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92" autoAdjust="0"/>
    <p:restoredTop sz="94660"/>
  </p:normalViewPr>
  <p:slideViewPr>
    <p:cSldViewPr snapToGrid="0" snapToObjects="1">
      <p:cViewPr varScale="1">
        <p:scale>
          <a:sx n="87" d="100"/>
          <a:sy n="87" d="100"/>
        </p:scale>
        <p:origin x="1704" y="90"/>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25/01/2018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25/01/2018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25/01/2018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25/01/2018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25/01/2018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25/01/2018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25/01/2018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25/01/2018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25/01/2018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25/01/2018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25/01/2018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25/01/2018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Nace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440699"/>
            <a:ext cx="8557652" cy="3908762"/>
          </a:xfrm>
          <a:prstGeom prst="rect">
            <a:avLst/>
          </a:prstGeom>
        </p:spPr>
        <p:txBody>
          <a:bodyPr wrap="square">
            <a:spAutoFit/>
          </a:bodyPr>
          <a:lstStyle/>
          <a:p>
            <a:pPr algn="just"/>
            <a:r>
              <a:rPr lang="es-MX" sz="4000" b="1" dirty="0"/>
              <a:t>III.- LA IGLESIA COMO ORGANISMO Y ORGANIZACIÓN </a:t>
            </a:r>
            <a:endParaRPr lang="es-MX" sz="4000" b="1" dirty="0" smtClean="0"/>
          </a:p>
          <a:p>
            <a:pPr algn="just"/>
            <a:r>
              <a:rPr lang="es-MX" sz="2400" dirty="0" smtClean="0"/>
              <a:t>La </a:t>
            </a:r>
            <a:r>
              <a:rPr lang="es-MX" sz="2400" dirty="0"/>
              <a:t>iglesia es el cuerpo de Cristo en la tierra, es decir todo el que ha nacido de nuevo forma parte del cuerpo de Cristo; pero al mismo tiempo el cuerpo de Cristo también es llamado como iglesia local, al conjunto de miembros que conforman ese cuerpo. </a:t>
            </a:r>
            <a:endParaRPr lang="es-MX" sz="2400" dirty="0" smtClean="0"/>
          </a:p>
          <a:p>
            <a:pPr algn="just"/>
            <a:r>
              <a:rPr lang="es-MX" sz="2400" dirty="0" smtClean="0"/>
              <a:t>Hechos </a:t>
            </a:r>
            <a:r>
              <a:rPr lang="es-MX" sz="2400" dirty="0"/>
              <a:t>11:22: </a:t>
            </a:r>
            <a:r>
              <a:rPr lang="es-MX" sz="2400" b="1" dirty="0"/>
              <a:t>“Llegó la noticia de estas cosas a oídos de la iglesia que estaba en Jerusalén; y enviaron a Bernabé que fuese hasta Antioquía”. </a:t>
            </a:r>
          </a:p>
        </p:txBody>
      </p:sp>
    </p:spTree>
    <p:extLst>
      <p:ext uri="{BB962C8B-B14F-4D97-AF65-F5344CB8AC3E}">
        <p14:creationId xmlns:p14="http://schemas.microsoft.com/office/powerpoint/2010/main" val="32198423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71140" y="1225081"/>
            <a:ext cx="8480534" cy="4832092"/>
          </a:xfrm>
          <a:prstGeom prst="rect">
            <a:avLst/>
          </a:prstGeom>
        </p:spPr>
        <p:txBody>
          <a:bodyPr wrap="square">
            <a:spAutoFit/>
          </a:bodyPr>
          <a:lstStyle/>
          <a:p>
            <a:pPr algn="just"/>
            <a:r>
              <a:rPr lang="es-MX" sz="2800" dirty="0"/>
              <a:t>Hechos 13:1: </a:t>
            </a:r>
            <a:r>
              <a:rPr lang="es-MX" sz="2800" b="1" dirty="0"/>
              <a:t>“Había entonces en la iglesia que estaba en Antioquía, profetas y maestros: Bernabé, Simón el que se llamaba </a:t>
            </a:r>
            <a:r>
              <a:rPr lang="es-MX" sz="2800" b="1" dirty="0" err="1"/>
              <a:t>Niger</a:t>
            </a:r>
            <a:r>
              <a:rPr lang="es-MX" sz="2800" b="1" dirty="0"/>
              <a:t>, Lucio de Cirene, Maneen el que se había criado junto con Herodes el tetrarca, y Saulo”. </a:t>
            </a:r>
            <a:endParaRPr lang="es-MX" sz="2800" b="1" dirty="0" smtClean="0"/>
          </a:p>
          <a:p>
            <a:pPr algn="just"/>
            <a:r>
              <a:rPr lang="es-MX" sz="2800" dirty="0" smtClean="0"/>
              <a:t>Hechos </a:t>
            </a:r>
            <a:r>
              <a:rPr lang="es-MX" sz="2800" dirty="0"/>
              <a:t>15:4: </a:t>
            </a:r>
            <a:r>
              <a:rPr lang="es-MX" sz="2800" b="1" dirty="0"/>
              <a:t>“Y llegados a Jerusalén, fueron recibidos por la iglesia y los apóstoles y los ancianos, y refirieron todas las cosas que Dios había hecho con ellos”. </a:t>
            </a:r>
            <a:r>
              <a:rPr lang="es-MX" sz="2800" b="1" dirty="0" smtClean="0"/>
              <a:t> </a:t>
            </a:r>
          </a:p>
          <a:p>
            <a:pPr algn="just"/>
            <a:r>
              <a:rPr lang="es-MX" sz="2800" dirty="0" smtClean="0"/>
              <a:t>Colosenses </a:t>
            </a:r>
            <a:r>
              <a:rPr lang="es-MX" sz="2800" dirty="0"/>
              <a:t>4:16: </a:t>
            </a:r>
            <a:r>
              <a:rPr lang="es-MX" sz="2800" b="1" dirty="0"/>
              <a:t>“Cuando esta carta haya sido leída entre vosotros, haced que también se lea en la iglesia de los laodicenses, y que la de </a:t>
            </a:r>
            <a:r>
              <a:rPr lang="es-MX" sz="2800" b="1" dirty="0" err="1"/>
              <a:t>Laodicea</a:t>
            </a:r>
            <a:r>
              <a:rPr lang="es-MX" sz="2800" b="1" dirty="0"/>
              <a:t> la leáis también vosotros”. </a:t>
            </a:r>
          </a:p>
        </p:txBody>
      </p:sp>
    </p:spTree>
    <p:extLst>
      <p:ext uri="{BB962C8B-B14F-4D97-AF65-F5344CB8AC3E}">
        <p14:creationId xmlns:p14="http://schemas.microsoft.com/office/powerpoint/2010/main" val="18698614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54994" y="1752325"/>
            <a:ext cx="8579686" cy="3108543"/>
          </a:xfrm>
          <a:prstGeom prst="rect">
            <a:avLst/>
          </a:prstGeom>
        </p:spPr>
        <p:txBody>
          <a:bodyPr wrap="square">
            <a:spAutoFit/>
          </a:bodyPr>
          <a:lstStyle/>
          <a:p>
            <a:pPr algn="just"/>
            <a:r>
              <a:rPr lang="es-MX" sz="2800" dirty="0"/>
              <a:t>2 de Tesalonicenses 1:1: </a:t>
            </a:r>
            <a:endParaRPr lang="es-MX" sz="2800" dirty="0" smtClean="0"/>
          </a:p>
          <a:p>
            <a:pPr algn="just"/>
            <a:r>
              <a:rPr lang="es-MX" sz="2800" b="1" dirty="0" smtClean="0"/>
              <a:t>“</a:t>
            </a:r>
            <a:r>
              <a:rPr lang="es-MX" sz="2800" b="1" dirty="0"/>
              <a:t>Pablo, Silvano y Timoteo, a la iglesia de los tesalonicenses en Dios nuestro Padre y en el Señor Jesucristo”. </a:t>
            </a:r>
            <a:endParaRPr lang="es-MX" sz="2800" b="1" dirty="0" smtClean="0"/>
          </a:p>
          <a:p>
            <a:pPr algn="just"/>
            <a:r>
              <a:rPr lang="es-MX" sz="2800" dirty="0" smtClean="0"/>
              <a:t>El </a:t>
            </a:r>
            <a:r>
              <a:rPr lang="es-MX" sz="2800" dirty="0"/>
              <a:t>concepto de iglesia local o iglesia organizada. Es el cuerpo de los creyentes que profesan ser cristianos, y se reúnen en una localidad o un grupo de asambleas locales. </a:t>
            </a:r>
          </a:p>
        </p:txBody>
      </p:sp>
    </p:spTree>
    <p:extLst>
      <p:ext uri="{BB962C8B-B14F-4D97-AF65-F5344CB8AC3E}">
        <p14:creationId xmlns:p14="http://schemas.microsoft.com/office/powerpoint/2010/main" val="33728825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63557" y="1166843"/>
            <a:ext cx="8460954" cy="4770537"/>
          </a:xfrm>
          <a:prstGeom prst="rect">
            <a:avLst/>
          </a:prstGeom>
        </p:spPr>
        <p:txBody>
          <a:bodyPr wrap="square">
            <a:spAutoFit/>
          </a:bodyPr>
          <a:lstStyle/>
          <a:p>
            <a:pPr algn="just"/>
            <a:r>
              <a:rPr lang="es-MX" sz="4000" b="1" dirty="0"/>
              <a:t>IV.- LA IGLESIA COMO INSTITUCIÓN </a:t>
            </a:r>
            <a:endParaRPr lang="es-MX" sz="4000" b="1" dirty="0" smtClean="0"/>
          </a:p>
          <a:p>
            <a:pPr algn="just"/>
            <a:r>
              <a:rPr lang="es-MX" sz="2400" dirty="0" smtClean="0"/>
              <a:t>Nuestra </a:t>
            </a:r>
            <a:r>
              <a:rPr lang="es-MX" sz="2400" dirty="0"/>
              <a:t>declaración de iglesia como institución. La declaración doctrinal de nuestra Iglesia dice: </a:t>
            </a:r>
            <a:r>
              <a:rPr lang="es-MX" sz="2400" b="1" dirty="0"/>
              <a:t>“Creemos que la Iglesia de nuestro Señor Jesucristo es una, universal e indivisible, formada por todos los hombres, sin distinción de nacionalidad, idioma, color o costumbres; que hayan aceptado a nuestro Señor Jesucristo como su Salvador y hayan sido bautizados en el cuerpo por el Espíritu Santo (1 Corintios 12:13). Los vínculos que unen a los miembros de la Iglesia son el amor y la fe común y su estandarte o bandera es el Nombre de Jesucristo, ante cuyo emblema marcha gallardamente la Iglesia, imponente como ejércitos en orden (Cantares 6:10)”.</a:t>
            </a:r>
          </a:p>
        </p:txBody>
      </p:sp>
    </p:spTree>
    <p:extLst>
      <p:ext uri="{BB962C8B-B14F-4D97-AF65-F5344CB8AC3E}">
        <p14:creationId xmlns:p14="http://schemas.microsoft.com/office/powerpoint/2010/main" val="34538410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96607" y="1997839"/>
            <a:ext cx="8383836" cy="3539430"/>
          </a:xfrm>
          <a:prstGeom prst="rect">
            <a:avLst/>
          </a:prstGeom>
        </p:spPr>
        <p:txBody>
          <a:bodyPr wrap="square">
            <a:spAutoFit/>
          </a:bodyPr>
          <a:lstStyle/>
          <a:p>
            <a:pPr algn="just"/>
            <a:r>
              <a:rPr lang="es-MX" sz="2800" dirty="0"/>
              <a:t>A. LA SALUD DE LA IGLESIA. Mediante la obediencia de sus normas de inspiración bíblica, crear un ambiente organizacional saludable; donde el respeto, el amor y mutuo auxilio estimulen el crecimiento espiritual, numérico y económico de las congregaciones apostólicas (Efesios 4:16). No un venenoso y asfixiante burocratismo, sino el orden de Dios que protege y nutre la salud espiritual de las iglesias locales.</a:t>
            </a:r>
          </a:p>
        </p:txBody>
      </p:sp>
    </p:spTree>
    <p:extLst>
      <p:ext uri="{BB962C8B-B14F-4D97-AF65-F5344CB8AC3E}">
        <p14:creationId xmlns:p14="http://schemas.microsoft.com/office/powerpoint/2010/main" val="4893475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305342"/>
            <a:ext cx="8568669" cy="4524315"/>
          </a:xfrm>
          <a:prstGeom prst="rect">
            <a:avLst/>
          </a:prstGeom>
        </p:spPr>
        <p:txBody>
          <a:bodyPr wrap="square">
            <a:spAutoFit/>
          </a:bodyPr>
          <a:lstStyle/>
          <a:p>
            <a:pPr algn="just"/>
            <a:r>
              <a:rPr lang="es-MX" sz="2400" dirty="0"/>
              <a:t>B. LA UNIDAD DE LA IGLESIA. Proteger la unidad de la Iglesia de los constantes ataques del enemigo, que así intentan debilitarla; distraerla o desacreditarla (Juan 17:23). </a:t>
            </a:r>
            <a:endParaRPr lang="es-MX" sz="2400" dirty="0" smtClean="0"/>
          </a:p>
          <a:p>
            <a:pPr algn="just"/>
            <a:r>
              <a:rPr lang="es-MX" sz="2400" dirty="0" smtClean="0"/>
              <a:t>C</a:t>
            </a:r>
            <a:r>
              <a:rPr lang="es-MX" sz="2400" dirty="0"/>
              <a:t>. LA FIDELIDAD DE LA IGLESIA. Mantener la vida y el pensamiento de la Asamblea Apostólica, centrados en Cristo. Que nuestra adoración, evangelización, educación cristiana y servicio social; sean </a:t>
            </a:r>
            <a:r>
              <a:rPr lang="es-MX" sz="2400" dirty="0" err="1"/>
              <a:t>Cristocéntricos</a:t>
            </a:r>
            <a:r>
              <a:rPr lang="es-MX" sz="2400" dirty="0"/>
              <a:t> 1 Corintios 3:11. </a:t>
            </a:r>
            <a:endParaRPr lang="es-MX" sz="2400" dirty="0" smtClean="0"/>
          </a:p>
          <a:p>
            <a:pPr algn="just"/>
            <a:r>
              <a:rPr lang="es-MX" sz="2400" dirty="0" smtClean="0"/>
              <a:t>D</a:t>
            </a:r>
            <a:r>
              <a:rPr lang="es-MX" sz="2400" dirty="0"/>
              <a:t>. LA LEGALIDAD DE LA IGLESIA. Proporcionar el marco legal para que las iglesias desarrollen sus ministerios en cumplimiento con las leyes federales, estatales, condados y locales de los Estados Unidos de América. Y en respeto a las leyes de cada país donde hay obra misionera.</a:t>
            </a:r>
          </a:p>
        </p:txBody>
      </p:sp>
    </p:spTree>
    <p:extLst>
      <p:ext uri="{BB962C8B-B14F-4D97-AF65-F5344CB8AC3E}">
        <p14:creationId xmlns:p14="http://schemas.microsoft.com/office/powerpoint/2010/main" val="19531651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43598" y="1541429"/>
            <a:ext cx="8535618" cy="3724096"/>
          </a:xfrm>
          <a:prstGeom prst="rect">
            <a:avLst/>
          </a:prstGeom>
        </p:spPr>
        <p:txBody>
          <a:bodyPr wrap="square">
            <a:spAutoFit/>
          </a:bodyPr>
          <a:lstStyle/>
          <a:p>
            <a:pPr algn="just"/>
            <a:r>
              <a:rPr lang="es-MX" sz="4000" b="1" dirty="0"/>
              <a:t>V.- CAMPO MISIONERO </a:t>
            </a:r>
            <a:endParaRPr lang="es-MX" sz="4000" b="1" dirty="0" smtClean="0"/>
          </a:p>
          <a:p>
            <a:pPr algn="just"/>
            <a:r>
              <a:rPr lang="es-MX" sz="2800" dirty="0" smtClean="0"/>
              <a:t>Creemos </a:t>
            </a:r>
            <a:r>
              <a:rPr lang="es-MX" sz="2800" dirty="0"/>
              <a:t>que las iglesias en el campo misionero forman junto con las congregaciones en los Estados Unidos de América; la Iglesia del Señor. A. LA MISIÓN DE LA IGLESIA Marcos 16:15-16: “</a:t>
            </a:r>
            <a:r>
              <a:rPr lang="es-MX" sz="2800" b="1" dirty="0"/>
              <a:t>Y les dijo: Id por todo el mundo y predicad el evangelio a toda criatura. El que creyere y fuere bautizado, será salvo; mas el que no creyere, será condenado”.</a:t>
            </a:r>
          </a:p>
        </p:txBody>
      </p:sp>
    </p:spTree>
    <p:extLst>
      <p:ext uri="{BB962C8B-B14F-4D97-AF65-F5344CB8AC3E}">
        <p14:creationId xmlns:p14="http://schemas.microsoft.com/office/powerpoint/2010/main" val="10606401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187287" y="1305342"/>
            <a:ext cx="8692308" cy="4154984"/>
          </a:xfrm>
          <a:prstGeom prst="rect">
            <a:avLst/>
          </a:prstGeom>
        </p:spPr>
        <p:txBody>
          <a:bodyPr wrap="square">
            <a:spAutoFit/>
          </a:bodyPr>
          <a:lstStyle/>
          <a:p>
            <a:pPr algn="just"/>
            <a:r>
              <a:rPr lang="es-MX" sz="2400" dirty="0"/>
              <a:t>Mateo 28:19-20: </a:t>
            </a:r>
            <a:r>
              <a:rPr lang="es-MX" sz="2400" b="1" dirty="0"/>
              <a:t>“Por tanto, id, y haced discípulos a todas las naciones, bautizándolos en el nombre del Padre, y del Hijo, y del Espíritu Santo; enseñándoles que guarden todas las cosas que os he mandado; y he aquí yo estoy con vosotros todos los días, hasta el fin del mundo. Amén”. </a:t>
            </a:r>
            <a:endParaRPr lang="es-MX" sz="2400" b="1" dirty="0" smtClean="0"/>
          </a:p>
          <a:p>
            <a:pPr algn="just"/>
            <a:r>
              <a:rPr lang="es-MX" sz="2400" dirty="0" smtClean="0"/>
              <a:t>Juan </a:t>
            </a:r>
            <a:r>
              <a:rPr lang="es-MX" sz="2400" dirty="0"/>
              <a:t>15:8: </a:t>
            </a:r>
            <a:r>
              <a:rPr lang="es-MX" sz="2400" b="1" dirty="0"/>
              <a:t>“En esto es glorificado mi Padre, en que llevéis mucho fruto, y seáis así mis discípulos”. </a:t>
            </a:r>
            <a:endParaRPr lang="es-MX" sz="2400" b="1" dirty="0" smtClean="0"/>
          </a:p>
          <a:p>
            <a:pPr algn="just"/>
            <a:r>
              <a:rPr lang="es-MX" sz="2400" dirty="0" smtClean="0"/>
              <a:t>Mateo </a:t>
            </a:r>
            <a:r>
              <a:rPr lang="es-MX" sz="2400" dirty="0"/>
              <a:t>10:6-8: </a:t>
            </a:r>
            <a:r>
              <a:rPr lang="es-MX" sz="2400" b="1" dirty="0"/>
              <a:t>“sino id antes a las ovejas perdidas de la casa de Israel. Y yendo, predicad, diciendo: El reino de los cielos se ha acercado. Sanad enfermos, limpiad leprosos, resucitad muertos, echad fuera demonios; de gracia recibisteis, dad de gracia”.</a:t>
            </a:r>
          </a:p>
        </p:txBody>
      </p:sp>
    </p:spTree>
    <p:extLst>
      <p:ext uri="{BB962C8B-B14F-4D97-AF65-F5344CB8AC3E}">
        <p14:creationId xmlns:p14="http://schemas.microsoft.com/office/powerpoint/2010/main" val="905379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475327"/>
            <a:ext cx="8612736" cy="4339650"/>
          </a:xfrm>
          <a:prstGeom prst="rect">
            <a:avLst/>
          </a:prstGeom>
        </p:spPr>
        <p:txBody>
          <a:bodyPr wrap="square">
            <a:spAutoFit/>
          </a:bodyPr>
          <a:lstStyle/>
          <a:p>
            <a:pPr algn="just"/>
            <a:r>
              <a:rPr lang="es-MX" sz="4000" b="1" dirty="0"/>
              <a:t>VI.- TÍTULOS DESCRIPTIVOS DE LA IGLESIA </a:t>
            </a:r>
            <a:endParaRPr lang="es-MX" sz="4000" b="1" dirty="0" smtClean="0"/>
          </a:p>
          <a:p>
            <a:pPr algn="just"/>
            <a:r>
              <a:rPr lang="es-MX" sz="2800" dirty="0" smtClean="0"/>
              <a:t>La </a:t>
            </a:r>
            <a:r>
              <a:rPr lang="es-MX" sz="2800" dirty="0"/>
              <a:t>Iglesia recibe algunos títulos que describen su naturaleza, y relación con Cristo; estos los encontramos en la Biblia, veamos algunos de ellos: </a:t>
            </a:r>
            <a:endParaRPr lang="es-MX" sz="2800" dirty="0" smtClean="0"/>
          </a:p>
          <a:p>
            <a:pPr marL="342900" indent="-342900" algn="just">
              <a:buAutoNum type="alphaUcPeriod"/>
            </a:pPr>
            <a:r>
              <a:rPr lang="es-MX" sz="2800" dirty="0" smtClean="0"/>
              <a:t>EL </a:t>
            </a:r>
            <a:r>
              <a:rPr lang="es-MX" sz="2800" dirty="0"/>
              <a:t>REBAÑO DEL SEÑOR. Juan 10: 14-16. Si </a:t>
            </a:r>
            <a:endParaRPr lang="es-MX" sz="2800" dirty="0" smtClean="0"/>
          </a:p>
          <a:p>
            <a:pPr algn="just"/>
            <a:r>
              <a:rPr lang="es-MX" sz="2800" dirty="0" smtClean="0"/>
              <a:t>la </a:t>
            </a:r>
            <a:r>
              <a:rPr lang="es-MX" sz="2800" dirty="0"/>
              <a:t>Iglesia es un rebaño, entonces Jesús es su pastor. </a:t>
            </a:r>
            <a:endParaRPr lang="es-MX" sz="2800" dirty="0" smtClean="0"/>
          </a:p>
          <a:p>
            <a:pPr algn="just"/>
            <a:r>
              <a:rPr lang="es-MX" sz="2800" dirty="0" smtClean="0"/>
              <a:t>B</a:t>
            </a:r>
            <a:r>
              <a:rPr lang="es-MX" sz="2800" dirty="0"/>
              <a:t>. LABRANZA Y EDIFICIO DE DIOS. (1 de Corintios 3: 9). Si la Iglesia es labranza, entonces Jesús lo cultiva.</a:t>
            </a:r>
          </a:p>
        </p:txBody>
      </p:sp>
    </p:spTree>
    <p:extLst>
      <p:ext uri="{BB962C8B-B14F-4D97-AF65-F5344CB8AC3E}">
        <p14:creationId xmlns:p14="http://schemas.microsoft.com/office/powerpoint/2010/main" val="3737588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429658" y="1842038"/>
            <a:ext cx="8460954" cy="2677656"/>
          </a:xfrm>
          <a:prstGeom prst="rect">
            <a:avLst/>
          </a:prstGeom>
        </p:spPr>
        <p:txBody>
          <a:bodyPr wrap="square">
            <a:spAutoFit/>
          </a:bodyPr>
          <a:lstStyle/>
          <a:p>
            <a:pPr algn="just"/>
            <a:r>
              <a:rPr lang="es-MX" sz="2800" dirty="0"/>
              <a:t>C. TEMPLO DE DIOS. (1 de Corintios 3: 16). Si la iglesia es un templo, entonces Jesús lo habita. D. EL CUERPO DE CRISTO. (Efesios 1: 22-23). </a:t>
            </a:r>
            <a:endParaRPr lang="es-MX" sz="2800" dirty="0" smtClean="0"/>
          </a:p>
          <a:p>
            <a:pPr algn="just"/>
            <a:r>
              <a:rPr lang="es-MX" sz="2800" dirty="0" smtClean="0"/>
              <a:t>E</a:t>
            </a:r>
            <a:r>
              <a:rPr lang="es-MX" sz="2800" dirty="0"/>
              <a:t>. LA ESPOSA DE CRISTO. (Efesios 5: 21-33). </a:t>
            </a:r>
            <a:endParaRPr lang="es-MX" sz="2800" dirty="0" smtClean="0"/>
          </a:p>
          <a:p>
            <a:pPr algn="just"/>
            <a:r>
              <a:rPr lang="es-MX" sz="2800" dirty="0" smtClean="0"/>
              <a:t>F</a:t>
            </a:r>
            <a:r>
              <a:rPr lang="es-MX" sz="2800" dirty="0"/>
              <a:t>. COLUMNA Y BALUARTE DE LA VERDAD. (1 de Timoteo 3: 15).</a:t>
            </a:r>
          </a:p>
        </p:txBody>
      </p:sp>
    </p:spTree>
    <p:extLst>
      <p:ext uri="{BB962C8B-B14F-4D97-AF65-F5344CB8AC3E}">
        <p14:creationId xmlns:p14="http://schemas.microsoft.com/office/powerpoint/2010/main" val="26596180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CuadroTexto 1"/>
          <p:cNvSpPr txBox="1"/>
          <p:nvPr/>
        </p:nvSpPr>
        <p:spPr>
          <a:xfrm>
            <a:off x="266859" y="2023535"/>
            <a:ext cx="8480535" cy="3046988"/>
          </a:xfrm>
          <a:prstGeom prst="rect">
            <a:avLst/>
          </a:prstGeom>
          <a:noFill/>
        </p:spPr>
        <p:txBody>
          <a:bodyPr wrap="square" rtlCol="0">
            <a:spAutoFit/>
          </a:bodyPr>
          <a:lstStyle/>
          <a:p>
            <a:pPr algn="ctr"/>
            <a:r>
              <a:rPr lang="es-MX" sz="9600" b="1" dirty="0" smtClean="0"/>
              <a:t>LA IGLESIA</a:t>
            </a:r>
          </a:p>
          <a:p>
            <a:pPr algn="ctr"/>
            <a:endParaRPr lang="es-MX" sz="9600" b="1" dirty="0"/>
          </a:p>
        </p:txBody>
      </p:sp>
    </p:spTree>
    <p:extLst>
      <p:ext uri="{BB962C8B-B14F-4D97-AF65-F5344CB8AC3E}">
        <p14:creationId xmlns:p14="http://schemas.microsoft.com/office/powerpoint/2010/main" val="17117451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38089" y="1451716"/>
            <a:ext cx="8546635" cy="3785652"/>
          </a:xfrm>
          <a:prstGeom prst="rect">
            <a:avLst/>
          </a:prstGeom>
        </p:spPr>
        <p:txBody>
          <a:bodyPr wrap="square">
            <a:spAutoFit/>
          </a:bodyPr>
          <a:lstStyle/>
          <a:p>
            <a:pPr algn="just"/>
            <a:r>
              <a:rPr lang="es-MX" sz="2400" dirty="0"/>
              <a:t>Se tiene que cumplir con algunos requisitos, para pertenecer a una iglesia local. Se debe cumplir con los requisitos que la iglesia ha acostumbrado, de esto tenemos los siguientes: </a:t>
            </a:r>
            <a:endParaRPr lang="es-MX" sz="2400" dirty="0" smtClean="0"/>
          </a:p>
          <a:p>
            <a:pPr algn="just"/>
            <a:r>
              <a:rPr lang="es-MX" sz="2400" dirty="0" smtClean="0"/>
              <a:t>1</a:t>
            </a:r>
            <a:r>
              <a:rPr lang="es-MX" sz="2400" dirty="0"/>
              <a:t>. Aceptar a Jesucristo como salvador personal. Mateo 10:10 y Juan 6:47. </a:t>
            </a:r>
            <a:endParaRPr lang="es-MX" sz="2400" dirty="0" smtClean="0"/>
          </a:p>
          <a:p>
            <a:pPr algn="just"/>
            <a:r>
              <a:rPr lang="es-MX" sz="2400" dirty="0" smtClean="0"/>
              <a:t>2</a:t>
            </a:r>
            <a:r>
              <a:rPr lang="es-MX" sz="2400" dirty="0"/>
              <a:t>. Arrepentimiento. Hechos 2:38. </a:t>
            </a:r>
            <a:endParaRPr lang="es-MX" sz="2400" dirty="0" smtClean="0"/>
          </a:p>
          <a:p>
            <a:pPr algn="just"/>
            <a:r>
              <a:rPr lang="es-MX" sz="2400" dirty="0" smtClean="0"/>
              <a:t>3</a:t>
            </a:r>
            <a:r>
              <a:rPr lang="es-MX" sz="2400" dirty="0"/>
              <a:t>. Bautismo. En agua y por el Espíritu Santo. Marcos 16: 16. </a:t>
            </a:r>
            <a:endParaRPr lang="es-MX" sz="2400" dirty="0" smtClean="0"/>
          </a:p>
          <a:p>
            <a:pPr algn="just"/>
            <a:r>
              <a:rPr lang="es-MX" sz="2400" dirty="0" smtClean="0"/>
              <a:t>4</a:t>
            </a:r>
            <a:r>
              <a:rPr lang="es-MX" sz="2400" dirty="0"/>
              <a:t>. Congregarse. Hebreos 10: 25. </a:t>
            </a:r>
            <a:endParaRPr lang="es-MX" sz="2400" dirty="0" smtClean="0"/>
          </a:p>
          <a:p>
            <a:pPr algn="just"/>
            <a:r>
              <a:rPr lang="es-MX" sz="2400" dirty="0" smtClean="0"/>
              <a:t>5</a:t>
            </a:r>
            <a:r>
              <a:rPr lang="es-MX" sz="2400" dirty="0"/>
              <a:t>. Cumplir con las responsabilidades, de doctrina y de la Iglesia. Hechos 2: 42.</a:t>
            </a:r>
          </a:p>
        </p:txBody>
      </p:sp>
    </p:spTree>
    <p:extLst>
      <p:ext uri="{BB962C8B-B14F-4D97-AF65-F5344CB8AC3E}">
        <p14:creationId xmlns:p14="http://schemas.microsoft.com/office/powerpoint/2010/main" val="29814341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438189"/>
            <a:ext cx="8535618" cy="4401205"/>
          </a:xfrm>
          <a:prstGeom prst="rect">
            <a:avLst/>
          </a:prstGeom>
        </p:spPr>
        <p:txBody>
          <a:bodyPr wrap="square">
            <a:spAutoFit/>
          </a:bodyPr>
          <a:lstStyle/>
          <a:p>
            <a:pPr algn="just"/>
            <a:r>
              <a:rPr lang="es-MX" sz="4000" b="1" dirty="0"/>
              <a:t>VII.- RESPONSABILIDADES Y PRIVILEGIOS DE LOS MIEMBROS DE LA IGLESIA </a:t>
            </a:r>
            <a:endParaRPr lang="es-MX" sz="4000" b="1" dirty="0" smtClean="0"/>
          </a:p>
          <a:p>
            <a:pPr algn="just"/>
            <a:r>
              <a:rPr lang="es-MX" sz="2000" dirty="0" smtClean="0"/>
              <a:t>Como </a:t>
            </a:r>
            <a:r>
              <a:rPr lang="es-MX" sz="2000" dirty="0"/>
              <a:t>toda entidad, debemos saber lo que establece para todos los que se adhieren a ella; ciertos privilegios, pero también responsabilidades. </a:t>
            </a:r>
            <a:endParaRPr lang="es-MX" sz="2000" dirty="0" smtClean="0"/>
          </a:p>
          <a:p>
            <a:pPr algn="just"/>
            <a:r>
              <a:rPr lang="es-MX" sz="2000" dirty="0" smtClean="0"/>
              <a:t>Para </a:t>
            </a:r>
            <a:r>
              <a:rPr lang="es-MX" sz="2000" dirty="0"/>
              <a:t>todos los miembros bautizados, se describen los privilegios y las responsabilidades. </a:t>
            </a:r>
            <a:endParaRPr lang="es-MX" sz="2000" dirty="0" smtClean="0"/>
          </a:p>
          <a:p>
            <a:pPr marL="342900" indent="-342900" algn="just">
              <a:buAutoNum type="alphaUcPeriod"/>
            </a:pPr>
            <a:r>
              <a:rPr lang="es-MX" sz="2000" dirty="0" smtClean="0"/>
              <a:t>PRIVILEGIOS </a:t>
            </a:r>
          </a:p>
          <a:p>
            <a:pPr marL="342900" indent="-342900" algn="just">
              <a:buAutoNum type="arabicPeriod"/>
            </a:pPr>
            <a:r>
              <a:rPr lang="es-MX" sz="2000" dirty="0" smtClean="0"/>
              <a:t>Participar </a:t>
            </a:r>
            <a:r>
              <a:rPr lang="es-MX" sz="2000" dirty="0"/>
              <a:t>de la Santa Cena. 1 Co. 11:23-34. </a:t>
            </a:r>
            <a:endParaRPr lang="es-MX" sz="2000" dirty="0" smtClean="0"/>
          </a:p>
          <a:p>
            <a:pPr algn="just"/>
            <a:r>
              <a:rPr lang="es-MX" sz="2000" dirty="0" smtClean="0"/>
              <a:t>2</a:t>
            </a:r>
            <a:r>
              <a:rPr lang="es-MX" sz="2000" dirty="0"/>
              <a:t>. Participar de los Cultos en el Señor. Ef. 5:18-20. </a:t>
            </a:r>
            <a:endParaRPr lang="es-MX" sz="2000" dirty="0" smtClean="0"/>
          </a:p>
          <a:p>
            <a:pPr algn="just"/>
            <a:r>
              <a:rPr lang="es-MX" sz="2000" dirty="0" smtClean="0"/>
              <a:t>3</a:t>
            </a:r>
            <a:r>
              <a:rPr lang="es-MX" sz="2000" dirty="0"/>
              <a:t>. Recibir algún cargo o función específica. 1 Co. 15:58.</a:t>
            </a:r>
          </a:p>
        </p:txBody>
      </p:sp>
    </p:spTree>
    <p:extLst>
      <p:ext uri="{BB962C8B-B14F-4D97-AF65-F5344CB8AC3E}">
        <p14:creationId xmlns:p14="http://schemas.microsoft.com/office/powerpoint/2010/main" val="6909281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484742" y="1813173"/>
            <a:ext cx="7954178" cy="1815882"/>
          </a:xfrm>
          <a:prstGeom prst="rect">
            <a:avLst/>
          </a:prstGeom>
        </p:spPr>
        <p:txBody>
          <a:bodyPr wrap="square">
            <a:spAutoFit/>
          </a:bodyPr>
          <a:lstStyle/>
          <a:p>
            <a:pPr algn="just"/>
            <a:r>
              <a:rPr lang="es-MX" sz="2800" dirty="0"/>
              <a:t>4. Predicar la Palabra de Dios. Ro. 9:14-16. </a:t>
            </a:r>
            <a:endParaRPr lang="es-MX" sz="2800" dirty="0" smtClean="0"/>
          </a:p>
          <a:p>
            <a:pPr algn="just"/>
            <a:r>
              <a:rPr lang="es-MX" sz="2800" dirty="0" smtClean="0"/>
              <a:t>5</a:t>
            </a:r>
            <a:r>
              <a:rPr lang="es-MX" sz="2800" dirty="0"/>
              <a:t>. Ser receptores de todas las promesas. </a:t>
            </a:r>
            <a:r>
              <a:rPr lang="es-MX" sz="2800" dirty="0" smtClean="0"/>
              <a:t>2 </a:t>
            </a:r>
            <a:r>
              <a:rPr lang="es-MX" sz="2800" dirty="0"/>
              <a:t>Pe. 1:3-4. </a:t>
            </a:r>
            <a:endParaRPr lang="es-MX" sz="2800" dirty="0" smtClean="0"/>
          </a:p>
          <a:p>
            <a:pPr algn="just"/>
            <a:r>
              <a:rPr lang="es-MX" sz="2800" dirty="0" smtClean="0"/>
              <a:t>6</a:t>
            </a:r>
            <a:r>
              <a:rPr lang="es-MX" sz="2800" dirty="0"/>
              <a:t>. Ser receptores de los dones espirituales. Ro. </a:t>
            </a:r>
            <a:r>
              <a:rPr lang="es-MX" sz="2800" dirty="0" smtClean="0"/>
              <a:t>12:3-7. La </a:t>
            </a:r>
            <a:r>
              <a:rPr lang="es-MX" sz="2800" dirty="0"/>
              <a:t>vida eterna. Lucas. 18:29-30.</a:t>
            </a:r>
          </a:p>
        </p:txBody>
      </p:sp>
    </p:spTree>
    <p:extLst>
      <p:ext uri="{BB962C8B-B14F-4D97-AF65-F5344CB8AC3E}">
        <p14:creationId xmlns:p14="http://schemas.microsoft.com/office/powerpoint/2010/main" val="22895348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495759" y="1842038"/>
            <a:ext cx="8031296" cy="3108543"/>
          </a:xfrm>
          <a:prstGeom prst="rect">
            <a:avLst/>
          </a:prstGeom>
        </p:spPr>
        <p:txBody>
          <a:bodyPr wrap="square">
            <a:spAutoFit/>
          </a:bodyPr>
          <a:lstStyle/>
          <a:p>
            <a:pPr algn="just"/>
            <a:r>
              <a:rPr lang="es-MX" sz="2800" dirty="0"/>
              <a:t>B. RESPONSABILIDADES </a:t>
            </a:r>
            <a:endParaRPr lang="es-MX" sz="2800" dirty="0" smtClean="0"/>
          </a:p>
          <a:p>
            <a:pPr marL="342900" indent="-342900" algn="just">
              <a:buAutoNum type="arabicPeriod"/>
            </a:pPr>
            <a:r>
              <a:rPr lang="es-MX" sz="2800" dirty="0" smtClean="0"/>
              <a:t>Asistencia </a:t>
            </a:r>
            <a:r>
              <a:rPr lang="es-MX" sz="2800" dirty="0"/>
              <a:t>a todos los cultos. Hebreos </a:t>
            </a:r>
            <a:endParaRPr lang="es-MX" sz="2800" dirty="0" smtClean="0"/>
          </a:p>
          <a:p>
            <a:pPr algn="just"/>
            <a:r>
              <a:rPr lang="es-MX" sz="2800" dirty="0" smtClean="0"/>
              <a:t>10:23-25</a:t>
            </a:r>
            <a:r>
              <a:rPr lang="es-MX" sz="2800" dirty="0"/>
              <a:t>. </a:t>
            </a:r>
            <a:endParaRPr lang="es-MX" sz="2800" dirty="0" smtClean="0"/>
          </a:p>
          <a:p>
            <a:pPr algn="just"/>
            <a:r>
              <a:rPr lang="es-MX" sz="2800" dirty="0" smtClean="0"/>
              <a:t>2</a:t>
            </a:r>
            <a:r>
              <a:rPr lang="es-MX" sz="2800" dirty="0"/>
              <a:t>. Ofrendar. 1Corintios 16:2,3. </a:t>
            </a:r>
            <a:endParaRPr lang="es-MX" sz="2800" dirty="0" smtClean="0"/>
          </a:p>
          <a:p>
            <a:pPr algn="just"/>
            <a:r>
              <a:rPr lang="es-MX" sz="2800" dirty="0" smtClean="0"/>
              <a:t>3</a:t>
            </a:r>
            <a:r>
              <a:rPr lang="es-MX" sz="2800" dirty="0"/>
              <a:t>. Diezmar. (el 10% de nuestras entradas). Mal. 3:7-12. </a:t>
            </a:r>
            <a:endParaRPr lang="es-MX" sz="2800" dirty="0" smtClean="0"/>
          </a:p>
          <a:p>
            <a:pPr algn="just"/>
            <a:r>
              <a:rPr lang="es-MX" sz="2800" dirty="0" smtClean="0"/>
              <a:t>4</a:t>
            </a:r>
            <a:r>
              <a:rPr lang="es-MX" sz="2800" dirty="0"/>
              <a:t>. Guardar el testimonio. Tito 2.</a:t>
            </a:r>
          </a:p>
        </p:txBody>
      </p:sp>
    </p:spTree>
    <p:extLst>
      <p:ext uri="{BB962C8B-B14F-4D97-AF65-F5344CB8AC3E}">
        <p14:creationId xmlns:p14="http://schemas.microsoft.com/office/powerpoint/2010/main" val="21937343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583894" y="2183560"/>
            <a:ext cx="8075364" cy="2554545"/>
          </a:xfrm>
          <a:prstGeom prst="rect">
            <a:avLst/>
          </a:prstGeom>
        </p:spPr>
        <p:txBody>
          <a:bodyPr wrap="square">
            <a:spAutoFit/>
          </a:bodyPr>
          <a:lstStyle/>
          <a:p>
            <a:pPr algn="just"/>
            <a:r>
              <a:rPr lang="es-MX" sz="3200" dirty="0"/>
              <a:t>5. Defender la doctrina. 1 Pedro 3:15. </a:t>
            </a:r>
            <a:endParaRPr lang="es-MX" sz="3200" dirty="0" smtClean="0"/>
          </a:p>
          <a:p>
            <a:pPr algn="just"/>
            <a:r>
              <a:rPr lang="es-MX" sz="3200" dirty="0" smtClean="0"/>
              <a:t>6</a:t>
            </a:r>
            <a:r>
              <a:rPr lang="es-MX" sz="3200" dirty="0"/>
              <a:t>. Vivir en santidad. Hebreos 12:14. </a:t>
            </a:r>
            <a:endParaRPr lang="es-MX" sz="3200" dirty="0" smtClean="0"/>
          </a:p>
          <a:p>
            <a:pPr algn="just"/>
            <a:r>
              <a:rPr lang="es-MX" sz="3200" dirty="0" smtClean="0"/>
              <a:t>7</a:t>
            </a:r>
            <a:r>
              <a:rPr lang="es-MX" sz="3200" dirty="0"/>
              <a:t>. Obedecer y respetar a las autoridades de la Iglesia. Hebreos 13:1. </a:t>
            </a:r>
            <a:endParaRPr lang="es-MX" sz="3200" dirty="0" smtClean="0"/>
          </a:p>
          <a:p>
            <a:pPr algn="just"/>
            <a:r>
              <a:rPr lang="es-MX" sz="3200" dirty="0" smtClean="0"/>
              <a:t>8</a:t>
            </a:r>
            <a:r>
              <a:rPr lang="es-MX" sz="3200" dirty="0"/>
              <a:t>. Ser buenos ciudadanos. Tito 3:1.</a:t>
            </a:r>
          </a:p>
        </p:txBody>
      </p:sp>
    </p:spTree>
    <p:extLst>
      <p:ext uri="{BB962C8B-B14F-4D97-AF65-F5344CB8AC3E}">
        <p14:creationId xmlns:p14="http://schemas.microsoft.com/office/powerpoint/2010/main" val="10452215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442469" y="1773424"/>
            <a:ext cx="8328752" cy="3724096"/>
          </a:xfrm>
          <a:prstGeom prst="rect">
            <a:avLst/>
          </a:prstGeom>
        </p:spPr>
        <p:txBody>
          <a:bodyPr wrap="square">
            <a:spAutoFit/>
          </a:bodyPr>
          <a:lstStyle/>
          <a:p>
            <a:pPr algn="just"/>
            <a:r>
              <a:rPr lang="es-MX" sz="4000" b="1" dirty="0"/>
              <a:t>CONCLUSIÓN </a:t>
            </a:r>
            <a:endParaRPr lang="es-MX" sz="4000" b="1" dirty="0" smtClean="0"/>
          </a:p>
          <a:p>
            <a:pPr algn="just"/>
            <a:r>
              <a:rPr lang="es-MX" sz="2800" dirty="0" smtClean="0"/>
              <a:t>La </a:t>
            </a:r>
            <a:r>
              <a:rPr lang="es-MX" sz="2800" dirty="0"/>
              <a:t>iglesia no solo es el cuerpo de Cristo, sino que también es una entidad legal en la tierra; y específicamente tiene que estar registrada legalmente y cumplir con todos los requisitos, que exigen las leyes de este país; de la misma manera en todos los países del campo misionero que la iglesia tenga personalidad jurídica.</a:t>
            </a:r>
          </a:p>
        </p:txBody>
      </p:sp>
    </p:spTree>
    <p:extLst>
      <p:ext uri="{BB962C8B-B14F-4D97-AF65-F5344CB8AC3E}">
        <p14:creationId xmlns:p14="http://schemas.microsoft.com/office/powerpoint/2010/main" val="22725413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2431435"/>
          </a:xfrm>
          <a:prstGeom prst="rect">
            <a:avLst/>
          </a:prstGeom>
        </p:spPr>
        <p:txBody>
          <a:bodyPr wrap="square">
            <a:spAutoFit/>
          </a:bodyPr>
          <a:lstStyle/>
          <a:p>
            <a:pPr algn="just"/>
            <a:r>
              <a:rPr lang="es-MX" sz="4000" b="1" dirty="0"/>
              <a:t>BASE BÍBLICA: </a:t>
            </a:r>
            <a:endParaRPr lang="es-MX" sz="4000" b="1" dirty="0" smtClean="0"/>
          </a:p>
          <a:p>
            <a:pPr algn="just"/>
            <a:r>
              <a:rPr lang="es-MX" sz="2800" dirty="0" smtClean="0"/>
              <a:t>Mateo </a:t>
            </a:r>
            <a:r>
              <a:rPr lang="es-MX" sz="2800" dirty="0"/>
              <a:t>16:18 </a:t>
            </a:r>
            <a:endParaRPr lang="es-MX" sz="2800" dirty="0" smtClean="0"/>
          </a:p>
          <a:p>
            <a:pPr algn="just"/>
            <a:r>
              <a:rPr lang="es-MX" sz="2800" b="1" dirty="0" smtClean="0"/>
              <a:t>“</a:t>
            </a:r>
            <a:r>
              <a:rPr lang="es-MX" sz="2800" b="1" dirty="0"/>
              <a:t>Y yo también te digo, que tú eres Pedro, y sobre esta roca edificaré mi iglesia; y las puertas del Hades no prevalecerán contra ella”.</a:t>
            </a:r>
            <a:endParaRPr lang="es-MX" sz="2800" b="1" dirty="0"/>
          </a:p>
        </p:txBody>
      </p:sp>
    </p:spTree>
    <p:extLst>
      <p:ext uri="{BB962C8B-B14F-4D97-AF65-F5344CB8AC3E}">
        <p14:creationId xmlns:p14="http://schemas.microsoft.com/office/powerpoint/2010/main" val="40572447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52540" y="1643895"/>
            <a:ext cx="8163499" cy="3170099"/>
          </a:xfrm>
          <a:prstGeom prst="rect">
            <a:avLst/>
          </a:prstGeom>
        </p:spPr>
        <p:txBody>
          <a:bodyPr wrap="square">
            <a:spAutoFit/>
          </a:bodyPr>
          <a:lstStyle/>
          <a:p>
            <a:pPr algn="just"/>
            <a:r>
              <a:rPr lang="es-MX" sz="4000" b="1" dirty="0"/>
              <a:t>INTRODUCCIÓN </a:t>
            </a:r>
            <a:endParaRPr lang="es-MX" sz="4000" b="1" dirty="0" smtClean="0"/>
          </a:p>
          <a:p>
            <a:pPr algn="just"/>
            <a:r>
              <a:rPr lang="es-MX" sz="3200" dirty="0" smtClean="0"/>
              <a:t>Entender </a:t>
            </a:r>
            <a:r>
              <a:rPr lang="es-MX" sz="3200" dirty="0"/>
              <a:t>qué es la iglesia de Cristo, es una de las doctrinas más importantes; porque dependiendo del concepto que tengamos de la iglesia, será nuestra manera de relacionarnos con ella.</a:t>
            </a:r>
          </a:p>
        </p:txBody>
      </p:sp>
    </p:spTree>
    <p:extLst>
      <p:ext uri="{BB962C8B-B14F-4D97-AF65-F5344CB8AC3E}">
        <p14:creationId xmlns:p14="http://schemas.microsoft.com/office/powerpoint/2010/main" val="30609114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511519"/>
            <a:ext cx="8579686" cy="3600986"/>
          </a:xfrm>
          <a:prstGeom prst="rect">
            <a:avLst/>
          </a:prstGeom>
        </p:spPr>
        <p:txBody>
          <a:bodyPr wrap="square">
            <a:spAutoFit/>
          </a:bodyPr>
          <a:lstStyle/>
          <a:p>
            <a:pPr algn="just"/>
            <a:r>
              <a:rPr lang="es-MX" sz="3600" b="1" dirty="0"/>
              <a:t>I.- DEFINICIÓN </a:t>
            </a:r>
            <a:endParaRPr lang="es-MX" sz="3600" b="1" dirty="0" smtClean="0"/>
          </a:p>
          <a:p>
            <a:pPr algn="just"/>
            <a:r>
              <a:rPr lang="es-MX" sz="2400" dirty="0" smtClean="0"/>
              <a:t>La </a:t>
            </a:r>
            <a:r>
              <a:rPr lang="es-MX" sz="2400" dirty="0"/>
              <a:t>palabra </a:t>
            </a:r>
            <a:r>
              <a:rPr lang="es-MX" sz="2400" b="1" dirty="0"/>
              <a:t>“Iglesia”, </a:t>
            </a:r>
            <a:r>
              <a:rPr lang="es-MX" sz="2400" dirty="0"/>
              <a:t>es una traducción de la palabra griega: </a:t>
            </a:r>
            <a:r>
              <a:rPr lang="es-MX" sz="2400" b="1" dirty="0"/>
              <a:t>“</a:t>
            </a:r>
            <a:r>
              <a:rPr lang="es-MX" sz="2400" b="1" dirty="0" err="1"/>
              <a:t>ekklesia</a:t>
            </a:r>
            <a:r>
              <a:rPr lang="es-MX" sz="2400" b="1" dirty="0"/>
              <a:t>”; </a:t>
            </a:r>
            <a:r>
              <a:rPr lang="es-MX" sz="2400" dirty="0"/>
              <a:t>y frecuentemente se usa para designar cualquier asamblea o congregación de personas reunidas; con fines religiosos o políticos. Esta palabra no fue originada por Cristo o por sus apóstoles, sino que era muy usada por los de habla griega. </a:t>
            </a:r>
            <a:endParaRPr lang="es-MX" sz="2400" dirty="0" smtClean="0"/>
          </a:p>
          <a:p>
            <a:pPr algn="just"/>
            <a:r>
              <a:rPr lang="es-MX" sz="2400" dirty="0" smtClean="0"/>
              <a:t>Esta </a:t>
            </a:r>
            <a:r>
              <a:rPr lang="es-MX" sz="2400" dirty="0"/>
              <a:t>palabra nunca tuvo un sentido religioso entre los griegos. Quería decir literalmente </a:t>
            </a:r>
            <a:r>
              <a:rPr lang="es-MX" sz="2400" b="1" dirty="0"/>
              <a:t>“los llamados”, </a:t>
            </a:r>
            <a:r>
              <a:rPr lang="es-MX" sz="2400" dirty="0"/>
              <a:t>y fue aplicada a cualquier cuerpo de gente; “llamado” y convocado para cierto propósito.</a:t>
            </a:r>
          </a:p>
        </p:txBody>
      </p:sp>
    </p:spTree>
    <p:extLst>
      <p:ext uri="{BB962C8B-B14F-4D97-AF65-F5344CB8AC3E}">
        <p14:creationId xmlns:p14="http://schemas.microsoft.com/office/powerpoint/2010/main" val="982175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63557" y="1616969"/>
            <a:ext cx="8427903" cy="3970318"/>
          </a:xfrm>
          <a:prstGeom prst="rect">
            <a:avLst/>
          </a:prstGeom>
        </p:spPr>
        <p:txBody>
          <a:bodyPr wrap="square">
            <a:spAutoFit/>
          </a:bodyPr>
          <a:lstStyle/>
          <a:p>
            <a:pPr algn="just"/>
            <a:r>
              <a:rPr lang="es-MX" sz="2800" dirty="0"/>
              <a:t>La palabra </a:t>
            </a:r>
            <a:r>
              <a:rPr lang="es-MX" sz="2800" b="1" dirty="0"/>
              <a:t>“</a:t>
            </a:r>
            <a:r>
              <a:rPr lang="es-MX" sz="2800" b="1" dirty="0" err="1"/>
              <a:t>ekklesia</a:t>
            </a:r>
            <a:r>
              <a:rPr lang="es-MX" sz="2800" b="1" dirty="0"/>
              <a:t>” </a:t>
            </a:r>
            <a:r>
              <a:rPr lang="es-MX" sz="2800" dirty="0"/>
              <a:t>es aplicada al pueblo de Dios en el Nuevo Testamento, porque le describe con exactitud. Ha sido </a:t>
            </a:r>
            <a:r>
              <a:rPr lang="es-MX" sz="2800" b="1" dirty="0"/>
              <a:t>“llamado” </a:t>
            </a:r>
            <a:r>
              <a:rPr lang="es-MX" sz="2800" dirty="0"/>
              <a:t>del pecado a la santa manera de vivir, </a:t>
            </a:r>
            <a:r>
              <a:rPr lang="es-MX" sz="2800" b="1" dirty="0"/>
              <a:t>“llamado” </a:t>
            </a:r>
            <a:r>
              <a:rPr lang="es-MX" sz="2800" dirty="0"/>
              <a:t>de las tinieblas a la luz</a:t>
            </a:r>
            <a:r>
              <a:rPr lang="es-MX" sz="2800" b="1" dirty="0"/>
              <a:t>; “llamado” </a:t>
            </a:r>
            <a:r>
              <a:rPr lang="es-MX" sz="2800" dirty="0"/>
              <a:t>del mundo al reino de Dios. No es llamado del mundo en sentido físico, sino moral y espiritual. </a:t>
            </a:r>
            <a:r>
              <a:rPr lang="es-MX" sz="2800" b="1" dirty="0"/>
              <a:t>“Si fuerais del mundo, el mundo amaría lo suyo; pero porque no sois del mundo, antes yo os elegí del mundo, por eso el mundo os aborrece”</a:t>
            </a:r>
            <a:r>
              <a:rPr lang="es-MX" sz="2800" dirty="0"/>
              <a:t> Juan 15:19.</a:t>
            </a:r>
          </a:p>
        </p:txBody>
      </p:sp>
    </p:spTree>
    <p:extLst>
      <p:ext uri="{BB962C8B-B14F-4D97-AF65-F5344CB8AC3E}">
        <p14:creationId xmlns:p14="http://schemas.microsoft.com/office/powerpoint/2010/main" val="28597341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628968"/>
            <a:ext cx="8447483" cy="4154984"/>
          </a:xfrm>
          <a:prstGeom prst="rect">
            <a:avLst/>
          </a:prstGeom>
        </p:spPr>
        <p:txBody>
          <a:bodyPr wrap="square">
            <a:spAutoFit/>
          </a:bodyPr>
          <a:lstStyle/>
          <a:p>
            <a:pPr algn="just"/>
            <a:r>
              <a:rPr lang="es-MX" sz="4000" b="1" dirty="0"/>
              <a:t>II.- LA NATURALEZA DE LA IGLESIA </a:t>
            </a:r>
            <a:endParaRPr lang="es-MX" sz="4000" b="1" dirty="0" smtClean="0"/>
          </a:p>
          <a:p>
            <a:pPr algn="just"/>
            <a:r>
              <a:rPr lang="es-MX" sz="2800" dirty="0" smtClean="0"/>
              <a:t>La </a:t>
            </a:r>
            <a:r>
              <a:rPr lang="es-MX" sz="2800" dirty="0"/>
              <a:t>Iglesia es el cuerpo místico de Cristo en la tierra, para poder tener una relación con Jesucristo; tengo que tener una relación con su cuerpo, amamos a Jesús amando su cuerpo. </a:t>
            </a:r>
            <a:endParaRPr lang="es-MX" sz="2800" dirty="0" smtClean="0"/>
          </a:p>
          <a:p>
            <a:pPr algn="just"/>
            <a:r>
              <a:rPr lang="es-MX" sz="2800" dirty="0" smtClean="0"/>
              <a:t>Efesios </a:t>
            </a:r>
            <a:r>
              <a:rPr lang="es-MX" sz="2800" dirty="0"/>
              <a:t>1:22-23</a:t>
            </a:r>
            <a:r>
              <a:rPr lang="es-MX" sz="2800" b="1" dirty="0"/>
              <a:t>: “Y sometió todas las cosas bajo sus pies, y lo dio por cabeza sobre todas las cosas a la iglesia, la cual es su cuerpo, la plenitud de Aquel que todo lo llena en todo”.</a:t>
            </a:r>
          </a:p>
        </p:txBody>
      </p:sp>
    </p:spTree>
    <p:extLst>
      <p:ext uri="{BB962C8B-B14F-4D97-AF65-F5344CB8AC3E}">
        <p14:creationId xmlns:p14="http://schemas.microsoft.com/office/powerpoint/2010/main" val="30064565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488095"/>
            <a:ext cx="8557652" cy="3970318"/>
          </a:xfrm>
          <a:prstGeom prst="rect">
            <a:avLst/>
          </a:prstGeom>
        </p:spPr>
        <p:txBody>
          <a:bodyPr wrap="square">
            <a:spAutoFit/>
          </a:bodyPr>
          <a:lstStyle/>
          <a:p>
            <a:pPr algn="just"/>
            <a:r>
              <a:rPr lang="es-MX" sz="2800" dirty="0"/>
              <a:t>Efesios 5:29: </a:t>
            </a:r>
            <a:r>
              <a:rPr lang="es-MX" sz="2800" b="1" dirty="0"/>
              <a:t>“Porque nadie aborreció jamás a su propia carne, sino que la sustenta y la cuida, como también Cristo a la iglesia”. </a:t>
            </a:r>
            <a:endParaRPr lang="es-MX" sz="2800" b="1" dirty="0" smtClean="0"/>
          </a:p>
          <a:p>
            <a:pPr algn="just"/>
            <a:r>
              <a:rPr lang="es-MX" sz="2800" dirty="0" smtClean="0"/>
              <a:t>Colosenses </a:t>
            </a:r>
            <a:r>
              <a:rPr lang="es-MX" sz="2800" dirty="0"/>
              <a:t>1:18: </a:t>
            </a:r>
            <a:r>
              <a:rPr lang="es-MX" sz="2800" b="1" dirty="0"/>
              <a:t>“Y él es la cabeza del cuerpo que es la iglesia, él que es el principio, el primogénito de entre los muertos, para que en todo tenga la preeminencia”. </a:t>
            </a:r>
            <a:endParaRPr lang="es-MX" sz="2800" b="1" dirty="0" smtClean="0"/>
          </a:p>
          <a:p>
            <a:pPr algn="just"/>
            <a:r>
              <a:rPr lang="es-MX" sz="2800" dirty="0" smtClean="0"/>
              <a:t>Colosenses </a:t>
            </a:r>
            <a:r>
              <a:rPr lang="es-MX" sz="2800" dirty="0"/>
              <a:t>1:24: “</a:t>
            </a:r>
            <a:r>
              <a:rPr lang="es-MX" sz="2800" b="1" dirty="0"/>
              <a:t>Ahora me gozo en lo que padezco por vosotros, y cumplo en mi carne lo que falta de las aflicciones de Cristo por su cuerpo, que es la iglesia”.</a:t>
            </a:r>
          </a:p>
        </p:txBody>
      </p:sp>
    </p:spTree>
    <p:extLst>
      <p:ext uri="{BB962C8B-B14F-4D97-AF65-F5344CB8AC3E}">
        <p14:creationId xmlns:p14="http://schemas.microsoft.com/office/powerpoint/2010/main" val="19623226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620111"/>
            <a:ext cx="8535618" cy="3785652"/>
          </a:xfrm>
          <a:prstGeom prst="rect">
            <a:avLst/>
          </a:prstGeom>
        </p:spPr>
        <p:txBody>
          <a:bodyPr wrap="square">
            <a:spAutoFit/>
          </a:bodyPr>
          <a:lstStyle/>
          <a:p>
            <a:pPr algn="just"/>
            <a:r>
              <a:rPr lang="es-MX" sz="2400" dirty="0"/>
              <a:t>1 de Corintios 12:28: </a:t>
            </a:r>
            <a:r>
              <a:rPr lang="es-MX" sz="2400" b="1" dirty="0"/>
              <a:t>“Y a unos puso Dios en la iglesia, primeramente apóstoles, luego profetas, lo tercero maestros, luego los que hacen milagros, después los que sanan, los que ayudan, los que administran, los que tienen don de lenguas”. </a:t>
            </a:r>
            <a:endParaRPr lang="es-MX" sz="2400" b="1" dirty="0" smtClean="0"/>
          </a:p>
          <a:p>
            <a:pPr algn="just"/>
            <a:r>
              <a:rPr lang="es-MX" sz="2400" dirty="0" smtClean="0"/>
              <a:t>1 </a:t>
            </a:r>
            <a:r>
              <a:rPr lang="es-MX" sz="2400" dirty="0"/>
              <a:t>de Corintios 1:2: </a:t>
            </a:r>
            <a:r>
              <a:rPr lang="es-MX" sz="2400" b="1" dirty="0"/>
              <a:t>“a la iglesia de Dios que está en Corinto, a los santificados en Cristo Jesús, llamados a ser santos con todos los que en cualquier lugar invocan el nombre de nuestro Señor Jesucristo, Señor de ellos y nuestro”. </a:t>
            </a:r>
            <a:endParaRPr lang="es-MX" sz="2400" b="1" dirty="0" smtClean="0"/>
          </a:p>
          <a:p>
            <a:pPr algn="just"/>
            <a:r>
              <a:rPr lang="es-MX" sz="2400" dirty="0" smtClean="0"/>
              <a:t>1 </a:t>
            </a:r>
            <a:r>
              <a:rPr lang="es-MX" sz="2400" dirty="0"/>
              <a:t>de Pedro 5:13: </a:t>
            </a:r>
            <a:r>
              <a:rPr lang="es-MX" sz="2400" b="1" dirty="0"/>
              <a:t>“La iglesia que está en Babilonia, elegida juntamente con vosotros, y Marcos mi hijo, os saludan”.</a:t>
            </a:r>
          </a:p>
        </p:txBody>
      </p:sp>
    </p:spTree>
    <p:extLst>
      <p:ext uri="{BB962C8B-B14F-4D97-AF65-F5344CB8AC3E}">
        <p14:creationId xmlns:p14="http://schemas.microsoft.com/office/powerpoint/2010/main" val="149852806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1375</TotalTime>
  <Words>1930</Words>
  <Application>Microsoft Office PowerPoint</Application>
  <PresentationFormat>Presentación en pantalla (4:3)</PresentationFormat>
  <Paragraphs>75</Paragraphs>
  <Slides>25</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25</vt:i4>
      </vt:variant>
    </vt:vector>
  </HeadingPairs>
  <TitlesOfParts>
    <vt:vector size="28"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123</cp:revision>
  <dcterms:created xsi:type="dcterms:W3CDTF">2016-01-29T05:02:58Z</dcterms:created>
  <dcterms:modified xsi:type="dcterms:W3CDTF">2018-01-26T02:40:50Z</dcterms:modified>
  <cp:category/>
</cp:coreProperties>
</file>