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58" d="100"/>
          <a:sy n="58" d="100"/>
        </p:scale>
        <p:origin x="1902" y="72"/>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contenido 2"/>
          <p:cNvSpPr>
            <a:spLocks noGrp="1"/>
          </p:cNvSpPr>
          <p:nvPr>
            <p:ph idx="1"/>
          </p:nvPr>
        </p:nvSpPr>
        <p:spPr/>
        <p:txBody>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12/06/2018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12/06/2018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12/06/2018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12/06/2018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25930"/>
            <a:ext cx="8612736" cy="4832092"/>
          </a:xfrm>
          <a:prstGeom prst="rect">
            <a:avLst/>
          </a:prstGeom>
        </p:spPr>
        <p:txBody>
          <a:bodyPr wrap="square">
            <a:spAutoFit/>
          </a:bodyPr>
          <a:lstStyle/>
          <a:p>
            <a:pPr algn="just"/>
            <a:r>
              <a:rPr lang="es-MX" sz="2800" b="1" dirty="0">
                <a:effectLst>
                  <a:outerShdw blurRad="38100" dist="38100" dir="2700000" algn="tl">
                    <a:srgbClr val="000000">
                      <a:alpha val="43137"/>
                    </a:srgbClr>
                  </a:outerShdw>
                </a:effectLst>
              </a:rPr>
              <a:t>C. LA FE EN JESUCRISTO. </a:t>
            </a:r>
          </a:p>
          <a:p>
            <a:pPr algn="just"/>
            <a:r>
              <a:rPr lang="es-MX" sz="2800" dirty="0">
                <a:effectLst>
                  <a:outerShdw blurRad="38100" dist="38100" dir="2700000" algn="tl">
                    <a:srgbClr val="000000">
                      <a:alpha val="43137"/>
                    </a:srgbClr>
                  </a:outerShdw>
                </a:effectLst>
              </a:rPr>
              <a:t>Es tener fe en las palabras habladas por Jesucristo, y establecidas como fundamento para nuestra vida diaria. Es decir, son las enseñanzas y doctrinas dadas por Jesús; a los que tienen fe en Él. </a:t>
            </a:r>
          </a:p>
          <a:p>
            <a:pPr algn="just"/>
            <a:r>
              <a:rPr lang="es-MX" sz="2800" b="1" dirty="0">
                <a:effectLst>
                  <a:outerShdw blurRad="38100" dist="38100" dir="2700000" algn="tl">
                    <a:srgbClr val="000000">
                      <a:alpha val="43137"/>
                    </a:srgbClr>
                  </a:outerShdw>
                </a:effectLst>
              </a:rPr>
              <a:t>D. QUERER TENER FE EN JESUCRISTO SIN VIVIR SUS ENSEÑANZAS. </a:t>
            </a:r>
          </a:p>
          <a:p>
            <a:pPr algn="just"/>
            <a:r>
              <a:rPr lang="es-MX" sz="2800" dirty="0">
                <a:effectLst>
                  <a:outerShdw blurRad="38100" dist="38100" dir="2700000" algn="tl">
                    <a:srgbClr val="000000">
                      <a:alpha val="43137"/>
                    </a:srgbClr>
                  </a:outerShdw>
                </a:effectLst>
              </a:rPr>
              <a:t>Es en realidad una contradicción, porque fe es certeza, convicción de algo; y si hemos de creer en Jesús, hemos de creer lo que Él dice. Si no creemos en Él como dice su escritura, en realidad no tenemos fe en Él.</a:t>
            </a:r>
          </a:p>
        </p:txBody>
      </p:sp>
    </p:spTree>
    <p:extLst>
      <p:ext uri="{BB962C8B-B14F-4D97-AF65-F5344CB8AC3E}">
        <p14:creationId xmlns:p14="http://schemas.microsoft.com/office/powerpoint/2010/main" val="1965942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87192"/>
            <a:ext cx="8579686" cy="4339650"/>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II.- ¿QUÉ MÁS ES TENER LA FE EN JESUCRISTO?</a:t>
            </a:r>
          </a:p>
          <a:p>
            <a:pPr algn="just"/>
            <a:r>
              <a:rPr lang="es-MX" sz="2800" dirty="0">
                <a:effectLst>
                  <a:outerShdw blurRad="38100" dist="38100" dir="2700000" algn="tl">
                    <a:srgbClr val="000000">
                      <a:alpha val="43137"/>
                    </a:srgbClr>
                  </a:outerShdw>
                </a:effectLst>
              </a:rPr>
              <a:t> En 2 de Juan 1:9 nos dice: </a:t>
            </a:r>
            <a:r>
              <a:rPr lang="es-MX" sz="2800" b="1" dirty="0">
                <a:effectLst>
                  <a:outerShdw blurRad="38100" dist="38100" dir="2700000" algn="tl">
                    <a:srgbClr val="000000">
                      <a:alpha val="43137"/>
                    </a:srgbClr>
                  </a:outerShdw>
                </a:effectLst>
              </a:rPr>
              <a:t>“Cualquiera que se extravía, y no persevera en la doctrina de Cristo, no tiene a Dios; el que persevera en la doctrina de Cristo, ése sí tiene al Padre y 21 al Hijo”. </a:t>
            </a:r>
          </a:p>
          <a:p>
            <a:pPr algn="just"/>
            <a:r>
              <a:rPr lang="es-MX" sz="2800" dirty="0">
                <a:effectLst>
                  <a:outerShdw blurRad="38100" dist="38100" dir="2700000" algn="tl">
                    <a:srgbClr val="000000">
                      <a:alpha val="43137"/>
                    </a:srgbClr>
                  </a:outerShdw>
                </a:effectLst>
              </a:rPr>
              <a:t>Tener la fe en Jesucristo, es tener la fe en la doctrina que nos ha dejado a través de sus enseñanzas; creer en Jesucristo tiene que ver con sus enseñanzas y doctrina.</a:t>
            </a:r>
          </a:p>
        </p:txBody>
      </p:sp>
    </p:spTree>
    <p:extLst>
      <p:ext uri="{BB962C8B-B14F-4D97-AF65-F5344CB8AC3E}">
        <p14:creationId xmlns:p14="http://schemas.microsoft.com/office/powerpoint/2010/main" val="2217300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23503"/>
            <a:ext cx="8557652" cy="4832092"/>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Hebreos 6:1-2: </a:t>
            </a:r>
            <a:r>
              <a:rPr lang="es-MX" sz="2800" b="1" dirty="0">
                <a:effectLst>
                  <a:outerShdw blurRad="38100" dist="38100" dir="2700000" algn="tl">
                    <a:srgbClr val="000000">
                      <a:alpha val="43137"/>
                    </a:srgbClr>
                  </a:outerShdw>
                </a:effectLst>
              </a:rPr>
              <a:t>“Por tanto, dejando ya los rudimentos de la doctrina de Cristo, vamos adelante a la perfección; no echando otra vez el fundamento del arrepentimiento de obras muertas, de la fe en Dios, de la doctrina de bautismos, de la imposición de manos, de la resurrección de los muertos y del juicio eterno”. </a:t>
            </a:r>
          </a:p>
          <a:p>
            <a:pPr algn="just"/>
            <a:r>
              <a:rPr lang="es-MX" sz="2800" dirty="0">
                <a:effectLst>
                  <a:outerShdw blurRad="38100" dist="38100" dir="2700000" algn="tl">
                    <a:srgbClr val="000000">
                      <a:alpha val="43137"/>
                    </a:srgbClr>
                  </a:outerShdw>
                </a:effectLst>
              </a:rPr>
              <a:t>Hebreos nos recuerda doctrinas básicas de las enseñanzas de Jesús, que quedaron como fundamento de la fe en Jesucristo; fundamento que no pude ser removido. Las técnicas de evangelismo pueden cambiar, pero las enseñanzas de Jesucristo son inamovibles.</a:t>
            </a:r>
          </a:p>
        </p:txBody>
      </p:sp>
    </p:spTree>
    <p:extLst>
      <p:ext uri="{BB962C8B-B14F-4D97-AF65-F5344CB8AC3E}">
        <p14:creationId xmlns:p14="http://schemas.microsoft.com/office/powerpoint/2010/main" val="334687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31248"/>
            <a:ext cx="8601719" cy="4154984"/>
          </a:xfrm>
          <a:prstGeom prst="rect">
            <a:avLst/>
          </a:prstGeom>
        </p:spPr>
        <p:txBody>
          <a:bodyPr wrap="square">
            <a:spAutoFit/>
          </a:bodyPr>
          <a:lstStyle/>
          <a:p>
            <a:pPr algn="just"/>
            <a:r>
              <a:rPr lang="es-MX" sz="2400" dirty="0">
                <a:effectLst>
                  <a:outerShdw blurRad="38100" dist="38100" dir="2700000" algn="tl">
                    <a:srgbClr val="000000">
                      <a:alpha val="43137"/>
                    </a:srgbClr>
                  </a:outerShdw>
                </a:effectLst>
              </a:rPr>
              <a:t>Tito2:1: </a:t>
            </a:r>
            <a:r>
              <a:rPr lang="es-MX" sz="2400" b="1" dirty="0">
                <a:effectLst>
                  <a:outerShdw blurRad="38100" dist="38100" dir="2700000" algn="tl">
                    <a:srgbClr val="000000">
                      <a:alpha val="43137"/>
                    </a:srgbClr>
                  </a:outerShdw>
                </a:effectLst>
              </a:rPr>
              <a:t>“Pero tú habla lo que está de acuerdo con la sana doctrina”. </a:t>
            </a:r>
            <a:r>
              <a:rPr lang="es-MX" sz="2400" dirty="0">
                <a:effectLst>
                  <a:outerShdw blurRad="38100" dist="38100" dir="2700000" algn="tl">
                    <a:srgbClr val="000000">
                      <a:alpha val="43137"/>
                    </a:srgbClr>
                  </a:outerShdw>
                </a:effectLst>
              </a:rPr>
              <a:t>Declarar palabras de fe es hermoso, pero hablar palabras que estén de acuerdo a la enseñanzas de Jesucristo; deben ser una de las más importantes prioridades de todo fiel cristiano. </a:t>
            </a:r>
          </a:p>
          <a:p>
            <a:pPr algn="just"/>
            <a:r>
              <a:rPr lang="es-MX" sz="2400" dirty="0">
                <a:effectLst>
                  <a:outerShdw blurRad="38100" dist="38100" dir="2700000" algn="tl">
                    <a:srgbClr val="000000">
                      <a:alpha val="43137"/>
                    </a:srgbClr>
                  </a:outerShdw>
                </a:effectLst>
              </a:rPr>
              <a:t>1 Timoteo 6:3-5</a:t>
            </a:r>
            <a:r>
              <a:rPr lang="es-MX" sz="2400" b="1" dirty="0">
                <a:effectLst>
                  <a:outerShdw blurRad="38100" dist="38100" dir="2700000" algn="tl">
                    <a:srgbClr val="000000">
                      <a:alpha val="43137"/>
                    </a:srgbClr>
                  </a:outerShdw>
                </a:effectLst>
              </a:rPr>
              <a:t>: “Si alguno enseña otra cosa, y no se conforma a las sanas palabras de nuestro Señor Jesucristo, y a la doctrina que es conforme a la piedad, está envanecido, nada sabe, y delira acerca de cuestiones y contiendas de palabras, de las cuales nacen envidias, pleitos, blasfemias, malas sospechas, disputas necias de hombres corruptos de entendimiento y privados de la verdad, que toman la piedad como fuente de ganancia; apártate de los tales”.</a:t>
            </a:r>
          </a:p>
        </p:txBody>
      </p:sp>
    </p:spTree>
    <p:extLst>
      <p:ext uri="{BB962C8B-B14F-4D97-AF65-F5344CB8AC3E}">
        <p14:creationId xmlns:p14="http://schemas.microsoft.com/office/powerpoint/2010/main" val="3780781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61336"/>
            <a:ext cx="8568669" cy="4524315"/>
          </a:xfrm>
          <a:prstGeom prst="rect">
            <a:avLst/>
          </a:prstGeom>
        </p:spPr>
        <p:txBody>
          <a:bodyPr wrap="square">
            <a:spAutoFit/>
          </a:bodyPr>
          <a:lstStyle/>
          <a:p>
            <a:pPr algn="just"/>
            <a:r>
              <a:rPr lang="es-MX" sz="2400" dirty="0">
                <a:effectLst>
                  <a:outerShdw blurRad="38100" dist="38100" dir="2700000" algn="tl">
                    <a:srgbClr val="000000">
                      <a:alpha val="43137"/>
                    </a:srgbClr>
                  </a:outerShdw>
                </a:effectLst>
              </a:rPr>
              <a:t>El límite de nuestras convicciones es la FE de Jesucristo, sus enseñanzas son suficientes para nosotros; no ocupamos más que lo que el Señor nos dejó en su palabra. </a:t>
            </a:r>
          </a:p>
          <a:p>
            <a:pPr algn="just"/>
            <a:r>
              <a:rPr lang="es-MX" sz="2400" dirty="0">
                <a:effectLst>
                  <a:outerShdw blurRad="38100" dist="38100" dir="2700000" algn="tl">
                    <a:srgbClr val="000000">
                      <a:alpha val="43137"/>
                    </a:srgbClr>
                  </a:outerShdw>
                </a:effectLst>
              </a:rPr>
              <a:t>1 de Timoteo 4:6: </a:t>
            </a:r>
          </a:p>
          <a:p>
            <a:pPr algn="just"/>
            <a:r>
              <a:rPr lang="es-MX" sz="2400" b="1" dirty="0">
                <a:effectLst>
                  <a:outerShdw blurRad="38100" dist="38100" dir="2700000" algn="tl">
                    <a:srgbClr val="000000">
                      <a:alpha val="43137"/>
                    </a:srgbClr>
                  </a:outerShdw>
                </a:effectLst>
              </a:rPr>
              <a:t>“Si esto enseñas a los hermanos, serás buen ministro de Jesucristo, nutrido con las palabras de la fe y de la buena doctrina que has seguido”. </a:t>
            </a:r>
          </a:p>
          <a:p>
            <a:pPr algn="just"/>
            <a:r>
              <a:rPr lang="es-MX" sz="2400" dirty="0">
                <a:effectLst>
                  <a:outerShdw blurRad="38100" dist="38100" dir="2700000" algn="tl">
                    <a:srgbClr val="000000">
                      <a:alpha val="43137"/>
                    </a:srgbClr>
                  </a:outerShdw>
                </a:effectLst>
              </a:rPr>
              <a:t>1 de Timoteo 4:1: </a:t>
            </a:r>
            <a:r>
              <a:rPr lang="es-MX" sz="2400" b="1" dirty="0">
                <a:effectLst>
                  <a:outerShdw blurRad="38100" dist="38100" dir="2700000" algn="tl">
                    <a:srgbClr val="000000">
                      <a:alpha val="43137"/>
                    </a:srgbClr>
                  </a:outerShdw>
                </a:effectLst>
              </a:rPr>
              <a:t>“Pero el Espíritu dice claramente que en los postreros tiempos algunos apostatarán de la fe, escuchando a espíritus engañadores y a doctrinas de demonios; dejar de lado las enseñanzas de Jesucristo a un cuando se tenga fe y se haga llover milagros constituye una gran apostasía”.</a:t>
            </a:r>
          </a:p>
        </p:txBody>
      </p:sp>
    </p:spTree>
    <p:extLst>
      <p:ext uri="{BB962C8B-B14F-4D97-AF65-F5344CB8AC3E}">
        <p14:creationId xmlns:p14="http://schemas.microsoft.com/office/powerpoint/2010/main" val="2018500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41429"/>
            <a:ext cx="8590702" cy="4339650"/>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III.- LA FE SE VA POR LA DUDA Y EL TEMOR</a:t>
            </a:r>
          </a:p>
          <a:p>
            <a:pPr algn="just"/>
            <a:r>
              <a:rPr lang="es-MX" sz="2800" dirty="0">
                <a:effectLst>
                  <a:outerShdw blurRad="38100" dist="38100" dir="2700000" algn="tl">
                    <a:srgbClr val="000000">
                      <a:alpha val="43137"/>
                    </a:srgbClr>
                  </a:outerShdw>
                </a:effectLst>
              </a:rPr>
              <a:t>Duda = desconfiar, sospechar, vacilar, dar poco crédito. Santiago 1:6-8 </a:t>
            </a:r>
            <a:r>
              <a:rPr lang="es-MX" sz="2800" b="1" dirty="0">
                <a:effectLst>
                  <a:outerShdw blurRad="38100" dist="38100" dir="2700000" algn="tl">
                    <a:srgbClr val="000000">
                      <a:alpha val="43137"/>
                    </a:srgbClr>
                  </a:outerShdw>
                </a:effectLst>
              </a:rPr>
              <a:t>“Pero pida con fe, no dudando nada, porque el que duda es semejante a la onda del mar, que es arrastrada por el viento y echada de una parte a otra. No piense, pues, quien tal haga, que recibirá cosa alguna del Señor. El hombre de doble ánimo es inconstante en todos sus caminos”</a:t>
            </a:r>
          </a:p>
        </p:txBody>
      </p:sp>
    </p:spTree>
    <p:extLst>
      <p:ext uri="{BB962C8B-B14F-4D97-AF65-F5344CB8AC3E}">
        <p14:creationId xmlns:p14="http://schemas.microsoft.com/office/powerpoint/2010/main" val="2266505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59637"/>
            <a:ext cx="8579686" cy="4524315"/>
          </a:xfrm>
          <a:prstGeom prst="rect">
            <a:avLst/>
          </a:prstGeom>
        </p:spPr>
        <p:txBody>
          <a:bodyPr wrap="square">
            <a:spAutoFit/>
          </a:bodyPr>
          <a:lstStyle/>
          <a:p>
            <a:pPr algn="just"/>
            <a:r>
              <a:rPr lang="es-MX" sz="2400" dirty="0">
                <a:effectLst>
                  <a:outerShdw blurRad="38100" dist="38100" dir="2700000" algn="tl">
                    <a:srgbClr val="000000">
                      <a:alpha val="43137"/>
                    </a:srgbClr>
                  </a:outerShdw>
                </a:effectLst>
              </a:rPr>
              <a:t>La duda viene por tres razones principales: </a:t>
            </a:r>
          </a:p>
          <a:p>
            <a:pPr marL="342900" indent="-342900" algn="just">
              <a:buAutoNum type="alphaUcPeriod"/>
            </a:pPr>
            <a:r>
              <a:rPr lang="es-MX" sz="2400" dirty="0">
                <a:effectLst>
                  <a:outerShdw blurRad="38100" dist="38100" dir="2700000" algn="tl">
                    <a:srgbClr val="000000">
                      <a:alpha val="43137"/>
                    </a:srgbClr>
                  </a:outerShdw>
                </a:effectLst>
              </a:rPr>
              <a:t>FALTA DE OÍR LA PALABRA DE DIOS. </a:t>
            </a:r>
          </a:p>
          <a:p>
            <a:pPr algn="just"/>
            <a:r>
              <a:rPr lang="es-MX" sz="2400" dirty="0">
                <a:effectLst>
                  <a:outerShdw blurRad="38100" dist="38100" dir="2700000" algn="tl">
                    <a:srgbClr val="000000">
                      <a:alpha val="43137"/>
                    </a:srgbClr>
                  </a:outerShdw>
                </a:effectLst>
              </a:rPr>
              <a:t>Romanos 10:17: </a:t>
            </a:r>
            <a:r>
              <a:rPr lang="es-MX" sz="2400" b="1" dirty="0">
                <a:effectLst>
                  <a:outerShdw blurRad="38100" dist="38100" dir="2700000" algn="tl">
                    <a:srgbClr val="000000">
                      <a:alpha val="43137"/>
                    </a:srgbClr>
                  </a:outerShdw>
                </a:effectLst>
              </a:rPr>
              <a:t>“Así que la fe es por el oír, y el oír, por la Palabra de DIOS”. </a:t>
            </a:r>
          </a:p>
          <a:p>
            <a:pPr algn="just"/>
            <a:r>
              <a:rPr lang="es-MX" sz="2400" dirty="0">
                <a:effectLst>
                  <a:outerShdw blurRad="38100" dist="38100" dir="2700000" algn="tl">
                    <a:srgbClr val="000000">
                      <a:alpha val="43137"/>
                    </a:srgbClr>
                  </a:outerShdw>
                </a:effectLst>
              </a:rPr>
              <a:t>B. FALTA DE FORTALEZA ESPIRITUAL. </a:t>
            </a:r>
          </a:p>
          <a:p>
            <a:pPr algn="just"/>
            <a:r>
              <a:rPr lang="es-MX" sz="2400" dirty="0">
                <a:effectLst>
                  <a:outerShdw blurRad="38100" dist="38100" dir="2700000" algn="tl">
                    <a:srgbClr val="000000">
                      <a:alpha val="43137"/>
                    </a:srgbClr>
                  </a:outerShdw>
                </a:effectLst>
              </a:rPr>
              <a:t>Efesios 6:10: </a:t>
            </a:r>
            <a:r>
              <a:rPr lang="es-MX" sz="2400" b="1" dirty="0">
                <a:effectLst>
                  <a:outerShdw blurRad="38100" dist="38100" dir="2700000" algn="tl">
                    <a:srgbClr val="000000">
                      <a:alpha val="43137"/>
                    </a:srgbClr>
                  </a:outerShdw>
                </a:effectLst>
              </a:rPr>
              <a:t>“Por lo demás, hermanos míos, fortaleceos en el Señor, y en el poder de Su fuerza”.</a:t>
            </a:r>
          </a:p>
          <a:p>
            <a:pPr algn="just"/>
            <a:r>
              <a:rPr lang="es-MX" sz="2400" dirty="0">
                <a:effectLst>
                  <a:outerShdw blurRad="38100" dist="38100" dir="2700000" algn="tl">
                    <a:srgbClr val="000000">
                      <a:alpha val="43137"/>
                    </a:srgbClr>
                  </a:outerShdw>
                </a:effectLst>
              </a:rPr>
              <a:t>C. POR ATAQUES DEL DIABLO A LA MENTE. </a:t>
            </a:r>
          </a:p>
          <a:p>
            <a:pPr algn="just"/>
            <a:r>
              <a:rPr lang="es-MX" sz="2400" dirty="0">
                <a:effectLst>
                  <a:outerShdw blurRad="38100" dist="38100" dir="2700000" algn="tl">
                    <a:srgbClr val="000000">
                      <a:alpha val="43137"/>
                    </a:srgbClr>
                  </a:outerShdw>
                </a:effectLst>
              </a:rPr>
              <a:t>2 Corintios 4:4: </a:t>
            </a:r>
            <a:r>
              <a:rPr lang="es-MX" sz="2400" b="1" dirty="0">
                <a:effectLst>
                  <a:outerShdw blurRad="38100" dist="38100" dir="2700000" algn="tl">
                    <a:srgbClr val="000000">
                      <a:alpha val="43137"/>
                    </a:srgbClr>
                  </a:outerShdw>
                </a:effectLst>
              </a:rPr>
              <a:t>“en los cuales el dios de este siglo cegó el entendimiento de los incrédulos, para que no les resplandezca la luz del Evangelio de la gloria de Cristo, el cuál es la imagen de DIOS”.</a:t>
            </a:r>
          </a:p>
        </p:txBody>
      </p:sp>
    </p:spTree>
    <p:extLst>
      <p:ext uri="{BB962C8B-B14F-4D97-AF65-F5344CB8AC3E}">
        <p14:creationId xmlns:p14="http://schemas.microsoft.com/office/powerpoint/2010/main" val="1397177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83832"/>
            <a:ext cx="8513584" cy="3970318"/>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El temor del latín “</a:t>
            </a:r>
            <a:r>
              <a:rPr lang="es-MX" sz="2800" dirty="0" err="1">
                <a:effectLst>
                  <a:outerShdw blurRad="38100" dist="38100" dir="2700000" algn="tl">
                    <a:srgbClr val="000000">
                      <a:alpha val="43137"/>
                    </a:srgbClr>
                  </a:outerShdw>
                </a:effectLst>
              </a:rPr>
              <a:t>Metus</a:t>
            </a:r>
            <a:r>
              <a:rPr lang="es-MX" sz="2800" dirty="0">
                <a:effectLst>
                  <a:outerShdw blurRad="38100" dist="38100" dir="2700000" algn="tl">
                    <a:srgbClr val="000000">
                      <a:alpha val="43137"/>
                    </a:srgbClr>
                  </a:outerShdw>
                </a:effectLst>
              </a:rPr>
              <a:t>”, que significa perturbación, angustia del ánimo por un riesgo (real o imaginario), falta de seguridad. Ejemplo bíblico de Pedro leer :</a:t>
            </a:r>
          </a:p>
          <a:p>
            <a:pPr algn="just"/>
            <a:r>
              <a:rPr lang="es-MX" sz="2800" dirty="0">
                <a:effectLst>
                  <a:outerShdw blurRad="38100" dist="38100" dir="2700000" algn="tl">
                    <a:srgbClr val="000000">
                      <a:alpha val="43137"/>
                    </a:srgbClr>
                  </a:outerShdw>
                </a:effectLst>
              </a:rPr>
              <a:t>Mateo 14:29-31 </a:t>
            </a:r>
            <a:r>
              <a:rPr lang="es-MX" sz="2800" b="1" dirty="0">
                <a:effectLst>
                  <a:outerShdw blurRad="38100" dist="38100" dir="2700000" algn="tl">
                    <a:srgbClr val="000000">
                      <a:alpha val="43137"/>
                    </a:srgbClr>
                  </a:outerShdw>
                </a:effectLst>
              </a:rPr>
              <a:t>“pero al ver el fuerte viento, tuvo miedo y comenzando a hundirse, dio voces, diciendo; ¡Señor, sálvame...!”. </a:t>
            </a:r>
          </a:p>
          <a:p>
            <a:pPr algn="just"/>
            <a:r>
              <a:rPr lang="es-MX" sz="2800" dirty="0">
                <a:effectLst>
                  <a:outerShdw blurRad="38100" dist="38100" dir="2700000" algn="tl">
                    <a:srgbClr val="000000">
                      <a:alpha val="43137"/>
                    </a:srgbClr>
                  </a:outerShdw>
                </a:effectLst>
              </a:rPr>
              <a:t>La fe en Jesucristo es la doctrina y enseñanza establecida por Cristo, enseñada por los apóstoles; y dadas a los santos (Iglesia). Judas 1:3-4.</a:t>
            </a:r>
          </a:p>
        </p:txBody>
      </p:sp>
    </p:spTree>
    <p:extLst>
      <p:ext uri="{BB962C8B-B14F-4D97-AF65-F5344CB8AC3E}">
        <p14:creationId xmlns:p14="http://schemas.microsoft.com/office/powerpoint/2010/main" val="1582651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88769"/>
            <a:ext cx="8568669" cy="4062651"/>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IV.- EXAMINANDO LO QUE CREEMOS</a:t>
            </a:r>
          </a:p>
          <a:p>
            <a:pPr algn="just"/>
            <a:r>
              <a:rPr lang="es-MX" sz="1000" b="1" dirty="0">
                <a:effectLst>
                  <a:outerShdw blurRad="38100" dist="38100" dir="2700000" algn="tl">
                    <a:srgbClr val="000000">
                      <a:alpha val="43137"/>
                    </a:srgbClr>
                  </a:outerShdw>
                </a:effectLst>
              </a:rPr>
              <a:t> </a:t>
            </a:r>
            <a:endParaRPr lang="es-MX" sz="2400" b="1" dirty="0">
              <a:effectLst>
                <a:outerShdw blurRad="38100" dist="38100" dir="2700000" algn="tl">
                  <a:srgbClr val="000000">
                    <a:alpha val="43137"/>
                  </a:srgbClr>
                </a:outerShdw>
              </a:effectLst>
            </a:endParaRPr>
          </a:p>
          <a:p>
            <a:pPr algn="just"/>
            <a:r>
              <a:rPr lang="es-MX" sz="2800" dirty="0">
                <a:effectLst>
                  <a:outerShdw blurRad="38100" dist="38100" dir="2700000" algn="tl">
                    <a:srgbClr val="000000">
                      <a:alpha val="43137"/>
                    </a:srgbClr>
                  </a:outerShdw>
                </a:effectLst>
              </a:rPr>
              <a:t>2ª  Corintios 13:5: </a:t>
            </a:r>
          </a:p>
          <a:p>
            <a:pPr algn="just"/>
            <a:r>
              <a:rPr lang="es-MX" sz="2800" b="1" dirty="0">
                <a:effectLst>
                  <a:outerShdw blurRad="38100" dist="38100" dir="2700000" algn="tl">
                    <a:srgbClr val="000000">
                      <a:alpha val="43137"/>
                    </a:srgbClr>
                  </a:outerShdw>
                </a:effectLst>
              </a:rPr>
              <a:t>“Examinaos a vosotros mismos si estáis en la fe; probaos a vosotros mismos…”. </a:t>
            </a:r>
          </a:p>
          <a:p>
            <a:pPr marL="342900" indent="-342900" algn="just">
              <a:buAutoNum type="alphaUcPeriod"/>
            </a:pPr>
            <a:r>
              <a:rPr lang="es-MX" sz="4000" b="1" dirty="0">
                <a:effectLst>
                  <a:outerShdw blurRad="38100" dist="38100" dir="2700000" algn="tl">
                    <a:srgbClr val="000000">
                      <a:alpha val="43137"/>
                    </a:srgbClr>
                  </a:outerShdw>
                </a:effectLst>
              </a:rPr>
              <a:t>NO DEBEREMOS SALIRNOS DE LA FE </a:t>
            </a:r>
          </a:p>
          <a:p>
            <a:pPr marL="342900" indent="-342900" algn="just">
              <a:buAutoNum type="arabicPeriod"/>
            </a:pPr>
            <a:r>
              <a:rPr lang="es-MX" sz="2800" dirty="0">
                <a:effectLst>
                  <a:outerShdw blurRad="38100" dist="38100" dir="2700000" algn="tl">
                    <a:srgbClr val="000000">
                      <a:alpha val="43137"/>
                    </a:srgbClr>
                  </a:outerShdw>
                </a:effectLst>
              </a:rPr>
              <a:t>1ª Corintios 16:13: </a:t>
            </a:r>
            <a:r>
              <a:rPr lang="es-MX" sz="2800" b="1" dirty="0">
                <a:effectLst>
                  <a:outerShdw blurRad="38100" dist="38100" dir="2700000" algn="tl">
                    <a:srgbClr val="000000">
                      <a:alpha val="43137"/>
                    </a:srgbClr>
                  </a:outerShdw>
                </a:effectLst>
              </a:rPr>
              <a:t>“Velad, estad firmes en la fe…”. </a:t>
            </a:r>
          </a:p>
          <a:p>
            <a:pPr algn="just"/>
            <a:r>
              <a:rPr lang="es-MX" sz="2800" dirty="0">
                <a:effectLst>
                  <a:outerShdw blurRad="38100" dist="38100" dir="2700000" algn="tl">
                    <a:srgbClr val="000000">
                      <a:alpha val="43137"/>
                    </a:srgbClr>
                  </a:outerShdw>
                </a:effectLst>
              </a:rPr>
              <a:t>2. Hechos 14:22: </a:t>
            </a:r>
            <a:r>
              <a:rPr lang="es-MX" sz="2800" b="1" dirty="0">
                <a:effectLst>
                  <a:outerShdw blurRad="38100" dist="38100" dir="2700000" algn="tl">
                    <a:srgbClr val="000000">
                      <a:alpha val="43137"/>
                    </a:srgbClr>
                  </a:outerShdw>
                </a:effectLst>
              </a:rPr>
              <a:t>“… exhortándoles a que permaneciesen en la fe…” </a:t>
            </a:r>
          </a:p>
        </p:txBody>
      </p:sp>
    </p:spTree>
    <p:extLst>
      <p:ext uri="{BB962C8B-B14F-4D97-AF65-F5344CB8AC3E}">
        <p14:creationId xmlns:p14="http://schemas.microsoft.com/office/powerpoint/2010/main" val="1696210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53489"/>
            <a:ext cx="8667821" cy="3477875"/>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B. LA IGLESIA PRIMITIVA SE CONFIRMABA EN LA FE </a:t>
            </a:r>
          </a:p>
          <a:p>
            <a:pPr marL="342900" indent="-342900" algn="just">
              <a:buAutoNum type="arabicPeriod"/>
            </a:pPr>
            <a:r>
              <a:rPr lang="es-MX" sz="2800" dirty="0">
                <a:effectLst>
                  <a:outerShdw blurRad="38100" dist="38100" dir="2700000" algn="tl">
                    <a:srgbClr val="000000">
                      <a:alpha val="43137"/>
                    </a:srgbClr>
                  </a:outerShdw>
                </a:effectLst>
              </a:rPr>
              <a:t>Hechos 16:5: </a:t>
            </a:r>
            <a:r>
              <a:rPr lang="es-MX" sz="2800" b="1" dirty="0">
                <a:effectLst>
                  <a:outerShdw blurRad="38100" dist="38100" dir="2700000" algn="tl">
                    <a:srgbClr val="000000">
                      <a:alpha val="43137"/>
                    </a:srgbClr>
                  </a:outerShdw>
                </a:effectLst>
              </a:rPr>
              <a:t>“Así que las iglesias eran confirmadas en la fe, y aumentaban en número </a:t>
            </a:r>
          </a:p>
          <a:p>
            <a:pPr algn="just"/>
            <a:r>
              <a:rPr lang="es-MX" sz="2800" b="1" dirty="0">
                <a:effectLst>
                  <a:outerShdw blurRad="38100" dist="38100" dir="2700000" algn="tl">
                    <a:srgbClr val="000000">
                      <a:alpha val="43137"/>
                    </a:srgbClr>
                  </a:outerShdw>
                </a:effectLst>
              </a:rPr>
              <a:t>cada día”.</a:t>
            </a:r>
            <a:r>
              <a:rPr lang="es-MX" sz="2800" dirty="0">
                <a:effectLst>
                  <a:outerShdw blurRad="38100" dist="38100" dir="2700000" algn="tl">
                    <a:srgbClr val="000000">
                      <a:alpha val="43137"/>
                    </a:srgbClr>
                  </a:outerShdw>
                </a:effectLst>
              </a:rPr>
              <a:t> </a:t>
            </a:r>
          </a:p>
          <a:p>
            <a:pPr algn="just"/>
            <a:r>
              <a:rPr lang="es-MX" sz="2800" dirty="0">
                <a:effectLst>
                  <a:outerShdw blurRad="38100" dist="38100" dir="2700000" algn="tl">
                    <a:srgbClr val="000000">
                      <a:alpha val="43137"/>
                    </a:srgbClr>
                  </a:outerShdw>
                </a:effectLst>
              </a:rPr>
              <a:t>2. Hechos 6:7: </a:t>
            </a:r>
            <a:r>
              <a:rPr lang="es-MX" sz="2800" b="1" dirty="0">
                <a:effectLst>
                  <a:outerShdw blurRad="38100" dist="38100" dir="2700000" algn="tl">
                    <a:srgbClr val="000000">
                      <a:alpha val="43137"/>
                    </a:srgbClr>
                  </a:outerShdw>
                </a:effectLst>
              </a:rPr>
              <a:t>“y crecía la Palabra del Señor, y el número de los discípulos se multiplicaba grandemente…”.</a:t>
            </a:r>
          </a:p>
        </p:txBody>
      </p:sp>
    </p:spTree>
    <p:extLst>
      <p:ext uri="{BB962C8B-B14F-4D97-AF65-F5344CB8AC3E}">
        <p14:creationId xmlns:p14="http://schemas.microsoft.com/office/powerpoint/2010/main" val="2401713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1255923" y="1856335"/>
            <a:ext cx="6632154" cy="1569660"/>
          </a:xfrm>
          <a:prstGeom prst="rect">
            <a:avLst/>
          </a:prstGeom>
          <a:noFill/>
        </p:spPr>
        <p:txBody>
          <a:bodyPr wrap="square" rtlCol="0">
            <a:spAutoFit/>
          </a:bodyPr>
          <a:lstStyle/>
          <a:p>
            <a:pPr algn="ctr"/>
            <a:r>
              <a:rPr lang="es-MX" sz="9600" b="1" dirty="0">
                <a:effectLst>
                  <a:outerShdw blurRad="38100" dist="38100" dir="2700000" algn="tl">
                    <a:srgbClr val="000000">
                      <a:alpha val="43137"/>
                    </a:srgbClr>
                  </a:outerShdw>
                </a:effectLst>
              </a:rPr>
              <a:t>LA FE</a:t>
            </a:r>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07530"/>
            <a:ext cx="8524601" cy="3724096"/>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C. DEBEMOS SEGUIR LA FE </a:t>
            </a:r>
          </a:p>
          <a:p>
            <a:pPr marL="342900" indent="-342900" algn="just">
              <a:buAutoNum type="arabicPeriod"/>
            </a:pPr>
            <a:r>
              <a:rPr lang="es-MX" sz="2800" dirty="0">
                <a:effectLst>
                  <a:outerShdw blurRad="38100" dist="38100" dir="2700000" algn="tl">
                    <a:srgbClr val="000000">
                      <a:alpha val="43137"/>
                    </a:srgbClr>
                  </a:outerShdw>
                </a:effectLst>
              </a:rPr>
              <a:t>1ª Timoteo 6:11-12: </a:t>
            </a:r>
            <a:r>
              <a:rPr lang="es-MX" sz="2800" b="1" dirty="0">
                <a:effectLst>
                  <a:outerShdw blurRad="38100" dist="38100" dir="2700000" algn="tl">
                    <a:srgbClr val="000000">
                      <a:alpha val="43137"/>
                    </a:srgbClr>
                  </a:outerShdw>
                </a:effectLst>
              </a:rPr>
              <a:t>“Mas tu, oh hombre de DIOS, huye de estas cosas, y sigue la </a:t>
            </a:r>
          </a:p>
          <a:p>
            <a:pPr algn="just"/>
            <a:r>
              <a:rPr lang="es-MX" sz="2800" b="1" dirty="0">
                <a:effectLst>
                  <a:outerShdw blurRad="38100" dist="38100" dir="2700000" algn="tl">
                    <a:srgbClr val="000000">
                      <a:alpha val="43137"/>
                    </a:srgbClr>
                  </a:outerShdw>
                </a:effectLst>
              </a:rPr>
              <a:t>justicia, la piedad, la fe, el amor, la paciencia, la mansedumbre. Pelea la buena batalla de la fe…”. </a:t>
            </a:r>
          </a:p>
          <a:p>
            <a:pPr algn="just"/>
            <a:r>
              <a:rPr lang="es-MX" sz="2800" dirty="0">
                <a:effectLst>
                  <a:outerShdw blurRad="38100" dist="38100" dir="2700000" algn="tl">
                    <a:srgbClr val="000000">
                      <a:alpha val="43137"/>
                    </a:srgbClr>
                  </a:outerShdw>
                </a:effectLst>
              </a:rPr>
              <a:t>2. 2ª Timoteo 3:15</a:t>
            </a:r>
            <a:r>
              <a:rPr lang="es-MX" sz="2800" b="1" dirty="0">
                <a:effectLst>
                  <a:outerShdw blurRad="38100" dist="38100" dir="2700000" algn="tl">
                    <a:srgbClr val="000000">
                      <a:alpha val="43137"/>
                    </a:srgbClr>
                  </a:outerShdw>
                </a:effectLst>
              </a:rPr>
              <a:t>: “y que desde la niñez has sabido las sagradas Escrituras, las cuales te pueden hacer sabio para la salvación por la fe que es en Cristo Jesús…”</a:t>
            </a:r>
          </a:p>
        </p:txBody>
      </p:sp>
    </p:spTree>
    <p:extLst>
      <p:ext uri="{BB962C8B-B14F-4D97-AF65-F5344CB8AC3E}">
        <p14:creationId xmlns:p14="http://schemas.microsoft.com/office/powerpoint/2010/main" val="3561061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099412"/>
            <a:ext cx="8610282" cy="4893647"/>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D. SOMOS SALVOS POR GRACIA, “POR MEDIO DE LA FE” </a:t>
            </a:r>
          </a:p>
          <a:p>
            <a:pPr algn="just"/>
            <a:endParaRPr lang="es-MX" sz="4000" b="1" dirty="0">
              <a:effectLst>
                <a:outerShdw blurRad="38100" dist="38100" dir="2700000" algn="tl">
                  <a:srgbClr val="000000">
                    <a:alpha val="43137"/>
                  </a:srgbClr>
                </a:outerShdw>
              </a:effectLst>
            </a:endParaRPr>
          </a:p>
          <a:p>
            <a:pPr marL="342900" indent="-342900" algn="just">
              <a:buAutoNum type="arabicPeriod"/>
            </a:pPr>
            <a:r>
              <a:rPr lang="es-MX" sz="3200" dirty="0">
                <a:effectLst>
                  <a:outerShdw blurRad="38100" dist="38100" dir="2700000" algn="tl">
                    <a:srgbClr val="000000">
                      <a:alpha val="43137"/>
                    </a:srgbClr>
                  </a:outerShdw>
                </a:effectLst>
              </a:rPr>
              <a:t>Efesios 2:8: </a:t>
            </a:r>
            <a:r>
              <a:rPr lang="es-MX" sz="3200" b="1" dirty="0">
                <a:effectLst>
                  <a:outerShdw blurRad="38100" dist="38100" dir="2700000" algn="tl">
                    <a:srgbClr val="000000">
                      <a:alpha val="43137"/>
                    </a:srgbClr>
                  </a:outerShdw>
                </a:effectLst>
              </a:rPr>
              <a:t>“porque por gracia sois salvos por medio de la fe; y esto no de </a:t>
            </a:r>
          </a:p>
          <a:p>
            <a:pPr algn="just"/>
            <a:r>
              <a:rPr lang="es-MX" sz="3200" b="1" dirty="0">
                <a:effectLst>
                  <a:outerShdw blurRad="38100" dist="38100" dir="2700000" algn="tl">
                    <a:srgbClr val="000000">
                      <a:alpha val="43137"/>
                    </a:srgbClr>
                  </a:outerShdw>
                </a:effectLst>
              </a:rPr>
              <a:t>vosotros, pues es don de DIOS”. </a:t>
            </a:r>
          </a:p>
          <a:p>
            <a:pPr algn="just"/>
            <a:r>
              <a:rPr lang="es-MX" sz="3200" dirty="0">
                <a:effectLst>
                  <a:outerShdw blurRad="38100" dist="38100" dir="2700000" algn="tl">
                    <a:srgbClr val="000000">
                      <a:alpha val="43137"/>
                    </a:srgbClr>
                  </a:outerShdw>
                </a:effectLst>
              </a:rPr>
              <a:t>2. Juan 7:38: </a:t>
            </a:r>
            <a:r>
              <a:rPr lang="es-MX" sz="3200" b="1" dirty="0">
                <a:effectLst>
                  <a:outerShdw blurRad="38100" dist="38100" dir="2700000" algn="tl">
                    <a:srgbClr val="000000">
                      <a:alpha val="43137"/>
                    </a:srgbClr>
                  </a:outerShdw>
                </a:effectLst>
              </a:rPr>
              <a:t>“El que cree en mí, como dice la Escritura, de su interior correrán ríos de agua viva”.</a:t>
            </a:r>
          </a:p>
        </p:txBody>
      </p:sp>
    </p:spTree>
    <p:extLst>
      <p:ext uri="{BB962C8B-B14F-4D97-AF65-F5344CB8AC3E}">
        <p14:creationId xmlns:p14="http://schemas.microsoft.com/office/powerpoint/2010/main" val="1891264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89635"/>
            <a:ext cx="8568669" cy="5016758"/>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CONCLUSIÓN </a:t>
            </a:r>
          </a:p>
          <a:p>
            <a:pPr algn="just"/>
            <a:r>
              <a:rPr lang="es-MX" sz="2800" dirty="0">
                <a:effectLst>
                  <a:outerShdw blurRad="38100" dist="38100" dir="2700000" algn="tl">
                    <a:srgbClr val="000000">
                      <a:alpha val="43137"/>
                    </a:srgbClr>
                  </a:outerShdw>
                </a:effectLst>
              </a:rPr>
              <a:t>Mucho se puede decir de la fe. Pero quiero dejar estas últimas verdades acerca de la fe. </a:t>
            </a:r>
          </a:p>
          <a:p>
            <a:pPr marL="342900" indent="-342900" algn="just">
              <a:buAutoNum type="arabicPeriod"/>
            </a:pPr>
            <a:r>
              <a:rPr lang="es-MX" sz="2800" dirty="0">
                <a:effectLst>
                  <a:outerShdw blurRad="38100" dist="38100" dir="2700000" algn="tl">
                    <a:srgbClr val="000000">
                      <a:alpha val="43137"/>
                    </a:srgbClr>
                  </a:outerShdw>
                </a:effectLst>
              </a:rPr>
              <a:t>LOS DEMONIOS CREEN, PERO NO SON SALVOS. </a:t>
            </a:r>
          </a:p>
          <a:p>
            <a:pPr algn="just"/>
            <a:r>
              <a:rPr lang="es-MX" sz="2800" dirty="0">
                <a:effectLst>
                  <a:outerShdw blurRad="38100" dist="38100" dir="2700000" algn="tl">
                    <a:srgbClr val="000000">
                      <a:alpha val="43137"/>
                    </a:srgbClr>
                  </a:outerShdw>
                </a:effectLst>
              </a:rPr>
              <a:t>Mira lo que dice Santiago 2:19: </a:t>
            </a:r>
            <a:r>
              <a:rPr lang="es-MX" sz="2800" b="1" dirty="0">
                <a:effectLst>
                  <a:outerShdw blurRad="38100" dist="38100" dir="2700000" algn="tl">
                    <a:srgbClr val="000000">
                      <a:alpha val="43137"/>
                    </a:srgbClr>
                  </a:outerShdw>
                </a:effectLst>
              </a:rPr>
              <a:t>“Tú crees que DIOS es uno; bien haces. También los demonios creen, y tiemblan”. </a:t>
            </a:r>
          </a:p>
          <a:p>
            <a:pPr algn="just"/>
            <a:r>
              <a:rPr lang="es-MX" sz="2800" dirty="0">
                <a:effectLst>
                  <a:outerShdw blurRad="38100" dist="38100" dir="2700000" algn="tl">
                    <a:srgbClr val="000000">
                      <a:alpha val="43137"/>
                    </a:srgbClr>
                  </a:outerShdw>
                </a:effectLst>
              </a:rPr>
              <a:t>2. MUCHOS CREEN EN DIOS, PERO NO LE CREEN A DIOS (Su Palabra). </a:t>
            </a:r>
          </a:p>
          <a:p>
            <a:pPr algn="just"/>
            <a:r>
              <a:rPr lang="es-MX" sz="2800" dirty="0">
                <a:effectLst>
                  <a:outerShdw blurRad="38100" dist="38100" dir="2700000" algn="tl">
                    <a:srgbClr val="000000">
                      <a:alpha val="43137"/>
                    </a:srgbClr>
                  </a:outerShdw>
                </a:effectLst>
              </a:rPr>
              <a:t>Juan 7:38: </a:t>
            </a:r>
            <a:r>
              <a:rPr lang="es-MX" sz="2800" b="1" dirty="0">
                <a:effectLst>
                  <a:outerShdw blurRad="38100" dist="38100" dir="2700000" algn="tl">
                    <a:srgbClr val="000000">
                      <a:alpha val="43137"/>
                    </a:srgbClr>
                  </a:outerShdw>
                </a:effectLst>
              </a:rPr>
              <a:t>“El que cree en mí, como dice la Escritura, de su interior correrán ríos de agua viva”.</a:t>
            </a:r>
          </a:p>
        </p:txBody>
      </p:sp>
    </p:spTree>
    <p:extLst>
      <p:ext uri="{BB962C8B-B14F-4D97-AF65-F5344CB8AC3E}">
        <p14:creationId xmlns:p14="http://schemas.microsoft.com/office/powerpoint/2010/main" val="3117862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044018"/>
            <a:ext cx="8610282" cy="5016758"/>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BASE BÍBLICA: </a:t>
            </a:r>
          </a:p>
          <a:p>
            <a:pPr algn="just"/>
            <a:r>
              <a:rPr lang="es-MX" sz="2800" dirty="0">
                <a:effectLst>
                  <a:outerShdw blurRad="38100" dist="38100" dir="2700000" algn="tl">
                    <a:srgbClr val="000000">
                      <a:alpha val="43137"/>
                    </a:srgbClr>
                  </a:outerShdw>
                </a:effectLst>
              </a:rPr>
              <a:t>Judas 1:3-4 </a:t>
            </a:r>
            <a:r>
              <a:rPr lang="es-MX" sz="2800" b="1" dirty="0">
                <a:effectLst>
                  <a:outerShdw blurRad="38100" dist="38100" dir="2700000" algn="tl">
                    <a:srgbClr val="000000">
                      <a:alpha val="43137"/>
                    </a:srgbClr>
                  </a:outerShdw>
                </a:effectLst>
              </a:rPr>
              <a:t>“Amados, por la gran solicitud que tenía de escribiros acerca de nuestra común salvación, me ha sido necesario escribiros exhortándoos que contendáis ardientemente por la fe que ha sido una vez dada a los santos. Porque algunos hombres han entrado encubiertamente, los que desde antes habían sido destinados para esta condenación, hombres impíos que convierten en libertinaje la gracia de nuestro DIOS, y niegan a DIOS el único soberano, y a nuestro Señor Jesucristo” </a:t>
            </a:r>
          </a:p>
        </p:txBody>
      </p:sp>
    </p:spTree>
    <p:extLst>
      <p:ext uri="{BB962C8B-B14F-4D97-AF65-F5344CB8AC3E}">
        <p14:creationId xmlns:p14="http://schemas.microsoft.com/office/powerpoint/2010/main" val="4057244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82286"/>
            <a:ext cx="8612736" cy="4093428"/>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INTRODUCCIÓN </a:t>
            </a:r>
          </a:p>
          <a:p>
            <a:pPr algn="just"/>
            <a:endParaRPr lang="es-MX" sz="3200" dirty="0">
              <a:effectLst>
                <a:outerShdw blurRad="38100" dist="38100" dir="2700000" algn="tl">
                  <a:srgbClr val="000000">
                    <a:alpha val="43137"/>
                  </a:srgbClr>
                </a:outerShdw>
              </a:effectLst>
            </a:endParaRPr>
          </a:p>
          <a:p>
            <a:pPr algn="just"/>
            <a:r>
              <a:rPr lang="es-MX" sz="3200" dirty="0">
                <a:effectLst>
                  <a:outerShdw blurRad="38100" dist="38100" dir="2700000" algn="tl">
                    <a:srgbClr val="000000">
                      <a:alpha val="43137"/>
                    </a:srgbClr>
                  </a:outerShdw>
                </a:effectLst>
              </a:rPr>
              <a:t>Fe = viene del griego, significa persuasión, dar crédito, convicción, seguridad y creer. </a:t>
            </a:r>
          </a:p>
          <a:p>
            <a:pPr algn="just"/>
            <a:r>
              <a:rPr lang="es-MX" sz="3200" dirty="0">
                <a:effectLst>
                  <a:outerShdw blurRad="38100" dist="38100" dir="2700000" algn="tl">
                    <a:srgbClr val="000000">
                      <a:alpha val="43137"/>
                    </a:srgbClr>
                  </a:outerShdw>
                </a:effectLst>
              </a:rPr>
              <a:t>La Biblia explica la fe en el Libro de Hebreos 11:1 como: </a:t>
            </a:r>
            <a:r>
              <a:rPr lang="es-MX" sz="3200" b="1" dirty="0">
                <a:effectLst>
                  <a:outerShdw blurRad="38100" dist="38100" dir="2700000" algn="tl">
                    <a:srgbClr val="000000">
                      <a:alpha val="43137"/>
                    </a:srgbClr>
                  </a:outerShdw>
                </a:effectLst>
              </a:rPr>
              <a:t>“Es, pues, la fe, la certeza de lo que se espera, la convicción de lo que no se ve”.</a:t>
            </a:r>
          </a:p>
          <a:p>
            <a:pPr algn="just"/>
            <a:endParaRPr lang="es-MX"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286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58981"/>
            <a:ext cx="8601719" cy="4832092"/>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El acercarnos a Dios solo puede ser posible a través de la fe, sin ella sería imposible tener un acercamiento a un Ser tan supremo y glorioso; pero que no se puede ver. </a:t>
            </a:r>
          </a:p>
          <a:p>
            <a:pPr algn="just"/>
            <a:r>
              <a:rPr lang="es-MX" sz="2800" dirty="0">
                <a:effectLst>
                  <a:outerShdw blurRad="38100" dist="38100" dir="2700000" algn="tl">
                    <a:srgbClr val="000000">
                      <a:alpha val="43137"/>
                    </a:srgbClr>
                  </a:outerShdw>
                </a:effectLst>
              </a:rPr>
              <a:t>Hebreos 11:6: </a:t>
            </a:r>
            <a:r>
              <a:rPr lang="es-MX" sz="2800" b="1" dirty="0">
                <a:effectLst>
                  <a:outerShdw blurRad="38100" dist="38100" dir="2700000" algn="tl">
                    <a:srgbClr val="000000">
                      <a:alpha val="43137"/>
                    </a:srgbClr>
                  </a:outerShdw>
                </a:effectLst>
              </a:rPr>
              <a:t>“Pero sin fe es imposible agradar a DIOS; porque es necesarios que el que se acerca a DIOS crea que le hay, y que es galardonador de los que le buscan”.</a:t>
            </a:r>
          </a:p>
          <a:p>
            <a:pPr algn="just"/>
            <a:endParaRPr lang="es-MX" sz="2800" b="1" dirty="0">
              <a:effectLst>
                <a:outerShdw blurRad="38100" dist="38100" dir="2700000" algn="tl">
                  <a:srgbClr val="000000">
                    <a:alpha val="43137"/>
                  </a:srgbClr>
                </a:outerShdw>
              </a:effectLst>
            </a:endParaRPr>
          </a:p>
          <a:p>
            <a:pPr algn="just"/>
            <a:r>
              <a:rPr lang="es-MX" sz="2800" dirty="0">
                <a:effectLst>
                  <a:outerShdw blurRad="38100" dist="38100" dir="2700000" algn="tl">
                    <a:srgbClr val="000000">
                      <a:alpha val="43137"/>
                    </a:srgbClr>
                  </a:outerShdw>
                </a:effectLst>
              </a:rPr>
              <a:t>Aunque la fe es indispensable para acercarnos a DIOS, hay quienes tienen fe; pero no puesta en DIOS, sino que la usan para tener ciertas creencias o ideales. Siendo que </a:t>
            </a:r>
            <a:r>
              <a:rPr lang="es-MX" sz="2800" b="1" dirty="0">
                <a:effectLst>
                  <a:outerShdw blurRad="38100" dist="38100" dir="2700000" algn="tl">
                    <a:srgbClr val="000000">
                      <a:alpha val="43137"/>
                    </a:srgbClr>
                  </a:outerShdw>
                </a:effectLst>
              </a:rPr>
              <a:t>“la fe es la certeza de lo que se espera”.</a:t>
            </a:r>
            <a:r>
              <a:rPr lang="es-MX" sz="2800" dirty="0">
                <a:effectLst>
                  <a:outerShdw blurRad="38100" dist="38100" dir="2700000" algn="tl">
                    <a:srgbClr val="000000">
                      <a:alpha val="43137"/>
                    </a:srgbClr>
                  </a:outerShdw>
                </a:effectLst>
              </a:rPr>
              <a:t> Hebreos 11:1.</a:t>
            </a:r>
          </a:p>
        </p:txBody>
      </p:sp>
    </p:spTree>
    <p:extLst>
      <p:ext uri="{BB962C8B-B14F-4D97-AF65-F5344CB8AC3E}">
        <p14:creationId xmlns:p14="http://schemas.microsoft.com/office/powerpoint/2010/main" val="3941112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82747"/>
            <a:ext cx="8590702" cy="4401205"/>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Una gran verdad es que cualquier puede tener fe para realizar cosas en la vida, pero el propósito final de la FE; o el mas grande propósito es tu salvación. </a:t>
            </a:r>
          </a:p>
          <a:p>
            <a:pPr algn="just"/>
            <a:r>
              <a:rPr lang="es-MX" sz="2800" dirty="0">
                <a:effectLst>
                  <a:outerShdw blurRad="38100" dist="38100" dir="2700000" algn="tl">
                    <a:srgbClr val="000000">
                      <a:alpha val="43137"/>
                    </a:srgbClr>
                  </a:outerShdw>
                </a:effectLst>
              </a:rPr>
              <a:t>1 de Pedro 1:9: </a:t>
            </a:r>
            <a:r>
              <a:rPr lang="es-MX" sz="2800" b="1" dirty="0">
                <a:effectLst>
                  <a:outerShdw blurRad="38100" dist="38100" dir="2700000" algn="tl">
                    <a:srgbClr val="000000">
                      <a:alpha val="43137"/>
                    </a:srgbClr>
                  </a:outerShdw>
                </a:effectLst>
              </a:rPr>
              <a:t>“obteniendo el fin de vuestra fe, que es la salvación de vuestras almas”. </a:t>
            </a:r>
          </a:p>
          <a:p>
            <a:pPr algn="just"/>
            <a:r>
              <a:rPr lang="es-MX" sz="2800" dirty="0">
                <a:effectLst>
                  <a:outerShdw blurRad="38100" dist="38100" dir="2700000" algn="tl">
                    <a:srgbClr val="000000">
                      <a:alpha val="43137"/>
                    </a:srgbClr>
                  </a:outerShdw>
                </a:effectLst>
              </a:rPr>
              <a:t>Algunos la usan para esperar un empleo o mejorar el que tienen, mejorar sus finanzas, esperar una esposa (o), esperar una casa, un negocio; etc. Aunque eso se convierta en realidad por la fe que tienen, NO significa necesariamente que estén bien delante de DIOS.</a:t>
            </a:r>
          </a:p>
        </p:txBody>
      </p:sp>
    </p:spTree>
    <p:extLst>
      <p:ext uri="{BB962C8B-B14F-4D97-AF65-F5344CB8AC3E}">
        <p14:creationId xmlns:p14="http://schemas.microsoft.com/office/powerpoint/2010/main" val="1860937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80621"/>
            <a:ext cx="8546635" cy="3539430"/>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La teología de la prosperidad asume que si te vuelves una persona de fe y vives recibiendo lo que esperas, es una evidencia que Dios está contigo. Eso es una manera errónea de medir la salvación, en el Señor siempre habrá pobres medianos y hasta ricos; pero lo que los vuelve cristianos, es si </a:t>
            </a:r>
            <a:r>
              <a:rPr lang="es-MX" sz="3200" b="1" dirty="0">
                <a:effectLst>
                  <a:outerShdw blurRad="38100" dist="38100" dir="2700000" algn="tl">
                    <a:srgbClr val="000000">
                      <a:alpha val="43137"/>
                    </a:srgbClr>
                  </a:outerShdw>
                </a:effectLst>
              </a:rPr>
              <a:t>CREEN COMO DICE LA ESCRITURA.</a:t>
            </a:r>
          </a:p>
        </p:txBody>
      </p:sp>
    </p:spTree>
    <p:extLst>
      <p:ext uri="{BB962C8B-B14F-4D97-AF65-F5344CB8AC3E}">
        <p14:creationId xmlns:p14="http://schemas.microsoft.com/office/powerpoint/2010/main" val="1082529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28080"/>
            <a:ext cx="8623753" cy="5078313"/>
          </a:xfrm>
          <a:prstGeom prst="rect">
            <a:avLst/>
          </a:prstGeom>
        </p:spPr>
        <p:txBody>
          <a:bodyPr wrap="square">
            <a:spAutoFit/>
          </a:bodyPr>
          <a:lstStyle/>
          <a:p>
            <a:pPr algn="just"/>
            <a:r>
              <a:rPr lang="es-MX" sz="3600" b="1" dirty="0">
                <a:effectLst>
                  <a:outerShdw blurRad="38100" dist="38100" dir="2700000" algn="tl">
                    <a:srgbClr val="000000">
                      <a:alpha val="43137"/>
                    </a:srgbClr>
                  </a:outerShdw>
                </a:effectLst>
              </a:rPr>
              <a:t>I.- LA DIFERENCIA QUE HAY ENTRE TENER FE, Y ESTAR EN LA FE DE JESUCRISTO </a:t>
            </a:r>
          </a:p>
          <a:p>
            <a:pPr algn="just"/>
            <a:r>
              <a:rPr lang="es-MX" sz="2800" dirty="0">
                <a:effectLst>
                  <a:outerShdw blurRad="38100" dist="38100" dir="2700000" algn="tl">
                    <a:srgbClr val="000000">
                      <a:alpha val="43137"/>
                    </a:srgbClr>
                  </a:outerShdw>
                </a:effectLst>
              </a:rPr>
              <a:t>La fe </a:t>
            </a:r>
            <a:r>
              <a:rPr lang="es-MX" sz="2800" b="1" dirty="0">
                <a:effectLst>
                  <a:outerShdw blurRad="38100" dist="38100" dir="2700000" algn="tl">
                    <a:srgbClr val="000000">
                      <a:alpha val="43137"/>
                    </a:srgbClr>
                  </a:outerShdw>
                </a:effectLst>
              </a:rPr>
              <a:t>“Es, pues, la fe, la certeza de lo que se espera, la convicción de lo que no se ve”. </a:t>
            </a:r>
            <a:r>
              <a:rPr lang="es-MX" sz="2800" dirty="0">
                <a:effectLst>
                  <a:outerShdw blurRad="38100" dist="38100" dir="2700000" algn="tl">
                    <a:srgbClr val="000000">
                      <a:alpha val="43137"/>
                    </a:srgbClr>
                  </a:outerShdw>
                </a:effectLst>
              </a:rPr>
              <a:t>Hebreos 11:1. </a:t>
            </a:r>
          </a:p>
          <a:p>
            <a:pPr algn="just"/>
            <a:r>
              <a:rPr lang="es-MX" sz="2800" dirty="0">
                <a:effectLst>
                  <a:outerShdw blurRad="38100" dist="38100" dir="2700000" algn="tl">
                    <a:srgbClr val="000000">
                      <a:alpha val="43137"/>
                    </a:srgbClr>
                  </a:outerShdw>
                </a:effectLst>
              </a:rPr>
              <a:t>Una persona persuadida, segura, convencida de algo; es una persona que tiene fe, aunque esté lejos de tener fe en Jesucristo. </a:t>
            </a:r>
          </a:p>
          <a:p>
            <a:pPr algn="just"/>
            <a:r>
              <a:rPr lang="es-MX" sz="2800" dirty="0">
                <a:effectLst>
                  <a:outerShdw blurRad="38100" dist="38100" dir="2700000" algn="tl">
                    <a:srgbClr val="000000">
                      <a:alpha val="43137"/>
                    </a:srgbClr>
                  </a:outerShdw>
                </a:effectLst>
              </a:rPr>
              <a:t>Una persona persuadida, segura, convencida de Jesucristo, es una persona que tiene la fe en Jesús. Juan 7:38: </a:t>
            </a:r>
            <a:r>
              <a:rPr lang="es-MX" sz="2800" b="1" dirty="0">
                <a:effectLst>
                  <a:outerShdw blurRad="38100" dist="38100" dir="2700000" algn="tl">
                    <a:srgbClr val="000000">
                      <a:alpha val="43137"/>
                    </a:srgbClr>
                  </a:outerShdw>
                </a:effectLst>
              </a:rPr>
              <a:t>“El que cree en mí, como dice la Escritura, de su interior correrán ríos de agua viva”.</a:t>
            </a:r>
          </a:p>
        </p:txBody>
      </p:sp>
    </p:spTree>
    <p:extLst>
      <p:ext uri="{BB962C8B-B14F-4D97-AF65-F5344CB8AC3E}">
        <p14:creationId xmlns:p14="http://schemas.microsoft.com/office/powerpoint/2010/main" val="1915301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8654" y="1554010"/>
            <a:ext cx="8623753" cy="3785652"/>
          </a:xfrm>
          <a:prstGeom prst="rect">
            <a:avLst/>
          </a:prstGeom>
        </p:spPr>
        <p:txBody>
          <a:bodyPr wrap="square">
            <a:spAutoFit/>
          </a:bodyPr>
          <a:lstStyle/>
          <a:p>
            <a:pPr marL="342900" indent="-342900" algn="just">
              <a:buAutoNum type="alphaUcPeriod"/>
            </a:pPr>
            <a:r>
              <a:rPr lang="es-MX" sz="2400" b="1" dirty="0">
                <a:effectLst>
                  <a:outerShdw blurRad="38100" dist="38100" dir="2700000" algn="tl">
                    <a:srgbClr val="000000">
                      <a:alpha val="43137"/>
                    </a:srgbClr>
                  </a:outerShdw>
                </a:effectLst>
              </a:rPr>
              <a:t>MUCHAS PERSONAS QUE SE DICEN TAMBIÉN CREYENTES EN CRISTO. </a:t>
            </a:r>
          </a:p>
          <a:p>
            <a:pPr algn="just"/>
            <a:r>
              <a:rPr lang="es-MX" sz="2400" dirty="0">
                <a:effectLst>
                  <a:outerShdw blurRad="38100" dist="38100" dir="2700000" algn="tl">
                    <a:srgbClr val="000000">
                      <a:alpha val="43137"/>
                    </a:srgbClr>
                  </a:outerShdw>
                </a:effectLst>
              </a:rPr>
              <a:t>Nunca aplican la Palabra de Jesús a su vida; este tipo de creyente cree que la fe es un concepto mental o solo una declaración de que tiene fe, sin nunca practicar esos principios bíblicos en su vida. </a:t>
            </a:r>
          </a:p>
          <a:p>
            <a:pPr algn="just"/>
            <a:r>
              <a:rPr lang="es-MX" sz="2400" dirty="0">
                <a:effectLst>
                  <a:outerShdw blurRad="38100" dist="38100" dir="2700000" algn="tl">
                    <a:srgbClr val="000000">
                      <a:alpha val="43137"/>
                    </a:srgbClr>
                  </a:outerShdw>
                </a:effectLst>
              </a:rPr>
              <a:t>B. TENER FE ES ESTAR CONVENCIDO QUE ALGO SE PUEDE LOGRAR. Aunque esto no es necesariamente estar en la fe de Jesucristo; pero todo el que está en Cristo deberá tener fe. Tener fe es bueno pero depositar nuestra fe en las enseñanzas de Cristo, es poner nuestra fe en el mejor lugar; ya que esta fe conduce a la salvación.</a:t>
            </a:r>
          </a:p>
        </p:txBody>
      </p:sp>
    </p:spTree>
    <p:extLst>
      <p:ext uri="{BB962C8B-B14F-4D97-AF65-F5344CB8AC3E}">
        <p14:creationId xmlns:p14="http://schemas.microsoft.com/office/powerpoint/2010/main" val="69019822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486</TotalTime>
  <Words>1916</Words>
  <Application>Microsoft Office PowerPoint</Application>
  <PresentationFormat>Presentación en pantalla (4:3)</PresentationFormat>
  <Paragraphs>75</Paragraphs>
  <Slides>22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22</vt:i4>
      </vt:variant>
    </vt:vector>
  </HeadingPairs>
  <TitlesOfParts>
    <vt:vector size="25"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ariel ramirez</cp:lastModifiedBy>
  <cp:revision>57</cp:revision>
  <dcterms:created xsi:type="dcterms:W3CDTF">2016-01-29T05:02:58Z</dcterms:created>
  <dcterms:modified xsi:type="dcterms:W3CDTF">2018-06-12T18:04:58Z</dcterms:modified>
  <cp:category/>
</cp:coreProperties>
</file>