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6" r:id="rId3"/>
    <p:sldId id="257" r:id="rId4"/>
    <p:sldId id="258" r:id="rId5"/>
    <p:sldId id="260" r:id="rId6"/>
    <p:sldId id="261" r:id="rId7"/>
    <p:sldId id="262" r:id="rId8"/>
    <p:sldId id="263" r:id="rId9"/>
    <p:sldId id="264" r:id="rId10"/>
    <p:sldId id="265" r:id="rId11"/>
    <p:sldId id="267" r:id="rId12"/>
    <p:sldId id="269" r:id="rId13"/>
    <p:sldId id="270" r:id="rId14"/>
    <p:sldId id="272" r:id="rId15"/>
    <p:sldId id="273" r:id="rId16"/>
    <p:sldId id="274" r:id="rId17"/>
    <p:sldId id="275" r:id="rId18"/>
    <p:sldId id="276" r:id="rId19"/>
    <p:sldId id="277" r:id="rId20"/>
    <p:sldId id="278" r:id="rId21"/>
    <p:sldId id="280" r:id="rId22"/>
    <p:sldId id="281" r:id="rId23"/>
    <p:sldId id="282" r:id="rId24"/>
    <p:sldId id="283" r:id="rId25"/>
    <p:sldId id="285" r:id="rId26"/>
    <p:sldId id="286" r:id="rId27"/>
    <p:sldId id="287" r:id="rId28"/>
    <p:sldId id="288" r:id="rId29"/>
    <p:sldId id="289" r:id="rId30"/>
    <p:sldId id="290" r:id="rId31"/>
    <p:sldId id="291" r:id="rId32"/>
    <p:sldId id="292" r:id="rId33"/>
    <p:sldId id="293" r:id="rId3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8" name="Imagen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12/06/2018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12/06/2018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12/06/2018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12/06/2018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Marcador de contenido 3"/>
          <p:cNvPicPr>
            <a:picLocks noGrp="1"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79156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2"/>
            </a:pPr>
            <a:r>
              <a:rPr lang="es-MX" b="1" dirty="0">
                <a:latin typeface="+mn-lt"/>
              </a:rPr>
              <a:t>JESÚS COMENZÓ A HACER Y ENSEÑAR</a:t>
            </a:r>
          </a:p>
        </p:txBody>
      </p:sp>
      <p:sp>
        <p:nvSpPr>
          <p:cNvPr id="7" name="Marcador de contenido 6"/>
          <p:cNvSpPr>
            <a:spLocks noGrp="1"/>
          </p:cNvSpPr>
          <p:nvPr>
            <p:ph idx="1"/>
          </p:nvPr>
        </p:nvSpPr>
        <p:spPr>
          <a:xfrm>
            <a:off x="232476" y="2247253"/>
            <a:ext cx="8682044" cy="3945207"/>
          </a:xfrm>
        </p:spPr>
        <p:txBody>
          <a:bodyPr>
            <a:noAutofit/>
          </a:bodyPr>
          <a:lstStyle/>
          <a:p>
            <a:pPr marL="0" indent="0" algn="just">
              <a:buNone/>
            </a:pPr>
            <a:r>
              <a:rPr lang="es-MX" sz="3600" dirty="0">
                <a:effectLst>
                  <a:outerShdw blurRad="38100" dist="38100" dir="2700000" algn="tl">
                    <a:srgbClr val="000000">
                      <a:alpha val="43137"/>
                    </a:srgbClr>
                  </a:outerShdw>
                </a:effectLst>
              </a:rPr>
              <a:t>Hechos 1:1. </a:t>
            </a:r>
            <a:r>
              <a:rPr lang="es-MX" sz="3600" b="1" dirty="0">
                <a:effectLst>
                  <a:outerShdw blurRad="38100" dist="38100" dir="2700000" algn="tl">
                    <a:srgbClr val="000000">
                      <a:alpha val="43137"/>
                    </a:srgbClr>
                  </a:outerShdw>
                </a:effectLst>
              </a:rPr>
              <a:t>“hablé acerca de todas las cosas que Jesús comenzó a hacer y a enseñar…”.</a:t>
            </a:r>
          </a:p>
          <a:p>
            <a:pPr marL="0" indent="0" algn="just">
              <a:buNone/>
            </a:pPr>
            <a:endParaRPr lang="es-MX" sz="3600" b="1" dirty="0">
              <a:effectLst>
                <a:outerShdw blurRad="38100" dist="38100" dir="2700000" algn="tl">
                  <a:srgbClr val="000000">
                    <a:alpha val="43137"/>
                  </a:srgbClr>
                </a:outerShdw>
              </a:effectLst>
            </a:endParaRPr>
          </a:p>
          <a:p>
            <a:pPr marL="0" indent="0" algn="just">
              <a:buNone/>
            </a:pPr>
            <a:r>
              <a:rPr lang="es-MX" sz="3600" dirty="0">
                <a:effectLst>
                  <a:outerShdw blurRad="38100" dist="38100" dir="2700000" algn="tl">
                    <a:srgbClr val="000000">
                      <a:alpha val="43137"/>
                    </a:srgbClr>
                  </a:outerShdw>
                </a:effectLst>
              </a:rPr>
              <a:t>Después de ser ejemplo, hay que saber transmitir el conocimiento al discípulo. Hechos 4:4. </a:t>
            </a:r>
            <a:r>
              <a:rPr lang="es-MX" sz="3600" b="1" dirty="0">
                <a:effectLst>
                  <a:outerShdw blurRad="38100" dist="38100" dir="2700000" algn="tl">
                    <a:srgbClr val="000000">
                      <a:alpha val="43137"/>
                    </a:srgbClr>
                  </a:outerShdw>
                </a:effectLst>
              </a:rPr>
              <a:t>“…oísteis de mi”.</a:t>
            </a:r>
            <a:endParaRPr lang="es-MX" sz="3600" dirty="0">
              <a:effectLst>
                <a:outerShdw blurRad="38100" dist="38100" dir="2700000" algn="tl">
                  <a:srgbClr val="000000">
                    <a:alpha val="43137"/>
                  </a:srgbClr>
                </a:outerShdw>
              </a:effectLst>
            </a:endParaRPr>
          </a:p>
          <a:p>
            <a:pPr marL="0" indent="0" algn="just">
              <a:buNone/>
            </a:pPr>
            <a:endParaRPr lang="es-MX"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27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78970" y="1091821"/>
            <a:ext cx="8604554" cy="5085142"/>
          </a:xfrm>
        </p:spPr>
        <p:txBody>
          <a:bodyPr>
            <a:normAutofit/>
          </a:bodyPr>
          <a:lstStyle/>
          <a:p>
            <a:pPr marL="0" indent="0" algn="just">
              <a:buNone/>
            </a:pPr>
            <a:r>
              <a:rPr lang="es-MX" sz="4000" dirty="0">
                <a:effectLst>
                  <a:outerShdw blurRad="38100" dist="38100" dir="2700000" algn="tl">
                    <a:srgbClr val="000000">
                      <a:alpha val="43137"/>
                    </a:srgbClr>
                  </a:outerShdw>
                </a:effectLst>
              </a:rPr>
              <a:t>Isaías 5:13. </a:t>
            </a:r>
            <a:r>
              <a:rPr lang="es-MX" sz="4000" b="1" dirty="0">
                <a:effectLst>
                  <a:outerShdw blurRad="38100" dist="38100" dir="2700000" algn="tl">
                    <a:srgbClr val="000000">
                      <a:alpha val="43137"/>
                    </a:srgbClr>
                  </a:outerShdw>
                </a:effectLst>
              </a:rPr>
              <a:t>“Por tanto, mi pueblo fue llevado cautivo, porque no tuvo conocimiento…”.</a:t>
            </a:r>
          </a:p>
          <a:p>
            <a:pPr marL="0" indent="0" algn="just">
              <a:buNone/>
            </a:pPr>
            <a:endParaRPr lang="es-MX" sz="4000" b="1"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La parte formativa del discípulo, no se da en el aula de clases; sino en ver al maestro cómo realiza el trabajo</a:t>
            </a:r>
          </a:p>
        </p:txBody>
      </p:sp>
    </p:spTree>
    <p:extLst>
      <p:ext uri="{BB962C8B-B14F-4D97-AF65-F5344CB8AC3E}">
        <p14:creationId xmlns:p14="http://schemas.microsoft.com/office/powerpoint/2010/main" val="12928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30978" y="893253"/>
            <a:ext cx="8682044" cy="5071494"/>
          </a:xfrm>
        </p:spPr>
        <p:txBody>
          <a:bodyPr>
            <a:normAutofit/>
          </a:bodyPr>
          <a:lstStyle/>
          <a:p>
            <a:pPr marL="0" indent="0" algn="just">
              <a:buNone/>
            </a:pPr>
            <a:r>
              <a:rPr lang="es-MX" sz="4400" b="1" dirty="0">
                <a:effectLst>
                  <a:outerShdw blurRad="38100" dist="38100" dir="2700000" algn="tl">
                    <a:srgbClr val="000000">
                      <a:alpha val="43137"/>
                    </a:srgbClr>
                  </a:outerShdw>
                </a:effectLst>
              </a:rPr>
              <a:t>La mayoría </a:t>
            </a:r>
            <a:r>
              <a:rPr lang="es-MX" sz="4400" dirty="0">
                <a:effectLst>
                  <a:outerShdw blurRad="38100" dist="38100" dir="2700000" algn="tl">
                    <a:srgbClr val="000000">
                      <a:alpha val="43137"/>
                    </a:srgbClr>
                  </a:outerShdw>
                </a:effectLst>
              </a:rPr>
              <a:t>de los miembros actuales de las iglesias tradicionales, </a:t>
            </a:r>
            <a:r>
              <a:rPr lang="es-MX" sz="4400" b="1" dirty="0">
                <a:effectLst>
                  <a:outerShdw blurRad="38100" dist="38100" dir="2700000" algn="tl">
                    <a:srgbClr val="000000">
                      <a:alpha val="43137"/>
                    </a:srgbClr>
                  </a:outerShdw>
                </a:effectLst>
              </a:rPr>
              <a:t>no entienden qué es la tarea de la iglesia</a:t>
            </a:r>
            <a:r>
              <a:rPr lang="es-MX" sz="4400" dirty="0">
                <a:effectLst>
                  <a:outerShdw blurRad="38100" dist="38100" dir="2700000" algn="tl">
                    <a:srgbClr val="000000">
                      <a:alpha val="43137"/>
                    </a:srgbClr>
                  </a:outerShdw>
                </a:effectLst>
              </a:rPr>
              <a:t>; a que fueron llamados, ya que su formación fue en cuatro paredes de la iglesia y no en la práctica de una iglesia que lo ganó en las casas o en el barrio. </a:t>
            </a:r>
          </a:p>
        </p:txBody>
      </p:sp>
    </p:spTree>
    <p:extLst>
      <p:ext uri="{BB962C8B-B14F-4D97-AF65-F5344CB8AC3E}">
        <p14:creationId xmlns:p14="http://schemas.microsoft.com/office/powerpoint/2010/main" val="137769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30977" y="920548"/>
            <a:ext cx="8682045" cy="5016903"/>
          </a:xfrm>
        </p:spPr>
        <p:txBody>
          <a:bodyPr>
            <a:noAutofit/>
          </a:bodyPr>
          <a:lstStyle/>
          <a:p>
            <a:pPr marL="0" indent="0" algn="just">
              <a:buNone/>
            </a:pPr>
            <a:r>
              <a:rPr lang="es-MX" sz="4000" dirty="0">
                <a:effectLst>
                  <a:outerShdw blurRad="38100" dist="38100" dir="2700000" algn="tl">
                    <a:srgbClr val="000000">
                      <a:alpha val="43137"/>
                    </a:srgbClr>
                  </a:outerShdw>
                </a:effectLst>
              </a:rPr>
              <a:t>Por ello es que la formación del discípulo, será más cargada a servir en un ministerio dentro de la iglesia; pero </a:t>
            </a:r>
            <a:r>
              <a:rPr lang="es-MX" sz="4000" b="1" dirty="0">
                <a:effectLst>
                  <a:outerShdw blurRad="38100" dist="38100" dir="2700000" algn="tl">
                    <a:srgbClr val="000000">
                      <a:alpha val="43137"/>
                    </a:srgbClr>
                  </a:outerShdw>
                </a:effectLst>
              </a:rPr>
              <a:t>sin descubrir</a:t>
            </a:r>
            <a:r>
              <a:rPr lang="es-MX" sz="4000" dirty="0">
                <a:effectLst>
                  <a:outerShdw blurRad="38100" dist="38100" dir="2700000" algn="tl">
                    <a:srgbClr val="000000">
                      <a:alpha val="43137"/>
                    </a:srgbClr>
                  </a:outerShdw>
                </a:effectLst>
              </a:rPr>
              <a:t> cuál es </a:t>
            </a:r>
            <a:r>
              <a:rPr lang="es-MX" sz="4000" b="1" dirty="0">
                <a:effectLst>
                  <a:outerShdw blurRad="38100" dist="38100" dir="2700000" algn="tl">
                    <a:srgbClr val="000000">
                      <a:alpha val="43137"/>
                    </a:srgbClr>
                  </a:outerShdw>
                </a:effectLst>
              </a:rPr>
              <a:t>su MISIÓN </a:t>
            </a:r>
            <a:r>
              <a:rPr lang="es-MX" sz="4000" dirty="0">
                <a:effectLst>
                  <a:outerShdw blurRad="38100" dist="38100" dir="2700000" algn="tl">
                    <a:srgbClr val="000000">
                      <a:alpha val="43137"/>
                    </a:srgbClr>
                  </a:outerShdw>
                </a:effectLst>
              </a:rPr>
              <a:t>en el reino de Dios.</a:t>
            </a:r>
          </a:p>
          <a:p>
            <a:pPr marL="0" indent="0" algn="just">
              <a:buNone/>
            </a:pPr>
            <a:endParaRPr lang="es-MX" sz="18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Necesitamos balancear a la iglesia, en tener </a:t>
            </a:r>
            <a:r>
              <a:rPr lang="es-MX" sz="4000" b="1" dirty="0">
                <a:effectLst>
                  <a:outerShdw blurRad="38100" dist="38100" dir="2700000" algn="tl">
                    <a:srgbClr val="000000">
                      <a:alpha val="43137"/>
                    </a:srgbClr>
                  </a:outerShdw>
                </a:effectLst>
              </a:rPr>
              <a:t>una MISIÓN </a:t>
            </a:r>
            <a:r>
              <a:rPr lang="es-MX" sz="4000" b="1" u="sng" dirty="0">
                <a:effectLst>
                  <a:outerShdw blurRad="38100" dist="38100" dir="2700000" algn="tl">
                    <a:srgbClr val="000000">
                      <a:alpha val="43137"/>
                    </a:srgbClr>
                  </a:outerShdw>
                </a:effectLst>
              </a:rPr>
              <a:t>en el mundo</a:t>
            </a:r>
            <a:r>
              <a:rPr lang="es-MX" sz="4000" dirty="0">
                <a:effectLst>
                  <a:outerShdw blurRad="38100" dist="38100" dir="2700000" algn="tl">
                    <a:srgbClr val="000000">
                      <a:alpha val="43137"/>
                    </a:srgbClr>
                  </a:outerShdw>
                </a:effectLst>
              </a:rPr>
              <a:t> </a:t>
            </a:r>
            <a:r>
              <a:rPr lang="es-MX" sz="4000" b="1" dirty="0">
                <a:effectLst>
                  <a:outerShdw blurRad="38100" dist="38100" dir="2700000" algn="tl">
                    <a:srgbClr val="000000">
                      <a:alpha val="43137"/>
                    </a:srgbClr>
                  </a:outerShdw>
                </a:effectLst>
              </a:rPr>
              <a:t>y un MINISTERIO </a:t>
            </a:r>
            <a:r>
              <a:rPr lang="es-MX" sz="4000" b="1" u="sng" dirty="0">
                <a:effectLst>
                  <a:outerShdw blurRad="38100" dist="38100" dir="2700000" algn="tl">
                    <a:srgbClr val="000000">
                      <a:alpha val="43137"/>
                    </a:srgbClr>
                  </a:outerShdw>
                </a:effectLst>
              </a:rPr>
              <a:t>en la iglesia</a:t>
            </a:r>
            <a:r>
              <a:rPr lang="es-MX" sz="4000" b="1" dirty="0">
                <a:effectLst>
                  <a:outerShdw blurRad="38100" dist="38100" dir="2700000" algn="tl">
                    <a:srgbClr val="000000">
                      <a:alpha val="43137"/>
                    </a:srgbClr>
                  </a:outerShdw>
                </a:effectLst>
              </a:rPr>
              <a:t>.</a:t>
            </a:r>
          </a:p>
          <a:p>
            <a:pPr marL="0" indent="0" algn="just">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7962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09967" y="941020"/>
            <a:ext cx="8573556" cy="4975960"/>
          </a:xfrm>
        </p:spPr>
        <p:txBody>
          <a:bodyPr>
            <a:normAutofit/>
          </a:bodyPr>
          <a:lstStyle/>
          <a:p>
            <a:pPr marL="0" indent="0" algn="just">
              <a:buNone/>
            </a:pPr>
            <a:r>
              <a:rPr lang="es-MX" sz="4400" dirty="0">
                <a:effectLst>
                  <a:outerShdw blurRad="38100" dist="38100" dir="2700000" algn="tl">
                    <a:srgbClr val="000000">
                      <a:alpha val="43137"/>
                    </a:srgbClr>
                  </a:outerShdw>
                </a:effectLst>
              </a:rPr>
              <a:t>Debemos poner fundamentos y conocimiento de la palabra, esto es elemental para su MADUREZ en su vida cristiana; para que llegue a convertirse en un gran ganador de almas.</a:t>
            </a:r>
          </a:p>
        </p:txBody>
      </p:sp>
    </p:spTree>
    <p:extLst>
      <p:ext uri="{BB962C8B-B14F-4D97-AF65-F5344CB8AC3E}">
        <p14:creationId xmlns:p14="http://schemas.microsoft.com/office/powerpoint/2010/main" val="86786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05469"/>
            <a:ext cx="8385463" cy="5071494"/>
          </a:xfrm>
        </p:spPr>
        <p:txBody>
          <a:bodyPr>
            <a:normAutofit/>
          </a:bodyPr>
          <a:lstStyle/>
          <a:p>
            <a:pPr marL="0" indent="0" algn="just">
              <a:buNone/>
            </a:pPr>
            <a:r>
              <a:rPr lang="es-MX" sz="4400" dirty="0">
                <a:effectLst>
                  <a:outerShdw blurRad="38100" dist="38100" dir="2700000" algn="tl">
                    <a:srgbClr val="000000">
                      <a:alpha val="43137"/>
                    </a:srgbClr>
                  </a:outerShdw>
                </a:effectLst>
              </a:rPr>
              <a:t>El enfoque de estos tiempos, deberá estar en que la iglesia recobre el sacerdocio de todos los santos, solo así tendremos un gran avivamiento en nuestras congregaciones.</a:t>
            </a:r>
          </a:p>
        </p:txBody>
      </p:sp>
    </p:spTree>
    <p:extLst>
      <p:ext uri="{BB962C8B-B14F-4D97-AF65-F5344CB8AC3E}">
        <p14:creationId xmlns:p14="http://schemas.microsoft.com/office/powerpoint/2010/main" val="415194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925143"/>
            <a:ext cx="8385463" cy="703553"/>
          </a:xfrm>
        </p:spPr>
        <p:txBody>
          <a:bodyPr>
            <a:normAutofit fontScale="90000"/>
          </a:bodyPr>
          <a:lstStyle/>
          <a:p>
            <a:pPr marL="857250" indent="-857250">
              <a:buFont typeface="+mj-lt"/>
              <a:buAutoNum type="romanUcPeriod" startAt="3"/>
            </a:pPr>
            <a:r>
              <a:rPr lang="es-MX" b="1" dirty="0">
                <a:effectLst>
                  <a:outerShdw blurRad="38100" dist="38100" dir="2700000" algn="tl">
                    <a:srgbClr val="000000">
                      <a:alpha val="43137"/>
                    </a:srgbClr>
                  </a:outerShdw>
                </a:effectLst>
                <a:latin typeface="+mn-lt"/>
              </a:rPr>
              <a:t>JESÚS ENSEÑÓ MANDAMIENTOS</a:t>
            </a:r>
          </a:p>
        </p:txBody>
      </p:sp>
      <p:sp>
        <p:nvSpPr>
          <p:cNvPr id="7" name="Marcador de contenido 6"/>
          <p:cNvSpPr>
            <a:spLocks noGrp="1"/>
          </p:cNvSpPr>
          <p:nvPr>
            <p:ph idx="1"/>
          </p:nvPr>
        </p:nvSpPr>
        <p:spPr>
          <a:xfrm>
            <a:off x="374072" y="1949611"/>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Juan 14:21. </a:t>
            </a:r>
            <a:r>
              <a:rPr lang="es-MX" sz="4000" b="1" dirty="0">
                <a:effectLst>
                  <a:outerShdw blurRad="38100" dist="38100" dir="2700000" algn="tl">
                    <a:srgbClr val="000000">
                      <a:alpha val="43137"/>
                    </a:srgbClr>
                  </a:outerShdw>
                </a:effectLst>
              </a:rPr>
              <a:t>“El que tiene mis mandamientos, y los guarda, ése es el que me ama…”.</a:t>
            </a:r>
            <a:endParaRPr lang="es-MX" sz="4000" dirty="0">
              <a:effectLst>
                <a:outerShdw blurRad="38100" dist="38100" dir="2700000" algn="tl">
                  <a:srgbClr val="000000">
                    <a:alpha val="43137"/>
                  </a:srgbClr>
                </a:outerShdw>
              </a:effectLst>
            </a:endParaRPr>
          </a:p>
          <a:p>
            <a:pPr marL="0" indent="0" algn="just">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El discipulado tiene que ver con mandamientos: doctrinas y disciplinas.</a:t>
            </a:r>
          </a:p>
          <a:p>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78969" y="955343"/>
            <a:ext cx="8620051" cy="5221620"/>
          </a:xfrm>
        </p:spPr>
        <p:txBody>
          <a:bodyPr>
            <a:normAutofit/>
          </a:bodyPr>
          <a:lstStyle/>
          <a:p>
            <a:pPr marL="0" indent="0" algn="just">
              <a:buNone/>
            </a:pPr>
            <a:r>
              <a:rPr lang="es-MX" sz="4000" dirty="0">
                <a:effectLst>
                  <a:outerShdw blurRad="38100" dist="38100" dir="2700000" algn="tl">
                    <a:srgbClr val="000000">
                      <a:alpha val="43137"/>
                    </a:srgbClr>
                  </a:outerShdw>
                </a:effectLst>
              </a:rPr>
              <a:t>La teología actual pretende liberar al nuevo creyente, de vivir disciplinas cristianas enfatizando que éstas convierten al creyente; en una vida legalista y farisea. Además, argumentan que la salvación es por gracia; que todo intento por realizar buenas obras; es inútil para el creyente, porque no son necesarias para ser salvo. </a:t>
            </a:r>
          </a:p>
        </p:txBody>
      </p:sp>
    </p:spTree>
    <p:extLst>
      <p:ext uri="{BB962C8B-B14F-4D97-AF65-F5344CB8AC3E}">
        <p14:creationId xmlns:p14="http://schemas.microsoft.com/office/powerpoint/2010/main" val="340316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63472" y="1072621"/>
            <a:ext cx="8666546" cy="5057847"/>
          </a:xfrm>
        </p:spPr>
        <p:txBody>
          <a:bodyPr>
            <a:normAutofit/>
          </a:bodyPr>
          <a:lstStyle/>
          <a:p>
            <a:pPr marL="0" indent="0" algn="just">
              <a:buNone/>
            </a:pPr>
            <a:r>
              <a:rPr lang="es-MX" sz="4000" dirty="0">
                <a:effectLst>
                  <a:outerShdw blurRad="38100" dist="38100" dir="2700000" algn="tl">
                    <a:srgbClr val="000000">
                      <a:alpha val="43137"/>
                    </a:srgbClr>
                  </a:outerShdw>
                </a:effectLst>
              </a:rPr>
              <a:t>Esta forma de pensar de los años 80, para nuestros tiempos ha creado creyentes carentes de formación y valores espirituales; que no tienen las bases para una vida cristiana duradera y que cada vez, viven más como mundanos que como cristianos.</a:t>
            </a:r>
          </a:p>
        </p:txBody>
      </p:sp>
    </p:spTree>
    <p:extLst>
      <p:ext uri="{BB962C8B-B14F-4D97-AF65-F5344CB8AC3E}">
        <p14:creationId xmlns:p14="http://schemas.microsoft.com/office/powerpoint/2010/main" val="252376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13621" y="927372"/>
            <a:ext cx="8516758" cy="5003256"/>
          </a:xfrm>
        </p:spPr>
        <p:txBody>
          <a:bodyPr>
            <a:noAutofit/>
          </a:bodyPr>
          <a:lstStyle/>
          <a:p>
            <a:pPr marL="0" indent="0" algn="just">
              <a:buNone/>
            </a:pPr>
            <a:r>
              <a:rPr lang="es-MX" sz="4000" dirty="0">
                <a:effectLst>
                  <a:outerShdw blurRad="38100" dist="38100" dir="2700000" algn="tl">
                    <a:srgbClr val="000000">
                      <a:alpha val="43137"/>
                    </a:srgbClr>
                  </a:outerShdw>
                </a:effectLst>
              </a:rPr>
              <a:t>Sin bien es cierto que la salvación es un regalo de Dios, que no se puede comprar con nada que nosotros hagamos; también es cierto que las disciplinas o mandamientos del Señor son necesarios, no para ser salvos sino para preservarnos en está salvación; poniendo bases sólidas y fundamentos en la vida cristiana.</a:t>
            </a:r>
          </a:p>
        </p:txBody>
      </p:sp>
    </p:spTree>
    <p:extLst>
      <p:ext uri="{BB962C8B-B14F-4D97-AF65-F5344CB8AC3E}">
        <p14:creationId xmlns:p14="http://schemas.microsoft.com/office/powerpoint/2010/main" val="58960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r>
              <a:rPr lang="es-MX" b="1" dirty="0">
                <a:latin typeface="+mn-lt"/>
              </a:rPr>
              <a:t>IMPORTANCIA DE LA ESCUELA SÍGUEME</a:t>
            </a: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endParaRPr lang="es-MX" sz="4000" b="1" dirty="0"/>
          </a:p>
          <a:p>
            <a:pPr marL="0" indent="0">
              <a:buNone/>
            </a:pPr>
            <a:r>
              <a:rPr lang="es-MX" sz="4000" b="1" dirty="0"/>
              <a:t>TEXTO BÍBLICO: </a:t>
            </a:r>
            <a:r>
              <a:rPr lang="es-MX" sz="4000" dirty="0"/>
              <a:t>Juan 12:26 </a:t>
            </a:r>
          </a:p>
          <a:p>
            <a:pPr marL="0" indent="0" algn="just">
              <a:buNone/>
            </a:pPr>
            <a:r>
              <a:rPr lang="es-MX" sz="4000" b="1" dirty="0"/>
              <a:t>“Si alguno me sirve, sígame; y donde yo estuviere, allí también estará mi servidor. Si alguno me sirviere, mi Padre le honrará”. </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25465" y="893253"/>
            <a:ext cx="8573556" cy="5071494"/>
          </a:xfrm>
        </p:spPr>
        <p:txBody>
          <a:bodyPr>
            <a:normAutofit/>
          </a:bodyPr>
          <a:lstStyle/>
          <a:p>
            <a:pPr marL="0" indent="0" algn="just">
              <a:buNone/>
            </a:pPr>
            <a:r>
              <a:rPr lang="es-MX" sz="3200" dirty="0"/>
              <a:t>Las buenas obras en el creyente no son para ser salvo, sino el resultado de haber sido salvo. El creyente debe convertirse en un discípulo de Jesús, que su vida sea una constante búsqueda de querer agradar a Dios.</a:t>
            </a:r>
          </a:p>
          <a:p>
            <a:pPr marL="0" indent="0" algn="just">
              <a:buNone/>
            </a:pPr>
            <a:endParaRPr lang="es-MX" sz="3200" dirty="0"/>
          </a:p>
          <a:p>
            <a:pPr marL="0" indent="0" algn="just">
              <a:buNone/>
            </a:pPr>
            <a:r>
              <a:rPr lang="es-MX" sz="3200" dirty="0"/>
              <a:t>Efesios 2:20: </a:t>
            </a:r>
            <a:r>
              <a:rPr lang="es-MX" sz="3200" b="1" dirty="0"/>
              <a:t>“Edificados sobre el fundamento de los apóstoles y profetas, siendo la principal piedra del ángulo Jesucristo mismo”. </a:t>
            </a:r>
            <a:endParaRPr lang="es-MX" sz="3200" dirty="0"/>
          </a:p>
          <a:p>
            <a:pPr marL="0" indent="0" algn="just">
              <a:buNone/>
            </a:pPr>
            <a:endParaRPr lang="es-MX" sz="3200" dirty="0"/>
          </a:p>
        </p:txBody>
      </p:sp>
    </p:spTree>
    <p:extLst>
      <p:ext uri="{BB962C8B-B14F-4D97-AF65-F5344CB8AC3E}">
        <p14:creationId xmlns:p14="http://schemas.microsoft.com/office/powerpoint/2010/main" val="49248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4"/>
            </a:pPr>
            <a:r>
              <a:rPr lang="es-MX" b="1" dirty="0">
                <a:latin typeface="+mn-lt"/>
              </a:rPr>
              <a:t>JESÚS: HABLÁNDOLES</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endParaRPr lang="es-MX" sz="3600" dirty="0"/>
          </a:p>
          <a:p>
            <a:pPr marL="0" indent="0" algn="just">
              <a:buNone/>
            </a:pPr>
            <a:r>
              <a:rPr lang="es-MX" sz="3600" dirty="0"/>
              <a:t>Hechos 1:3: </a:t>
            </a:r>
            <a:r>
              <a:rPr lang="es-MX" sz="3600" b="1" dirty="0"/>
              <a:t>“a quienes también, después de haber padecido, se presentó vivo con muchas pruebas indubitables, apareciéndoseles durante cuarenta días y hablándoles acerca del reino de DIOS”.</a:t>
            </a:r>
            <a:endParaRPr lang="es-MX" sz="3600" dirty="0"/>
          </a:p>
        </p:txBody>
      </p:sp>
    </p:spTree>
    <p:extLst>
      <p:ext uri="{BB962C8B-B14F-4D97-AF65-F5344CB8AC3E}">
        <p14:creationId xmlns:p14="http://schemas.microsoft.com/office/powerpoint/2010/main" val="288691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514350" indent="-514350">
              <a:buFont typeface="+mj-lt"/>
              <a:buAutoNum type="alphaUcPeriod"/>
            </a:pPr>
            <a:endParaRPr lang="es-MX" sz="4000" dirty="0"/>
          </a:p>
          <a:p>
            <a:pPr marL="514350" indent="-514350">
              <a:buFont typeface="+mj-lt"/>
              <a:buAutoNum type="alphaUcPeriod"/>
            </a:pPr>
            <a:r>
              <a:rPr lang="es-MX" sz="4000" dirty="0"/>
              <a:t>ACERCA DEL REINO DE DIOS</a:t>
            </a:r>
          </a:p>
          <a:p>
            <a:pPr marL="0" indent="0" algn="just">
              <a:buNone/>
            </a:pPr>
            <a:r>
              <a:rPr lang="es-MX" sz="4000" dirty="0"/>
              <a:t>Aún después de Su resurrección, el Señor siguió dándoles discipulado, enseñándoles lo importante de servir en Su reino.</a:t>
            </a:r>
          </a:p>
        </p:txBody>
      </p:sp>
    </p:spTree>
    <p:extLst>
      <p:ext uri="{BB962C8B-B14F-4D97-AF65-F5344CB8AC3E}">
        <p14:creationId xmlns:p14="http://schemas.microsoft.com/office/powerpoint/2010/main" val="3685253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392072"/>
            <a:ext cx="8385463" cy="4784891"/>
          </a:xfrm>
        </p:spPr>
        <p:txBody>
          <a:bodyPr>
            <a:normAutofit/>
          </a:bodyPr>
          <a:lstStyle/>
          <a:p>
            <a:pPr marL="0" indent="0" algn="just">
              <a:buNone/>
            </a:pPr>
            <a:r>
              <a:rPr lang="es-MX" sz="3200" dirty="0"/>
              <a:t>El reino de Dios es el mensaje central del evangelio de Jesús, no se puede entender el evangelio o las buenas nuevas de salvación; sin entender que esto es un cambio de vida, una forma de vida que se alinea a este reino de donde Dios nos traslada; del reino de las tinieblas, al reino de los cielos. Donde nos convertimos en súbditos del rey, no para hacer nuestra voluntad; sino la voluntad del que nos tomó por soldados.</a:t>
            </a:r>
          </a:p>
        </p:txBody>
      </p:sp>
    </p:spTree>
    <p:extLst>
      <p:ext uri="{BB962C8B-B14F-4D97-AF65-F5344CB8AC3E}">
        <p14:creationId xmlns:p14="http://schemas.microsoft.com/office/powerpoint/2010/main" val="2263728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3600" dirty="0"/>
              <a:t>Hechos 1:4: </a:t>
            </a:r>
            <a:r>
              <a:rPr lang="es-MX" sz="3600" b="1" dirty="0"/>
              <a:t>“Y estando juntos, les mandó que no se fueran de Jerusalén, sino que esperasen la promesa del Padre…”.</a:t>
            </a:r>
          </a:p>
          <a:p>
            <a:pPr marL="0" indent="0" algn="just">
              <a:buNone/>
            </a:pPr>
            <a:r>
              <a:rPr lang="es-MX" sz="3600" dirty="0"/>
              <a:t>El líder que discípula no solo debe dar la enseñanza, sino con autoridad de Dios debe mandar seguir las pisadas del Maestro; y que el discípulo busque ser lleno del Espíritu Santo.</a:t>
            </a:r>
          </a:p>
          <a:p>
            <a:pPr marL="0" indent="0" algn="just">
              <a:buNone/>
            </a:pPr>
            <a:endParaRPr lang="es-MX" sz="3600" dirty="0"/>
          </a:p>
        </p:txBody>
      </p:sp>
    </p:spTree>
    <p:extLst>
      <p:ext uri="{BB962C8B-B14F-4D97-AF65-F5344CB8AC3E}">
        <p14:creationId xmlns:p14="http://schemas.microsoft.com/office/powerpoint/2010/main" val="3171231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4000" dirty="0"/>
              <a:t>Hechos 2:4</a:t>
            </a:r>
            <a:r>
              <a:rPr lang="es-MX" sz="4000" b="1" dirty="0"/>
              <a:t>: “Y fueron todos llenos del Espíritu Santo, y comenzaron a hablar en otras lenguas, según el Espíritu les daba que hablasen”.</a:t>
            </a:r>
            <a:endParaRPr lang="es-MX" sz="4000" dirty="0"/>
          </a:p>
        </p:txBody>
      </p:sp>
    </p:spTree>
    <p:extLst>
      <p:ext uri="{BB962C8B-B14F-4D97-AF65-F5344CB8AC3E}">
        <p14:creationId xmlns:p14="http://schemas.microsoft.com/office/powerpoint/2010/main" val="1880462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3600" dirty="0"/>
              <a:t>Sin el poder del Espíritu Santo operando en la vida del creyente, no tendrá las fuerzas para poder ser un verdadero testigo de Jesucristo</a:t>
            </a:r>
            <a:r>
              <a:rPr lang="es-MX" sz="3600" b="1" dirty="0"/>
              <a:t>. </a:t>
            </a:r>
            <a:r>
              <a:rPr lang="es-MX" sz="3600" dirty="0"/>
              <a:t>Hechos 1:8: </a:t>
            </a:r>
            <a:r>
              <a:rPr lang="es-MX" sz="3600" b="1" dirty="0"/>
              <a:t>“Pero recibiréis poder, cuando haya venido sobre vosotros el Espíritu Santo, y me seréis testigos en Jerusalén, en toda Judea, en Samaria, y hasta lo último de la tierra”.</a:t>
            </a:r>
            <a:endParaRPr lang="es-MX" sz="3600" dirty="0"/>
          </a:p>
        </p:txBody>
      </p:sp>
    </p:spTree>
    <p:extLst>
      <p:ext uri="{BB962C8B-B14F-4D97-AF65-F5344CB8AC3E}">
        <p14:creationId xmlns:p14="http://schemas.microsoft.com/office/powerpoint/2010/main" val="158393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5"/>
            </a:pPr>
            <a:r>
              <a:rPr lang="es-MX" b="1" dirty="0">
                <a:latin typeface="+mn-lt"/>
              </a:rPr>
              <a:t>NIVELES DE LA ESCUELA SÍGUEME</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endParaRPr lang="es-MX" sz="3600" dirty="0"/>
          </a:p>
          <a:p>
            <a:pPr marL="0" indent="0" algn="just">
              <a:buNone/>
            </a:pPr>
            <a:r>
              <a:rPr lang="es-MX" sz="3600" dirty="0"/>
              <a:t>La Estrategia de Jesús, ha implementado la Escuela Sígame. Para ello se formularon cuatro niveles:</a:t>
            </a:r>
          </a:p>
        </p:txBody>
      </p:sp>
    </p:spTree>
    <p:extLst>
      <p:ext uri="{BB962C8B-B14F-4D97-AF65-F5344CB8AC3E}">
        <p14:creationId xmlns:p14="http://schemas.microsoft.com/office/powerpoint/2010/main" val="3652983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67063" y="872781"/>
            <a:ext cx="8444463" cy="5112438"/>
          </a:xfrm>
        </p:spPr>
        <p:txBody>
          <a:bodyPr>
            <a:noAutofit/>
          </a:bodyPr>
          <a:lstStyle/>
          <a:p>
            <a:pPr marL="514350" indent="-514350">
              <a:buFont typeface="+mj-lt"/>
              <a:buAutoNum type="arabicPeriod"/>
            </a:pPr>
            <a:r>
              <a:rPr lang="es-MX" sz="3600" dirty="0">
                <a:effectLst>
                  <a:outerShdw blurRad="38100" dist="38100" dir="2700000" algn="tl">
                    <a:srgbClr val="000000">
                      <a:alpha val="43137"/>
                    </a:srgbClr>
                  </a:outerShdw>
                </a:effectLst>
              </a:rPr>
              <a:t>NACE; 2 CRECER; 3 MADURAR; </a:t>
            </a:r>
          </a:p>
          <a:p>
            <a:pPr marL="0" indent="0">
              <a:buNone/>
            </a:pPr>
            <a:r>
              <a:rPr lang="es-MX" sz="3600" dirty="0">
                <a:effectLst>
                  <a:outerShdw blurRad="38100" dist="38100" dir="2700000" algn="tl">
                    <a:srgbClr val="000000">
                      <a:alpha val="43137"/>
                    </a:srgbClr>
                  </a:outerShdw>
                </a:effectLst>
              </a:rPr>
              <a:t>     4 MULTIPLICAR</a:t>
            </a:r>
          </a:p>
          <a:p>
            <a:pPr marL="0" indent="0" algn="just">
              <a:buNone/>
            </a:pPr>
            <a:r>
              <a:rPr lang="es-MX" sz="3600" dirty="0">
                <a:effectLst>
                  <a:outerShdw blurRad="38100" dist="38100" dir="2700000" algn="tl">
                    <a:srgbClr val="000000">
                      <a:alpha val="43137"/>
                    </a:srgbClr>
                  </a:outerShdw>
                </a:effectLst>
              </a:rPr>
              <a:t>La Escuela Sígame está diseñada en cuatro niveles de crecimiento para el nuevo discípulo; con el objetivo de lograr un propósito en cada nivel. Es decir, que esta escuela está enfocada en ser formativa; y no solo informativa, esperando lograr un propósito en la vida del alumno en cada nivel que logre cursar.</a:t>
            </a:r>
          </a:p>
        </p:txBody>
      </p:sp>
    </p:spTree>
    <p:extLst>
      <p:ext uri="{BB962C8B-B14F-4D97-AF65-F5344CB8AC3E}">
        <p14:creationId xmlns:p14="http://schemas.microsoft.com/office/powerpoint/2010/main" val="894362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514350" indent="-514350">
              <a:buFont typeface="+mj-lt"/>
              <a:buAutoNum type="alphaUcPeriod"/>
            </a:pPr>
            <a:r>
              <a:rPr lang="es-MX" sz="3600" b="1" dirty="0">
                <a:effectLst>
                  <a:outerShdw blurRad="38100" dist="38100" dir="2700000" algn="tl">
                    <a:srgbClr val="000000">
                      <a:alpha val="43137"/>
                    </a:srgbClr>
                  </a:outerShdw>
                </a:effectLst>
              </a:rPr>
              <a:t>NIVEL NACER</a:t>
            </a:r>
          </a:p>
          <a:p>
            <a:pPr marL="0" indent="0" algn="just">
              <a:buNone/>
            </a:pPr>
            <a:endParaRPr lang="es-MX" sz="3600" dirty="0"/>
          </a:p>
          <a:p>
            <a:pPr marL="0" indent="0" algn="just">
              <a:buNone/>
            </a:pPr>
            <a:r>
              <a:rPr lang="es-MX" sz="3600" dirty="0"/>
              <a:t>El objetivo es que el alumno a través de la enseñanza sea transformado, convirtiéndose en una nueva criatura; que ha nacido de nuevo para la gloria de Dios y sea bautizada, para el perdón de sus pecados.</a:t>
            </a:r>
          </a:p>
        </p:txBody>
      </p:sp>
    </p:spTree>
    <p:extLst>
      <p:ext uri="{BB962C8B-B14F-4D97-AF65-F5344CB8AC3E}">
        <p14:creationId xmlns:p14="http://schemas.microsoft.com/office/powerpoint/2010/main" val="381920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INTRODUCCIÓN</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effectLst>
                  <a:outerShdw blurRad="38100" dist="38100" dir="2700000" algn="tl">
                    <a:srgbClr val="000000">
                      <a:alpha val="43137"/>
                    </a:srgbClr>
                  </a:outerShdw>
                </a:effectLst>
              </a:rPr>
              <a:t>Nunca en la historia del cristianismo, se ha convertido tanta gente como en este tiempo. Cada semana, millones de personas en el mundo reciben a Cristo y son bautizados. Pero al mismo tiempo, nunca en la historia del cristianismo; tanto cristiano deja los caminos de Dios como hoy. </a:t>
            </a:r>
          </a:p>
        </p:txBody>
      </p:sp>
    </p:spTree>
    <p:extLst>
      <p:ext uri="{BB962C8B-B14F-4D97-AF65-F5344CB8AC3E}">
        <p14:creationId xmlns:p14="http://schemas.microsoft.com/office/powerpoint/2010/main" val="3390335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1094365"/>
            <a:ext cx="8385463" cy="4989608"/>
          </a:xfrm>
        </p:spPr>
        <p:txBody>
          <a:bodyPr>
            <a:normAutofit/>
          </a:bodyPr>
          <a:lstStyle/>
          <a:p>
            <a:pPr marL="514350" indent="-514350">
              <a:buFont typeface="+mj-lt"/>
              <a:buAutoNum type="alphaUcPeriod" startAt="2"/>
            </a:pPr>
            <a:r>
              <a:rPr lang="es-MX" sz="4000" b="1" dirty="0">
                <a:effectLst>
                  <a:outerShdw blurRad="38100" dist="38100" dir="2700000" algn="tl">
                    <a:srgbClr val="000000">
                      <a:alpha val="43137"/>
                    </a:srgbClr>
                  </a:outerShdw>
                </a:effectLst>
              </a:rPr>
              <a:t>NIVEL CRECER</a:t>
            </a:r>
          </a:p>
          <a:p>
            <a:pPr marL="0" indent="0" algn="just">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El objetivo es que el alumno se consolide a través de las enseñanzas, que están diseñadas en este nivel para que se integre en el cuerpo de Cristo, preparándose para crecer más en relación con la iglesia de Jesucristo.</a:t>
            </a:r>
          </a:p>
        </p:txBody>
      </p:sp>
    </p:spTree>
    <p:extLst>
      <p:ext uri="{BB962C8B-B14F-4D97-AF65-F5344CB8AC3E}">
        <p14:creationId xmlns:p14="http://schemas.microsoft.com/office/powerpoint/2010/main" val="3367232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88787"/>
            <a:ext cx="8385463" cy="4880426"/>
          </a:xfrm>
        </p:spPr>
        <p:txBody>
          <a:bodyPr>
            <a:normAutofit/>
          </a:bodyPr>
          <a:lstStyle/>
          <a:p>
            <a:pPr marL="514350" indent="-514350">
              <a:buFont typeface="+mj-lt"/>
              <a:buAutoNum type="alphaUcPeriod" startAt="2"/>
            </a:pPr>
            <a:r>
              <a:rPr lang="es-MX" sz="4000" b="1" dirty="0">
                <a:effectLst>
                  <a:outerShdw blurRad="38100" dist="38100" dir="2700000" algn="tl">
                    <a:srgbClr val="000000">
                      <a:alpha val="43137"/>
                    </a:srgbClr>
                  </a:outerShdw>
                </a:effectLst>
              </a:rPr>
              <a:t>NIVEL MADURAR</a:t>
            </a:r>
          </a:p>
          <a:p>
            <a:pPr marL="0" indent="0">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El objetivo es que el alumno madure en su servicio a Dios. Es decir que empiece a integrarse en los grupos de amistad, como un servidor o Timoteo; aprendiendo cómo ganar almas para Jesucristo.</a:t>
            </a:r>
          </a:p>
        </p:txBody>
      </p:sp>
    </p:spTree>
    <p:extLst>
      <p:ext uri="{BB962C8B-B14F-4D97-AF65-F5344CB8AC3E}">
        <p14:creationId xmlns:p14="http://schemas.microsoft.com/office/powerpoint/2010/main" val="3928285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86429"/>
            <a:ext cx="8385463" cy="5085142"/>
          </a:xfrm>
        </p:spPr>
        <p:txBody>
          <a:bodyPr>
            <a:noAutofit/>
          </a:bodyPr>
          <a:lstStyle/>
          <a:p>
            <a:pPr marL="514350" indent="-514350">
              <a:buFont typeface="+mj-lt"/>
              <a:buAutoNum type="alphaUcPeriod" startAt="3"/>
            </a:pPr>
            <a:r>
              <a:rPr lang="es-MX" sz="4000" b="1" dirty="0">
                <a:effectLst>
                  <a:outerShdw blurRad="38100" dist="38100" dir="2700000" algn="tl">
                    <a:srgbClr val="000000">
                      <a:alpha val="43137"/>
                    </a:srgbClr>
                  </a:outerShdw>
                </a:effectLst>
              </a:rPr>
              <a:t>NIVEL MULTIPLICAR</a:t>
            </a:r>
          </a:p>
          <a:p>
            <a:pPr marL="0" indent="0" algn="just">
              <a:buNone/>
            </a:pPr>
            <a:endParaRPr lang="es-MX" sz="4000" dirty="0">
              <a:effectLst>
                <a:outerShdw blurRad="38100" dist="38100" dir="2700000" algn="tl">
                  <a:srgbClr val="000000">
                    <a:alpha val="43137"/>
                  </a:srgbClr>
                </a:outerShdw>
              </a:effectLst>
            </a:endParaRPr>
          </a:p>
          <a:p>
            <a:pPr marL="0" indent="0" algn="just">
              <a:buNone/>
            </a:pPr>
            <a:r>
              <a:rPr lang="es-MX" sz="4000" dirty="0">
                <a:effectLst>
                  <a:outerShdw blurRad="38100" dist="38100" dir="2700000" algn="tl">
                    <a:srgbClr val="000000">
                      <a:alpha val="43137"/>
                    </a:srgbClr>
                  </a:outerShdw>
                </a:effectLst>
              </a:rPr>
              <a:t>El objetivo es que el alumno conozca bien el trabajo de los grupos de amistad, preparado para multiplicarse como un nuevo líder; y así lograr que los grupos de amistad sean multiplicados, para seguir ganando más almas para la gloria de Dios.</a:t>
            </a:r>
          </a:p>
        </p:txBody>
      </p:sp>
    </p:spTree>
    <p:extLst>
      <p:ext uri="{BB962C8B-B14F-4D97-AF65-F5344CB8AC3E}">
        <p14:creationId xmlns:p14="http://schemas.microsoft.com/office/powerpoint/2010/main" val="3991989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effectLst>
                  <a:outerShdw blurRad="38100" dist="38100" dir="2700000" algn="tl">
                    <a:srgbClr val="000000">
                      <a:alpha val="43137"/>
                    </a:srgbClr>
                  </a:outerShdw>
                </a:effectLst>
                <a:latin typeface="+mn-lt"/>
              </a:rPr>
              <a:t>CONCLUSIÓN</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effectLst>
                  <a:outerShdw blurRad="38100" dist="38100" dir="2700000" algn="tl">
                    <a:srgbClr val="000000">
                      <a:alpha val="43137"/>
                    </a:srgbClr>
                  </a:outerShdw>
                </a:effectLst>
              </a:rPr>
              <a:t>Los que sirven en este ministerio, deberán ser personas que conocen bien el trabajo de ganar almas; para que al transmitir la enseñanza, no solo se transmita teoría, sino que contagie pasión por las almas. </a:t>
            </a:r>
          </a:p>
        </p:txBody>
      </p:sp>
    </p:spTree>
    <p:extLst>
      <p:ext uri="{BB962C8B-B14F-4D97-AF65-F5344CB8AC3E}">
        <p14:creationId xmlns:p14="http://schemas.microsoft.com/office/powerpoint/2010/main" val="355139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84881"/>
            <a:ext cx="8385463" cy="5092082"/>
          </a:xfrm>
        </p:spPr>
        <p:txBody>
          <a:bodyPr>
            <a:normAutofit/>
          </a:bodyPr>
          <a:lstStyle/>
          <a:p>
            <a:pPr marL="0" indent="0" algn="just">
              <a:buNone/>
            </a:pPr>
            <a:r>
              <a:rPr lang="es-MX" sz="4000" dirty="0">
                <a:effectLst>
                  <a:outerShdw blurRad="38100" dist="38100" dir="2700000" algn="tl">
                    <a:srgbClr val="000000">
                      <a:alpha val="43137"/>
                    </a:srgbClr>
                  </a:outerShdw>
                </a:effectLst>
              </a:rPr>
              <a:t>Según las estadísticas, de cada diez almas que llegan a Cristo en diez años; solo queda una siendo fiel al Señor Jesucristo.</a:t>
            </a:r>
          </a:p>
          <a:p>
            <a:pPr marL="0" indent="0" algn="just">
              <a:buNone/>
            </a:pPr>
            <a:r>
              <a:rPr lang="es-MX" sz="4000" dirty="0">
                <a:effectLst>
                  <a:outerShdw blurRad="38100" dist="38100" dir="2700000" algn="tl">
                    <a:srgbClr val="000000">
                      <a:alpha val="43137"/>
                    </a:srgbClr>
                  </a:outerShdw>
                </a:effectLst>
              </a:rPr>
              <a:t>¿Por qué? La respuesta es sencilla, nunca llegan a ser discípulos; solo creyeron, pero nunca se les </a:t>
            </a:r>
            <a:r>
              <a:rPr lang="es-MX" sz="4000" dirty="0" err="1">
                <a:effectLst>
                  <a:outerShdw blurRad="38100" dist="38100" dir="2700000" algn="tl">
                    <a:srgbClr val="000000">
                      <a:alpha val="43137"/>
                    </a:srgbClr>
                  </a:outerShdw>
                </a:effectLst>
              </a:rPr>
              <a:t>discipuló</a:t>
            </a:r>
            <a:r>
              <a:rPr lang="es-MX" sz="4000" dirty="0">
                <a:effectLst>
                  <a:outerShdw blurRad="38100" dist="38100" dir="2700000" algn="tl">
                    <a:srgbClr val="000000">
                      <a:alpha val="43137"/>
                    </a:srgbClr>
                  </a:outerShdw>
                </a:effectLst>
              </a:rPr>
              <a:t>.</a:t>
            </a:r>
          </a:p>
          <a:p>
            <a:pPr marL="0" indent="0" algn="just">
              <a:buNone/>
            </a:pPr>
            <a:endParaRPr lang="es-MX"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24726" y="968315"/>
            <a:ext cx="8694548" cy="4921369"/>
          </a:xfrm>
        </p:spPr>
        <p:txBody>
          <a:bodyPr>
            <a:normAutofit/>
          </a:bodyPr>
          <a:lstStyle/>
          <a:p>
            <a:pPr marL="0" indent="0" algn="just">
              <a:buNone/>
            </a:pPr>
            <a:r>
              <a:rPr lang="es-MX" sz="4000" dirty="0">
                <a:effectLst>
                  <a:outerShdw blurRad="38100" dist="38100" dir="2700000" algn="tl">
                    <a:srgbClr val="000000">
                      <a:alpha val="43137"/>
                    </a:srgbClr>
                  </a:outerShdw>
                </a:effectLst>
              </a:rPr>
              <a:t>La mayoría de los que reciben a Jesús como su salvador y se bautizan, el 90 % según las estadísticas en 10 años regresarán al mundo. ¿Por qué? Sencillamente por la formación cristiana que tuvieron: fue extremadamente pobre.</a:t>
            </a:r>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1126621"/>
            <a:ext cx="8385463" cy="838489"/>
          </a:xfrm>
        </p:spPr>
        <p:txBody>
          <a:bodyPr>
            <a:normAutofit fontScale="90000"/>
          </a:bodyPr>
          <a:lstStyle/>
          <a:p>
            <a:pPr marL="857250" indent="-857250">
              <a:buFont typeface="+mj-lt"/>
              <a:buAutoNum type="romanUcPeriod"/>
            </a:pPr>
            <a:r>
              <a:rPr lang="es-MX" b="1" dirty="0">
                <a:latin typeface="+mn-lt"/>
              </a:rPr>
              <a:t>LA TAREA PRIMORDIAL DE LA IGLESIA DE HOY, ES DISCIPULAR</a:t>
            </a:r>
          </a:p>
        </p:txBody>
      </p:sp>
      <p:sp>
        <p:nvSpPr>
          <p:cNvPr id="7" name="Marcador de contenido 6"/>
          <p:cNvSpPr>
            <a:spLocks noGrp="1"/>
          </p:cNvSpPr>
          <p:nvPr>
            <p:ph idx="1"/>
          </p:nvPr>
        </p:nvSpPr>
        <p:spPr>
          <a:xfrm>
            <a:off x="374072" y="2644041"/>
            <a:ext cx="8385463" cy="3226823"/>
          </a:xfrm>
        </p:spPr>
        <p:txBody>
          <a:bodyPr>
            <a:normAutofit/>
          </a:bodyPr>
          <a:lstStyle/>
          <a:p>
            <a:pPr marL="0" indent="0">
              <a:buNone/>
            </a:pPr>
            <a:r>
              <a:rPr lang="es-MX" sz="4000" b="1" dirty="0"/>
              <a:t>¿CÓMO DISCIPULÓ JESÚS?</a:t>
            </a:r>
          </a:p>
          <a:p>
            <a:pPr marL="0" indent="0" algn="just">
              <a:buNone/>
            </a:pPr>
            <a:r>
              <a:rPr lang="es-MX" sz="4000" dirty="0">
                <a:effectLst>
                  <a:outerShdw blurRad="38100" dist="38100" dir="2700000" algn="tl">
                    <a:srgbClr val="000000">
                      <a:alpha val="43137"/>
                    </a:srgbClr>
                  </a:outerShdw>
                </a:effectLst>
              </a:rPr>
              <a:t>Hechos 1:1: </a:t>
            </a:r>
            <a:r>
              <a:rPr lang="es-MX" sz="4000" b="1" dirty="0">
                <a:effectLst>
                  <a:outerShdw blurRad="38100" dist="38100" dir="2700000" algn="tl">
                    <a:srgbClr val="000000">
                      <a:alpha val="43137"/>
                    </a:srgbClr>
                  </a:outerShdw>
                </a:effectLst>
              </a:rPr>
              <a:t>“Jesús comenzó a hacer”. </a:t>
            </a:r>
            <a:r>
              <a:rPr lang="es-MX" sz="4000" dirty="0">
                <a:effectLst>
                  <a:outerShdw blurRad="38100" dist="38100" dir="2700000" algn="tl">
                    <a:srgbClr val="000000">
                      <a:alpha val="43137"/>
                    </a:srgbClr>
                  </a:outerShdw>
                </a:effectLst>
              </a:rPr>
              <a:t>El mejor discipulado es el ejemplo, la gente nunca hará lo que se le dice; hará lo que ve que otros hacen. </a:t>
            </a:r>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0115" y="961491"/>
            <a:ext cx="8423769" cy="4935017"/>
          </a:xfrm>
        </p:spPr>
        <p:txBody>
          <a:bodyPr>
            <a:normAutofit/>
          </a:bodyPr>
          <a:lstStyle/>
          <a:p>
            <a:pPr marL="0" indent="0" algn="just">
              <a:buNone/>
            </a:pPr>
            <a:r>
              <a:rPr lang="es-MX" sz="4000" dirty="0">
                <a:effectLst>
                  <a:outerShdw blurRad="38100" dist="38100" dir="2700000" algn="tl">
                    <a:srgbClr val="000000">
                      <a:alpha val="43137"/>
                    </a:srgbClr>
                  </a:outerShdw>
                </a:effectLst>
              </a:rPr>
              <a:t>La más grande enseñanza del </a:t>
            </a:r>
            <a:r>
              <a:rPr lang="es-MX" sz="4000" b="1" dirty="0">
                <a:effectLst>
                  <a:outerShdw blurRad="38100" dist="38100" dir="2700000" algn="tl">
                    <a:srgbClr val="000000">
                      <a:alpha val="43137"/>
                    </a:srgbClr>
                  </a:outerShdw>
                </a:effectLst>
              </a:rPr>
              <a:t>Líder </a:t>
            </a:r>
            <a:r>
              <a:rPr lang="es-MX" sz="4000" dirty="0">
                <a:effectLst>
                  <a:outerShdw blurRad="38100" dist="38100" dir="2700000" algn="tl">
                    <a:srgbClr val="000000">
                      <a:alpha val="43137"/>
                    </a:srgbClr>
                  </a:outerShdw>
                </a:effectLst>
              </a:rPr>
              <a:t>es su ejemplo, los doce discípulos de Jesús fueron entrenados y discipulados; por tres años y medio que el Señor vivió con ellos. Él les instruyó en la palabra, sin lugar a dudas era tan fuerte su convicción; que la mayoría de ellos terminaron dando la vida por Jesús.</a:t>
            </a:r>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63471" y="995611"/>
            <a:ext cx="8640745" cy="4866778"/>
          </a:xfrm>
        </p:spPr>
        <p:txBody>
          <a:bodyPr>
            <a:normAutofit/>
          </a:bodyPr>
          <a:lstStyle/>
          <a:p>
            <a:pPr marL="0" indent="0" algn="just">
              <a:buNone/>
            </a:pPr>
            <a:r>
              <a:rPr lang="es-MX" sz="3600" dirty="0">
                <a:effectLst>
                  <a:outerShdw blurRad="38100" dist="38100" dir="2700000" algn="tl">
                    <a:srgbClr val="000000">
                      <a:alpha val="43137"/>
                    </a:srgbClr>
                  </a:outerShdw>
                </a:effectLst>
              </a:rPr>
              <a:t>Lucas narra en el primer versículo de Hechos, que Jesús comenzó a hacer y enseñar. Es decir, el discipulado era teórico y práctico. Jesús enseñaba lo que vivía, esa es una de las grandes fallas de las iglesias actuales; los grandes enseñadores de hoy en su mayoría, solo tienen un gran estudio o conocimiento; pero en la mayoría de los casos no practican lo que enseñan. </a:t>
            </a:r>
          </a:p>
        </p:txBody>
      </p:sp>
    </p:spTree>
    <p:extLst>
      <p:ext uri="{BB962C8B-B14F-4D97-AF65-F5344CB8AC3E}">
        <p14:creationId xmlns:p14="http://schemas.microsoft.com/office/powerpoint/2010/main" val="28133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63472" y="1035380"/>
            <a:ext cx="8651048" cy="5126085"/>
          </a:xfrm>
        </p:spPr>
        <p:txBody>
          <a:bodyPr>
            <a:normAutofit/>
          </a:bodyPr>
          <a:lstStyle/>
          <a:p>
            <a:pPr marL="0" indent="0" algn="just">
              <a:buNone/>
            </a:pPr>
            <a:r>
              <a:rPr lang="es-MX" sz="4000" dirty="0">
                <a:effectLst>
                  <a:outerShdw blurRad="38100" dist="38100" dir="2700000" algn="tl">
                    <a:srgbClr val="000000">
                      <a:alpha val="43137"/>
                    </a:srgbClr>
                  </a:outerShdw>
                </a:effectLst>
              </a:rPr>
              <a:t>En los colegios cristianos, muchos de los teólogos no son ni creyentes; se habla de evangelismo, pero casi ninguno evangeliza. En su mayoría, son líderes de congregaciones o iglesias pequeñas. ¿Por qué? Porque tienen la teoría, pero nunca llegaron a la práctica.</a:t>
            </a:r>
          </a:p>
        </p:txBody>
      </p:sp>
    </p:spTree>
    <p:extLst>
      <p:ext uri="{BB962C8B-B14F-4D97-AF65-F5344CB8AC3E}">
        <p14:creationId xmlns:p14="http://schemas.microsoft.com/office/powerpoint/2010/main" val="13188823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1564</Words>
  <Application>Microsoft Office PowerPoint</Application>
  <PresentationFormat>Presentación en pantalla (4:3)</PresentationFormat>
  <Paragraphs>69</Paragraphs>
  <Slides>33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33</vt:i4>
      </vt:variant>
    </vt:vector>
  </HeadingPairs>
  <TitlesOfParts>
    <vt:vector size="37" baseType="lpstr">
      <vt:lpstr>Arial</vt:lpstr>
      <vt:lpstr>Calibri</vt:lpstr>
      <vt:lpstr>Calibri Light</vt:lpstr>
      <vt:lpstr>Tema de Office</vt:lpstr>
      <vt:lpstr>Presentación de PowerPoint</vt:lpstr>
      <vt:lpstr>IMPORTANCIA DE LA ESCUELA SÍGUEME</vt:lpstr>
      <vt:lpstr>INTRODUCCIÓN</vt:lpstr>
      <vt:lpstr>Presentación de PowerPoint</vt:lpstr>
      <vt:lpstr>Presentación de PowerPoint</vt:lpstr>
      <vt:lpstr>LA TAREA PRIMORDIAL DE LA IGLESIA DE HOY, ES DISCIPULAR</vt:lpstr>
      <vt:lpstr>Presentación de PowerPoint</vt:lpstr>
      <vt:lpstr>Presentación de PowerPoint</vt:lpstr>
      <vt:lpstr>Presentación de PowerPoint</vt:lpstr>
      <vt:lpstr>JESÚS COMENZÓ A HACER Y ENSEÑAR</vt:lpstr>
      <vt:lpstr>Presentación de PowerPoint</vt:lpstr>
      <vt:lpstr>Presentación de PowerPoint</vt:lpstr>
      <vt:lpstr>Presentación de PowerPoint</vt:lpstr>
      <vt:lpstr>Presentación de PowerPoint</vt:lpstr>
      <vt:lpstr>Presentación de PowerPoint</vt:lpstr>
      <vt:lpstr>JESÚS ENSEÑÓ MANDAMIENTOS</vt:lpstr>
      <vt:lpstr>Presentación de PowerPoint</vt:lpstr>
      <vt:lpstr>Presentación de PowerPoint</vt:lpstr>
      <vt:lpstr>Presentación de PowerPoint</vt:lpstr>
      <vt:lpstr>Presentación de PowerPoint</vt:lpstr>
      <vt:lpstr>JESÚS: HABLÁNDOLES</vt:lpstr>
      <vt:lpstr>Presentación de PowerPoint</vt:lpstr>
      <vt:lpstr>Presentación de PowerPoint</vt:lpstr>
      <vt:lpstr>Presentación de PowerPoint</vt:lpstr>
      <vt:lpstr>Presentación de PowerPoint</vt:lpstr>
      <vt:lpstr>Presentación de PowerPoint</vt:lpstr>
      <vt:lpstr>NIVELES DE LA ESCUELA SÍGUEME</vt:lpstr>
      <vt:lpstr>Presentación de PowerPoint</vt:lpstr>
      <vt:lpstr>Presentación de PowerPoint</vt:lpstr>
      <vt:lpstr>Presentación de PowerPoint</vt:lpstr>
      <vt:lpstr>Presentación de PowerPoint</vt:lpstr>
      <vt:lpstr>Presentación de PowerPoint</vt:lpstr>
      <vt:lpstr>CONCLUSIÓN</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ariel ramirez</cp:lastModifiedBy>
  <cp:revision>14</cp:revision>
  <dcterms:created xsi:type="dcterms:W3CDTF">2018-02-01T20:23:16Z</dcterms:created>
  <dcterms:modified xsi:type="dcterms:W3CDTF">2018-06-12T00:16:15Z</dcterms:modified>
</cp:coreProperties>
</file>