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2" d="100"/>
          <a:sy n="62" d="100"/>
        </p:scale>
        <p:origin x="1650" y="78"/>
      </p:cViewPr>
      <p:guideLst>
        <p:guide orient="horz" pos="2160"/>
        <p:guide pos="2880"/>
      </p:guideLst>
    </p:cSldViewPr>
  </p:slideViewPr>
  <p:notesTextViewPr>
    <p:cViewPr>
      <p:scale>
        <a:sx n="1" d="1"/>
        <a:sy n="1" d="1"/>
      </p:scale>
      <p:origin x="0" y="0"/>
    </p:cViewPr>
  </p:notesTextViewPr>
  <p:sorterViewPr>
    <p:cViewPr>
      <p:scale>
        <a:sx n="100" d="100"/>
        <a:sy n="100" d="100"/>
      </p:scale>
      <p:origin x="0" y="-8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pic>
        <p:nvPicPr>
          <p:cNvPr id="7" name="Imagen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29/07/2018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29/07/2018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29/07/2018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29/07/2018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29/07/2018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29/07/2018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29/07/2018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‹Nº›</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29/07/2018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‹Nº›</a:t>
            </a:fld>
            <a:endParaRPr lang="es-MX"/>
          </a:p>
        </p:txBody>
      </p:sp>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a:p>
        </p:txBody>
      </p:sp>
      <p:sp>
        <p:nvSpPr>
          <p:cNvPr id="3" name="Subtítulo 2"/>
          <p:cNvSpPr>
            <a:spLocks noGrp="1"/>
          </p:cNvSpPr>
          <p:nvPr>
            <p:ph type="subTitle" idx="1"/>
          </p:nvPr>
        </p:nvSpPr>
        <p:spPr/>
        <p:txBody>
          <a:bodyPr/>
          <a:lstStyle/>
          <a:p>
            <a:endParaRPr lang="es-ES_tradnl"/>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057897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Autofit/>
          </a:bodyPr>
          <a:lstStyle/>
          <a:p>
            <a:pPr marL="0" indent="0" algn="just">
              <a:buNone/>
            </a:pPr>
            <a:r>
              <a:rPr lang="es-ES_tradnl" sz="3400" dirty="0">
                <a:effectLst>
                  <a:outerShdw blurRad="38100" dist="38100" dir="2700000" algn="tl">
                    <a:srgbClr val="000000">
                      <a:alpha val="43137"/>
                    </a:srgbClr>
                  </a:outerShdw>
                </a:effectLst>
              </a:rPr>
              <a:t>Para los que tienen EL DON DE SERVICIO, desarrollar esas funciones; los convierte en gente muy importante. Primero, porque para eso han sido llamados. Y segundo, porque lo desarrollan muy bien; </a:t>
            </a:r>
            <a:r>
              <a:rPr lang="es-ES_tradnl" sz="3400" b="1" dirty="0">
                <a:effectLst>
                  <a:outerShdw blurRad="38100" dist="38100" dir="2700000" algn="tl">
                    <a:srgbClr val="000000">
                      <a:alpha val="43137"/>
                    </a:srgbClr>
                  </a:outerShdw>
                </a:effectLst>
              </a:rPr>
              <a:t>y lo disfrutan</a:t>
            </a:r>
            <a:r>
              <a:rPr lang="es-ES_tradnl" sz="3400" dirty="0">
                <a:effectLst>
                  <a:outerShdw blurRad="38100" dist="38100" dir="2700000" algn="tl">
                    <a:srgbClr val="000000">
                      <a:alpha val="43137"/>
                    </a:srgbClr>
                  </a:outerShdw>
                </a:effectLst>
              </a:rPr>
              <a:t>. Es muy importante, que como iglesia se tenga muy presente que Dios ya ha provisto de personas; para desarrollar los trabajos que socialmente pueden parecer indignos, pero que </a:t>
            </a:r>
            <a:r>
              <a:rPr lang="es-ES_tradnl" sz="3400" b="1" dirty="0">
                <a:effectLst>
                  <a:outerShdw blurRad="38100" dist="38100" dir="2700000" algn="tl">
                    <a:srgbClr val="000000">
                      <a:alpha val="43137"/>
                    </a:srgbClr>
                  </a:outerShdw>
                </a:effectLst>
              </a:rPr>
              <a:t>dentro del cuerpo de Cristo son muy honorables</a:t>
            </a:r>
            <a:r>
              <a:rPr lang="es-ES_tradnl" sz="3400" dirty="0">
                <a:effectLst>
                  <a:outerShdw blurRad="38100" dist="38100" dir="2700000" algn="tl">
                    <a:srgbClr val="000000">
                      <a:alpha val="43137"/>
                    </a:srgbClr>
                  </a:outerShdw>
                </a:effectLst>
              </a:rPr>
              <a:t>. </a:t>
            </a:r>
          </a:p>
          <a:p>
            <a:pPr marL="0" indent="0" algn="just">
              <a:buNone/>
            </a:pPr>
            <a:endParaRPr lang="es-MX" sz="3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18882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742762"/>
            <a:ext cx="8385463" cy="5487557"/>
          </a:xfrm>
        </p:spPr>
        <p:txBody>
          <a:bodyPr>
            <a:noAutofit/>
          </a:bodyPr>
          <a:lstStyle/>
          <a:p>
            <a:pPr marL="0" indent="0" algn="just">
              <a:buNone/>
            </a:pPr>
            <a:r>
              <a:rPr lang="es-ES_tradnl" sz="3000" dirty="0">
                <a:effectLst>
                  <a:outerShdw blurRad="38100" dist="38100" dir="2700000" algn="tl">
                    <a:srgbClr val="000000">
                      <a:alpha val="43137"/>
                    </a:srgbClr>
                  </a:outerShdw>
                </a:effectLst>
              </a:rPr>
              <a:t>Alguien que le fascina hacer el aseo, limpiar mobiliario, adornar el templo, hacer pequeñas reparaciones, etc. Bien podría ser nombrado CONSERJE, pero nunca como PASTOR. En </a:t>
            </a:r>
            <a:r>
              <a:rPr lang="es-ES_tradnl" sz="3000" b="1" dirty="0">
                <a:effectLst>
                  <a:outerShdw blurRad="38100" dist="38100" dir="2700000" algn="tl">
                    <a:srgbClr val="000000">
                      <a:alpha val="43137"/>
                    </a:srgbClr>
                  </a:outerShdw>
                </a:effectLst>
              </a:rPr>
              <a:t>Éxodo 36:11,</a:t>
            </a:r>
            <a:r>
              <a:rPr lang="es-ES_tradnl" sz="3000" dirty="0">
                <a:effectLst>
                  <a:outerShdw blurRad="38100" dist="38100" dir="2700000" algn="tl">
                    <a:srgbClr val="000000">
                      <a:alpha val="43137"/>
                    </a:srgbClr>
                  </a:outerShdw>
                </a:effectLst>
              </a:rPr>
              <a:t> Moisés da instrucciones sobre quiénes deberían hacer todas las obras para el servicio del santuario; </a:t>
            </a:r>
            <a:r>
              <a:rPr lang="es-ES_tradnl" sz="3000" u="sng" dirty="0">
                <a:effectLst>
                  <a:outerShdw blurRad="38100" dist="38100" dir="2700000" algn="tl">
                    <a:srgbClr val="000000">
                      <a:alpha val="43137"/>
                    </a:srgbClr>
                  </a:outerShdw>
                </a:effectLst>
              </a:rPr>
              <a:t>y declara, que Dios los había ya preparado para llevar a cabo ese trabajo</a:t>
            </a:r>
            <a:r>
              <a:rPr lang="es-ES_tradnl" sz="3000" dirty="0">
                <a:effectLst>
                  <a:outerShdw blurRad="38100" dist="38100" dir="2700000" algn="tl">
                    <a:srgbClr val="000000">
                      <a:alpha val="43137"/>
                    </a:srgbClr>
                  </a:outerShdw>
                </a:effectLst>
              </a:rPr>
              <a:t>: </a:t>
            </a:r>
          </a:p>
          <a:p>
            <a:pPr marL="0" indent="0" algn="just">
              <a:buNone/>
            </a:pPr>
            <a:r>
              <a:rPr lang="es-ES_tradnl" sz="3000" b="1" dirty="0">
                <a:effectLst>
                  <a:outerShdw blurRad="38100" dist="38100" dir="2700000" algn="tl">
                    <a:srgbClr val="000000">
                      <a:alpha val="43137"/>
                    </a:srgbClr>
                  </a:outerShdw>
                </a:effectLst>
              </a:rPr>
              <a:t>“Así, pues, Bezaleel y Aholiab, y todo hombre sabio de corazón a quien </a:t>
            </a:r>
            <a:r>
              <a:rPr lang="es-ES_tradnl" sz="3000" b="1" u="sng" dirty="0">
                <a:effectLst>
                  <a:outerShdw blurRad="38100" dist="38100" dir="2700000" algn="tl">
                    <a:srgbClr val="000000">
                      <a:alpha val="43137"/>
                    </a:srgbClr>
                  </a:outerShdw>
                </a:effectLst>
              </a:rPr>
              <a:t>Jehová dio sabiduría e inteligencia para saber hacer toda la obra del servicio del santuario</a:t>
            </a:r>
            <a:r>
              <a:rPr lang="es-ES_tradnl" sz="3000" b="1" dirty="0">
                <a:effectLst>
                  <a:outerShdw blurRad="38100" dist="38100" dir="2700000" algn="tl">
                    <a:srgbClr val="000000">
                      <a:alpha val="43137"/>
                    </a:srgbClr>
                  </a:outerShdw>
                </a:effectLst>
              </a:rPr>
              <a:t>, harán todas las cosas que ha mandado Jehová”. </a:t>
            </a:r>
            <a:endParaRPr lang="es-ES_tradnl" sz="3000" dirty="0">
              <a:effectLst>
                <a:outerShdw blurRad="38100" dist="38100" dir="2700000" algn="tl">
                  <a:srgbClr val="000000">
                    <a:alpha val="43137"/>
                  </a:srgbClr>
                </a:outerShdw>
              </a:effectLst>
            </a:endParaRPr>
          </a:p>
          <a:p>
            <a:pPr marL="0" indent="0" algn="just">
              <a:buNone/>
            </a:pPr>
            <a:endParaRPr lang="es-MX"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01276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36703"/>
            <a:ext cx="8385463" cy="843196"/>
          </a:xfrm>
        </p:spPr>
        <p:txBody>
          <a:bodyPr>
            <a:normAutofit fontScale="90000"/>
          </a:bodyPr>
          <a:lstStyle/>
          <a:p>
            <a:br>
              <a:rPr lang="es-ES_tradnl" b="1"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III..-- MANTIENE TODO EN UN ORDEN METICULOSO Y DETALLISTA </a:t>
            </a:r>
            <a:br>
              <a:rPr lang="es-ES_tradnl" b="1"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2032546"/>
            <a:ext cx="8537453" cy="4303558"/>
          </a:xfrm>
        </p:spPr>
        <p:txBody>
          <a:bodyPr>
            <a:noAutofit/>
          </a:bodyPr>
          <a:lstStyle/>
          <a:p>
            <a:pPr marL="0" indent="0" algn="just">
              <a:buNone/>
            </a:pPr>
            <a:r>
              <a:rPr lang="es-ES_tradnl" sz="3100" b="1" dirty="0">
                <a:effectLst>
                  <a:outerShdw blurRad="38100" dist="38100" dir="2700000" algn="tl">
                    <a:srgbClr val="000000">
                      <a:alpha val="43137"/>
                    </a:srgbClr>
                  </a:outerShdw>
                </a:effectLst>
              </a:rPr>
              <a:t>Los que tienen el don de servicio, no soportan el desorden; la suciedad y la desorganización. Las mujeres con este don, siempre sacuden los muebles todos los días. Nunca hay platos sucios en su fregadero, doblan su ropa y la guardan el mismo día que la lavan. Siempre tienden las camas, antes de las nueve de la mañana… Uno podría llegar a su casa en cualquier momento del día, y encontrar una casa lista para recibir invitados. </a:t>
            </a:r>
          </a:p>
          <a:p>
            <a:pPr marL="0" indent="0" algn="just">
              <a:buNone/>
            </a:pPr>
            <a:endParaRPr lang="es-MX" sz="3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985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lnSpcReduction="10000"/>
          </a:bodyPr>
          <a:lstStyle/>
          <a:p>
            <a:pPr marL="0" indent="0" algn="just">
              <a:buNone/>
            </a:pPr>
            <a:r>
              <a:rPr lang="es-ES_tradnl" sz="3700" dirty="0">
                <a:effectLst>
                  <a:outerShdw blurRad="38100" dist="38100" dir="2700000" algn="tl">
                    <a:srgbClr val="000000">
                      <a:alpha val="43137"/>
                    </a:srgbClr>
                  </a:outerShdw>
                </a:effectLst>
              </a:rPr>
              <a:t>Tal vez, alguien clasifique a estas personas como perfeccionistas; obsesionadas, extremistas, etc. </a:t>
            </a:r>
          </a:p>
          <a:p>
            <a:pPr marL="0" indent="0" algn="just">
              <a:buNone/>
            </a:pPr>
            <a:r>
              <a:rPr lang="es-ES_tradnl" sz="3700" dirty="0">
                <a:effectLst>
                  <a:outerShdw blurRad="38100" dist="38100" dir="2700000" algn="tl">
                    <a:srgbClr val="000000">
                      <a:alpha val="43137"/>
                    </a:srgbClr>
                  </a:outerShdw>
                </a:effectLst>
              </a:rPr>
              <a:t>Pero lo mejor que se puede hacer, es distinguirlas como personas con EL DON DE SERVICIO. Debemos aprovecharlas en las áreas donde pueden ser útiles, y ellos se sentirán muy cómodos y alegres; porque tienen la oportunidad de prestar lo que mejor saben hacer: servir.</a:t>
            </a:r>
          </a:p>
          <a:p>
            <a:pPr marL="0" indent="0">
              <a:buNone/>
            </a:pPr>
            <a:endParaRPr lang="es-MX" sz="37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9282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247973" y="728420"/>
            <a:ext cx="8663552" cy="5448544"/>
          </a:xfrm>
        </p:spPr>
        <p:txBody>
          <a:bodyPr>
            <a:normAutofit fontScale="92500"/>
          </a:bodyPr>
          <a:lstStyle/>
          <a:p>
            <a:pPr marL="0" indent="0" algn="just">
              <a:buNone/>
            </a:pPr>
            <a:r>
              <a:rPr lang="es-ES_tradnl" b="1" dirty="0">
                <a:effectLst>
                  <a:outerShdw blurRad="38100" dist="38100" dir="2700000" algn="tl">
                    <a:srgbClr val="000000">
                      <a:alpha val="43137"/>
                    </a:srgbClr>
                  </a:outerShdw>
                </a:effectLst>
              </a:rPr>
              <a:t>Quienes tienen el don de servicio, terminan lo que empiezan. Cuando dicen que harán algo, lo hacen. Lo único que les causa frustración, es cuando se les pide que hagan algo; en un lapso demasiado corto… Esto es porque ellos, no sólo quieren terminar una tarea que se les ha encomendado; sino que quieren terminarla bien. Un ejemplo de una persona con este don: Ella sirve en nuestra iglesia en la junta de mujeres, generalmente se ofrece voluntariamente; para ser la secretaria de inscripciones para retiros y conferencias. En cuestión de un día o dos — y generalmente mucho antes que se necesitan — ella tiene todos los formularios de inscripción y otras hojas necesarias diseñadas, impresas y listas para ser utilizadas. Ella está pendiente de cada detalle durante el proceso de inscripción, y luego pacientemente mantiene todos los registros necesarios; en un orden increíble. </a:t>
            </a:r>
          </a:p>
        </p:txBody>
      </p:sp>
    </p:spTree>
    <p:extLst>
      <p:ext uri="{BB962C8B-B14F-4D97-AF65-F5344CB8AC3E}">
        <p14:creationId xmlns:p14="http://schemas.microsoft.com/office/powerpoint/2010/main" val="119470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792143"/>
            <a:ext cx="8385463" cy="5376182"/>
          </a:xfrm>
        </p:spPr>
        <p:txBody>
          <a:bodyPr>
            <a:noAutofit/>
          </a:bodyPr>
          <a:lstStyle/>
          <a:p>
            <a:pPr marL="0" indent="0" algn="just">
              <a:buNone/>
            </a:pPr>
            <a:r>
              <a:rPr lang="es-ES_tradnl" sz="3000" dirty="0">
                <a:effectLst>
                  <a:outerShdw blurRad="38100" dist="38100" dir="2700000" algn="tl">
                    <a:srgbClr val="000000">
                      <a:alpha val="43137"/>
                    </a:srgbClr>
                  </a:outerShdw>
                </a:effectLst>
              </a:rPr>
              <a:t>El Apóstol Pablo nos presenta un mensaje muy especial,, el cual se debe llevar a cabo con prontitud y alegría;; ya que se debe hacer </a:t>
            </a:r>
            <a:r>
              <a:rPr lang="es-ES_tradnl" sz="3000" b="1" dirty="0">
                <a:effectLst>
                  <a:outerShdw blurRad="38100" dist="38100" dir="2700000" algn="tl">
                    <a:srgbClr val="000000">
                      <a:alpha val="43137"/>
                    </a:srgbClr>
                  </a:outerShdw>
                </a:effectLst>
              </a:rPr>
              <a:t>: “No con tristeza, ni por necesidad, porque Dios ama al dador alegre”. </a:t>
            </a:r>
            <a:r>
              <a:rPr lang="es-ES_tradnl" sz="3000" dirty="0">
                <a:effectLst>
                  <a:outerShdw blurRad="38100" dist="38100" dir="2700000" algn="tl">
                    <a:srgbClr val="000000">
                      <a:alpha val="43137"/>
                    </a:srgbClr>
                  </a:outerShdw>
                </a:effectLst>
              </a:rPr>
              <a:t>2 Corintos 9:7 </a:t>
            </a:r>
          </a:p>
          <a:p>
            <a:pPr marL="0" indent="0" algn="just">
              <a:buNone/>
            </a:pPr>
            <a:r>
              <a:rPr lang="es-ES_tradnl" sz="3000" b="1" dirty="0">
                <a:effectLst>
                  <a:outerShdw blurRad="38100" dist="38100" dir="2700000" algn="tl">
                    <a:srgbClr val="000000">
                      <a:alpha val="43137"/>
                    </a:srgbClr>
                  </a:outerShdw>
                </a:effectLst>
              </a:rPr>
              <a:t>“En lo que requiere diligencia, no perezosos; fervientes en espíritu, sirviendo al Señor; gozosos en la esperanza; sufridos en la tribulación; constantes en la oración; compartiendo para las necesidades de los santos; </a:t>
            </a:r>
            <a:endParaRPr lang="es-ES_tradnl" sz="3000" dirty="0">
              <a:effectLst>
                <a:outerShdw blurRad="38100" dist="38100" dir="2700000" algn="tl">
                  <a:srgbClr val="000000">
                    <a:alpha val="43137"/>
                  </a:srgbClr>
                </a:outerShdw>
              </a:effectLst>
            </a:endParaRPr>
          </a:p>
          <a:p>
            <a:pPr marL="0" indent="0" algn="just">
              <a:buNone/>
            </a:pPr>
            <a:r>
              <a:rPr lang="es-ES_tradnl" sz="3000" b="1" dirty="0">
                <a:effectLst>
                  <a:outerShdw blurRad="38100" dist="38100" dir="2700000" algn="tl">
                    <a:srgbClr val="000000">
                      <a:alpha val="43137"/>
                    </a:srgbClr>
                  </a:outerShdw>
                </a:effectLst>
              </a:rPr>
              <a:t>practicando la hospitalidad”. </a:t>
            </a:r>
            <a:endParaRPr lang="es-ES_tradnl" sz="3000" dirty="0">
              <a:effectLst>
                <a:outerShdw blurRad="38100" dist="38100" dir="2700000" algn="tl">
                  <a:srgbClr val="000000">
                    <a:alpha val="43137"/>
                  </a:srgbClr>
                </a:outerShdw>
              </a:effectLst>
            </a:endParaRPr>
          </a:p>
          <a:p>
            <a:pPr marL="0" indent="0" algn="just">
              <a:buNone/>
            </a:pPr>
            <a:r>
              <a:rPr lang="es-ES_tradnl" sz="3000" dirty="0">
                <a:effectLst>
                  <a:outerShdw blurRad="38100" dist="38100" dir="2700000" algn="tl">
                    <a:srgbClr val="000000">
                      <a:alpha val="43137"/>
                    </a:srgbClr>
                  </a:outerShdw>
                </a:effectLst>
              </a:rPr>
              <a:t>Romanos 12:11-13.</a:t>
            </a:r>
          </a:p>
          <a:p>
            <a:pPr marL="0" indent="0" algn="just">
              <a:buNone/>
            </a:pPr>
            <a:endParaRPr lang="es-MX" sz="3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769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1103971"/>
            <a:ext cx="8385463" cy="1070517"/>
          </a:xfrm>
        </p:spPr>
        <p:txBody>
          <a:bodyPr>
            <a:normAutofit fontScale="90000"/>
          </a:bodyPr>
          <a:lstStyle/>
          <a:p>
            <a:r>
              <a:rPr lang="es-ES_tradnl" b="1" dirty="0">
                <a:effectLst>
                  <a:outerShdw blurRad="38100" dist="38100" dir="2700000" algn="tl">
                    <a:srgbClr val="000000">
                      <a:alpha val="43137"/>
                    </a:srgbClr>
                  </a:outerShdw>
                </a:effectLst>
              </a:rPr>
              <a:t>IV.-VE EL SERVIR COMO LO MÁS IMPORTANTE EN LA VIDA </a:t>
            </a:r>
            <a:br>
              <a:rPr lang="es-ES_tradnl"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1992573"/>
            <a:ext cx="8385463" cy="4184389"/>
          </a:xfrm>
        </p:spPr>
        <p:txBody>
          <a:bodyPr>
            <a:normAutofit lnSpcReduction="10000"/>
          </a:bodyPr>
          <a:lstStyle/>
          <a:p>
            <a:pPr marL="0" indent="0" algn="just">
              <a:buNone/>
            </a:pPr>
            <a:r>
              <a:rPr lang="es-ES_tradnl" dirty="0">
                <a:effectLst>
                  <a:outerShdw blurRad="38100" dist="38100" dir="2700000" algn="tl">
                    <a:srgbClr val="000000">
                      <a:alpha val="43137"/>
                    </a:srgbClr>
                  </a:outerShdw>
                </a:effectLst>
              </a:rPr>
              <a:t>Puedo entender por qué los demás hombres,, no ayudan a hacer esto”. Para el servidor, el servicio es la esencia del cristianismo. Para ellos, todo lo demás son </a:t>
            </a:r>
          </a:p>
          <a:p>
            <a:pPr marL="0" indent="0" algn="just">
              <a:buNone/>
            </a:pPr>
            <a:r>
              <a:rPr lang="es-ES_tradnl" dirty="0">
                <a:effectLst>
                  <a:outerShdw blurRad="38100" dist="38100" dir="2700000" algn="tl">
                    <a:srgbClr val="000000">
                      <a:alpha val="43137"/>
                    </a:srgbClr>
                  </a:outerShdw>
                </a:effectLst>
              </a:rPr>
              <a:t>sólo palabras.</a:t>
            </a:r>
          </a:p>
          <a:p>
            <a:pPr marL="0" indent="0" algn="just">
              <a:buNone/>
            </a:pPr>
            <a:r>
              <a:rPr lang="es-ES_tradnl" dirty="0">
                <a:effectLst>
                  <a:outerShdw blurRad="38100" dist="38100" dir="2700000" algn="tl">
                    <a:srgbClr val="000000">
                      <a:alpha val="43137"/>
                    </a:srgbClr>
                  </a:outerShdw>
                </a:effectLst>
              </a:rPr>
              <a:t>Por supuesto, que el ejemplo y las enseñanzas de Jesús; sobre la importancia de tener un corazón de siervo, refuerza su convicción de que el servir es la actividad más importante de todas. Sin embargo, los servidores necesitan cuidarse de insistir; que otros piensen como ellos. Cada don piensa, que su función es la más importante de todas.</a:t>
            </a:r>
          </a:p>
          <a:p>
            <a:pPr marL="0" indent="0" algn="just">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796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Autofit/>
          </a:bodyPr>
          <a:lstStyle/>
          <a:p>
            <a:pPr marL="0" indent="0" algn="just">
              <a:buNone/>
            </a:pPr>
            <a:r>
              <a:rPr lang="es-ES_tradnl" sz="3550" dirty="0">
                <a:effectLst>
                  <a:outerShdw blurRad="38100" dist="38100" dir="2700000" algn="tl">
                    <a:srgbClr val="000000">
                      <a:alpha val="43137"/>
                    </a:srgbClr>
                  </a:outerShdw>
                </a:effectLst>
              </a:rPr>
              <a:t>Al igual que todos los dones, existe el peligro de la proyección. O sea, el querer que todos </a:t>
            </a:r>
          </a:p>
          <a:p>
            <a:pPr marL="0" indent="0" algn="just">
              <a:buNone/>
            </a:pPr>
            <a:r>
              <a:rPr lang="es-ES_tradnl" sz="3550" dirty="0">
                <a:effectLst>
                  <a:outerShdw blurRad="38100" dist="38100" dir="2700000" algn="tl">
                    <a:srgbClr val="000000">
                      <a:alpha val="43137"/>
                    </a:srgbClr>
                  </a:outerShdw>
                </a:effectLst>
              </a:rPr>
              <a:t>hagan lo mismo que el servidor hace; simple y sencillamente porque llegan a creer que </a:t>
            </a:r>
          </a:p>
          <a:p>
            <a:pPr marL="0" indent="0" algn="just">
              <a:buNone/>
            </a:pPr>
            <a:r>
              <a:rPr lang="es-ES_tradnl" sz="3550" dirty="0">
                <a:effectLst>
                  <a:outerShdw blurRad="38100" dist="38100" dir="2700000" algn="tl">
                    <a:srgbClr val="000000">
                      <a:alpha val="43137"/>
                    </a:srgbClr>
                  </a:outerShdw>
                </a:effectLst>
              </a:rPr>
              <a:t>eso es lo más importante de la vida cristiana,, cuando la realidad es; que cada uno tiene </a:t>
            </a:r>
          </a:p>
          <a:p>
            <a:pPr marL="0" indent="0" algn="just">
              <a:buNone/>
            </a:pPr>
            <a:r>
              <a:rPr lang="es-ES_tradnl" sz="3550" dirty="0">
                <a:effectLst>
                  <a:outerShdw blurRad="38100" dist="38100" dir="2700000" algn="tl">
                    <a:srgbClr val="000000">
                      <a:alpha val="43137"/>
                    </a:srgbClr>
                  </a:outerShdw>
                </a:effectLst>
              </a:rPr>
              <a:t>su propio llamado, y a ese llamado hay que consagrarle la vida.</a:t>
            </a:r>
          </a:p>
        </p:txBody>
      </p:sp>
    </p:spTree>
    <p:extLst>
      <p:ext uri="{BB962C8B-B14F-4D97-AF65-F5344CB8AC3E}">
        <p14:creationId xmlns:p14="http://schemas.microsoft.com/office/powerpoint/2010/main" val="17597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790894"/>
            <a:ext cx="8385463" cy="5276211"/>
          </a:xfrm>
        </p:spPr>
        <p:txBody>
          <a:bodyPr>
            <a:noAutofit/>
          </a:bodyPr>
          <a:lstStyle/>
          <a:p>
            <a:pPr marL="0" indent="0" algn="just">
              <a:buNone/>
            </a:pPr>
            <a:r>
              <a:rPr lang="es-ES_tradnl" sz="2700" dirty="0">
                <a:effectLst>
                  <a:outerShdw blurRad="38100" dist="38100" dir="2700000" algn="tl">
                    <a:srgbClr val="000000">
                      <a:alpha val="43137"/>
                    </a:srgbClr>
                  </a:outerShdw>
                </a:effectLst>
              </a:rPr>
              <a:t>En la palabra de Dios se nos presenta un cuadro con esta característica, pero el Señor sabiamente; supo ubicar a cada quien en el lugar que le correspondía:</a:t>
            </a:r>
          </a:p>
          <a:p>
            <a:pPr marL="0" indent="0" algn="just">
              <a:buNone/>
            </a:pPr>
            <a:r>
              <a:rPr lang="es-ES_tradnl" sz="2700" b="1" dirty="0">
                <a:effectLst>
                  <a:outerShdw blurRad="38100" dist="38100" dir="2700000" algn="tl">
                    <a:srgbClr val="000000">
                      <a:alpha val="43137"/>
                    </a:srgbClr>
                  </a:outerShdw>
                </a:effectLst>
              </a:rPr>
              <a:t>“Aconteció que, yendo de camino, entró en una aldea; y una mujer llamada Marta le recibió en su casa. Esta tenía una hermana que se llamaba María, la cual, sentándose a los pies de Jesús,</a:t>
            </a:r>
            <a:r>
              <a:rPr lang="es-ES_tradnl" sz="2700" dirty="0">
                <a:effectLst>
                  <a:outerShdw blurRad="38100" dist="38100" dir="2700000" algn="tl">
                    <a:srgbClr val="000000">
                      <a:alpha val="43137"/>
                    </a:srgbClr>
                  </a:outerShdw>
                </a:effectLst>
              </a:rPr>
              <a:t> </a:t>
            </a:r>
            <a:r>
              <a:rPr lang="es-ES_tradnl" sz="2700" b="1" dirty="0">
                <a:effectLst>
                  <a:outerShdw blurRad="38100" dist="38100" dir="2700000" algn="tl">
                    <a:srgbClr val="000000">
                      <a:alpha val="43137"/>
                    </a:srgbClr>
                  </a:outerShdw>
                </a:effectLst>
              </a:rPr>
              <a:t>oía su palabra. Pero Marta se preocupaba con muchos quehaceres, y acercándose, dijo:</a:t>
            </a:r>
            <a:r>
              <a:rPr lang="es-ES_tradnl" sz="2700" dirty="0">
                <a:effectLst>
                  <a:outerShdw blurRad="38100" dist="38100" dir="2700000" algn="tl">
                    <a:srgbClr val="000000">
                      <a:alpha val="43137"/>
                    </a:srgbClr>
                  </a:outerShdw>
                </a:effectLst>
              </a:rPr>
              <a:t> </a:t>
            </a:r>
            <a:r>
              <a:rPr lang="es-ES_tradnl" sz="2700" b="1" dirty="0">
                <a:effectLst>
                  <a:outerShdw blurRad="38100" dist="38100" dir="2700000" algn="tl">
                    <a:srgbClr val="000000">
                      <a:alpha val="43137"/>
                    </a:srgbClr>
                  </a:outerShdw>
                </a:effectLst>
              </a:rPr>
              <a:t>Señor, ¿no te da cuidado que mi hermana me deje servir sola?? Dile, pues,, que me ayude. Respondiendo Jesús, le dijo: Marta, Marta, afanada y turbada estás con muchas cosa. Pero sólo una cosa es necesaria; y María ha escogido la buena parte, la cual no </a:t>
            </a:r>
            <a:endParaRPr lang="es-ES_tradnl" sz="2700" dirty="0">
              <a:effectLst>
                <a:outerShdw blurRad="38100" dist="38100" dir="2700000" algn="tl">
                  <a:srgbClr val="000000">
                    <a:alpha val="43137"/>
                  </a:srgbClr>
                </a:outerShdw>
              </a:effectLst>
            </a:endParaRPr>
          </a:p>
          <a:p>
            <a:pPr marL="0" indent="0" algn="just">
              <a:buNone/>
            </a:pPr>
            <a:r>
              <a:rPr lang="es-ES_tradnl" sz="2700" b="1" dirty="0">
                <a:effectLst>
                  <a:outerShdw blurRad="38100" dist="38100" dir="2700000" algn="tl">
                    <a:srgbClr val="000000">
                      <a:alpha val="43137"/>
                    </a:srgbClr>
                  </a:outerShdw>
                </a:effectLst>
              </a:rPr>
              <a:t>le será quitada”. </a:t>
            </a:r>
            <a:r>
              <a:rPr lang="es-ES_tradnl" sz="2700" dirty="0">
                <a:effectLst>
                  <a:outerShdw blurRad="38100" dist="38100" dir="2700000" algn="tl">
                    <a:srgbClr val="000000">
                      <a:alpha val="43137"/>
                    </a:srgbClr>
                  </a:outerShdw>
                </a:effectLst>
              </a:rPr>
              <a:t>Lucas 10:38-42.</a:t>
            </a:r>
          </a:p>
        </p:txBody>
      </p:sp>
    </p:spTree>
    <p:extLst>
      <p:ext uri="{BB962C8B-B14F-4D97-AF65-F5344CB8AC3E}">
        <p14:creationId xmlns:p14="http://schemas.microsoft.com/office/powerpoint/2010/main" val="86786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9268" y="818190"/>
            <a:ext cx="8385463" cy="5221620"/>
          </a:xfrm>
        </p:spPr>
        <p:txBody>
          <a:bodyPr>
            <a:noAutofit/>
          </a:bodyPr>
          <a:lstStyle/>
          <a:p>
            <a:pPr marL="0" indent="0" algn="just">
              <a:buNone/>
            </a:pPr>
            <a:r>
              <a:rPr lang="es-ES_tradnl" sz="3200" dirty="0">
                <a:effectLst>
                  <a:outerShdw blurRad="38100" dist="38100" dir="2700000" algn="tl">
                    <a:srgbClr val="000000">
                      <a:alpha val="43137"/>
                    </a:srgbClr>
                  </a:outerShdw>
                </a:effectLst>
              </a:rPr>
              <a:t>De ninguna manera, el Señor está diciendo que Marta estaba equivocada; y que María estaba mejor que Marta. Más bien, el Señor deja en claro que las dos estaban en el lugar donde deberían estar.. Por lo tanto, cada una de ellas debía aprovechar de la mejor manera; el tempo y sus capacidades. Quienes tienen el don de servicio, prefieren proyectos a corto plazo. Les gusta más hacer algo, que solamente tome dos horas; que algo que tome dos semanas. Ellos prefieren un proyecto de dos semanas o dos meses, a un proyecto de dos años. </a:t>
            </a: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51948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a:latin typeface="+mn-lt"/>
              </a:rPr>
              <a:t>DON DE SERVICIO</a:t>
            </a: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ES_tradnl" sz="3200" dirty="0">
                <a:effectLst>
                  <a:outerShdw blurRad="38100" dist="38100" dir="2700000" algn="tl">
                    <a:srgbClr val="000000">
                      <a:alpha val="43137"/>
                    </a:srgbClr>
                  </a:outerShdw>
                </a:effectLst>
              </a:rPr>
              <a:t>Romanos 12::66--88 </a:t>
            </a:r>
          </a:p>
          <a:p>
            <a:pPr marL="0" indent="0" algn="just">
              <a:buNone/>
            </a:pPr>
            <a:r>
              <a:rPr lang="es-ES_tradnl" sz="3200" b="1" dirty="0">
                <a:effectLst>
                  <a:outerShdw blurRad="38100" dist="38100" dir="2700000" algn="tl">
                    <a:srgbClr val="000000">
                      <a:alpha val="43137"/>
                    </a:srgbClr>
                  </a:outerShdw>
                </a:effectLst>
              </a:rPr>
              <a:t>“De manera que,, teniendo diferentes dones,, según la gracia que nos es dada, si el de profecía,, úsese conforme a la medida de la fe; </a:t>
            </a:r>
            <a:r>
              <a:rPr lang="es-ES_tradnl" sz="3200" b="1" i="1" dirty="0">
                <a:effectLst>
                  <a:outerShdw blurRad="38100" dist="38100" dir="2700000" algn="tl">
                    <a:srgbClr val="000000">
                      <a:alpha val="43137"/>
                    </a:srgbClr>
                  </a:outerShdw>
                </a:effectLst>
              </a:rPr>
              <a:t>o si de servicio, en servir; </a:t>
            </a:r>
            <a:r>
              <a:rPr lang="es-ES_tradnl" sz="3200" dirty="0">
                <a:effectLst>
                  <a:outerShdw blurRad="38100" dist="38100" dir="2700000" algn="tl">
                    <a:srgbClr val="000000">
                      <a:alpha val="43137"/>
                    </a:srgbClr>
                  </a:outerShdw>
                </a:effectLst>
              </a:rPr>
              <a:t>o el que enseña, en la enseñanza; el que exhorta,, en la exhortación; el que reparte,, con liberalidad; el que </a:t>
            </a:r>
          </a:p>
          <a:p>
            <a:pPr marL="0" indent="0" algn="just">
              <a:buNone/>
            </a:pPr>
            <a:r>
              <a:rPr lang="es-ES_tradnl" sz="3200" dirty="0">
                <a:effectLst>
                  <a:outerShdw blurRad="38100" dist="38100" dir="2700000" algn="tl">
                    <a:srgbClr val="000000">
                      <a:alpha val="43137"/>
                    </a:srgbClr>
                  </a:outerShdw>
                </a:effectLst>
              </a:rPr>
              <a:t>preside, con solicitud; el que </a:t>
            </a:r>
            <a:r>
              <a:rPr lang="es-ES_tradnl" sz="3200" b="1" dirty="0">
                <a:effectLst>
                  <a:outerShdw blurRad="38100" dist="38100" dir="2700000" algn="tl">
                    <a:srgbClr val="000000">
                      <a:alpha val="43137"/>
                    </a:srgbClr>
                  </a:outerShdw>
                </a:effectLst>
              </a:rPr>
              <a:t>hace misericordia, con alegría”. </a:t>
            </a:r>
            <a:endParaRPr lang="es-ES_tradnl" sz="3200" dirty="0">
              <a:effectLst>
                <a:outerShdw blurRad="38100" dist="38100" dir="2700000" algn="tl">
                  <a:srgbClr val="000000">
                    <a:alpha val="43137"/>
                  </a:srgbClr>
                </a:outerShdw>
              </a:effectLst>
            </a:endParaRPr>
          </a:p>
          <a:p>
            <a:pPr marL="0" indent="0" algn="just">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Autofit/>
          </a:bodyPr>
          <a:lstStyle/>
          <a:p>
            <a:pPr marL="0" indent="0" algn="just">
              <a:buNone/>
            </a:pPr>
            <a:r>
              <a:rPr lang="es-ES_tradnl" sz="3400" dirty="0">
                <a:effectLst>
                  <a:outerShdw blurRad="38100" dist="38100" dir="2700000" algn="tl">
                    <a:srgbClr val="000000">
                      <a:alpha val="43137"/>
                    </a:srgbClr>
                  </a:outerShdw>
                </a:effectLst>
              </a:rPr>
              <a:t>Un servidor disfrutaría de hacer comida para la familia, de una mujer que está temporalmente en el hospital; pero no necesariamente disfrutaría de brindar este tipo de servicio de manera permanente. Las personas con este don, se gozarían trabajando un día a la semana en un banco de comida; pero no querrían administrar el proyecto. Marta vio la meta inmediata: Jesús necesitaba comida. En cambio, María vio la meta a largo plazo: su necesidad de aprender de Él. </a:t>
            </a:r>
          </a:p>
          <a:p>
            <a:pPr marL="0" indent="0">
              <a:buNone/>
            </a:pPr>
            <a:endParaRPr lang="es-MX" sz="3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7113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791738"/>
            <a:ext cx="8385463" cy="898952"/>
          </a:xfrm>
        </p:spPr>
        <p:txBody>
          <a:bodyPr>
            <a:normAutofit fontScale="90000"/>
          </a:bodyPr>
          <a:lstStyle/>
          <a:p>
            <a:br>
              <a:rPr lang="es-ES_tradnl" b="1" dirty="0"/>
            </a:br>
            <a:r>
              <a:rPr lang="es-ES_tradnl" b="1" dirty="0"/>
              <a:t>CONCLUSIÓN </a:t>
            </a:r>
            <a:br>
              <a:rPr lang="es-ES_tradnl" dirty="0"/>
            </a:br>
            <a:endParaRPr lang="es-MX" b="1" dirty="0">
              <a:latin typeface="+mn-lt"/>
            </a:endParaRPr>
          </a:p>
        </p:txBody>
      </p:sp>
      <p:sp>
        <p:nvSpPr>
          <p:cNvPr id="7" name="Marcador de contenido 6"/>
          <p:cNvSpPr>
            <a:spLocks noGrp="1"/>
          </p:cNvSpPr>
          <p:nvPr>
            <p:ph idx="1"/>
          </p:nvPr>
        </p:nvSpPr>
        <p:spPr>
          <a:xfrm>
            <a:off x="374073" y="1692322"/>
            <a:ext cx="8385463" cy="4484641"/>
          </a:xfrm>
        </p:spPr>
        <p:txBody>
          <a:bodyPr>
            <a:normAutofit/>
          </a:bodyPr>
          <a:lstStyle/>
          <a:p>
            <a:pPr marL="0" indent="0" algn="just">
              <a:buNone/>
            </a:pPr>
            <a:r>
              <a:rPr lang="es-ES_tradnl" sz="2950" dirty="0">
                <a:effectLst>
                  <a:outerShdw blurRad="38100" dist="38100" dir="2700000" algn="tl">
                    <a:srgbClr val="000000">
                      <a:alpha val="43137"/>
                    </a:srgbClr>
                  </a:outerShdw>
                </a:effectLst>
              </a:rPr>
              <a:t>La base para entender las características de lo que implica EL DON DE SERVICIO, es para aprovechar mejor las capacidades y los tempos. Son dos los puntos importantes a descubrir: Primero, saber quiénes tienen esta capacidad espiritual. Segundo, saber aprovecharla dentro del Cuerpo de Cristo, acomodando a cada uno; en el lugar donde pueda desarrollar mejor su capacidad. Sin duda, que al liderazgo oficial de la iglesia; es a la que le corresponde con mayor responsabilidad lograr esto. </a:t>
            </a:r>
          </a:p>
          <a:p>
            <a:pPr marL="0" indent="0" algn="just">
              <a:buNone/>
            </a:pPr>
            <a:endParaRPr lang="es-MX" sz="295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316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normAutofit fontScale="90000"/>
          </a:bodyPr>
          <a:lstStyle/>
          <a:p>
            <a:br>
              <a:rPr lang="es-ES_tradnl" b="1" dirty="0"/>
            </a:br>
            <a:r>
              <a:rPr lang="es-ES_tradnl" b="1" dirty="0"/>
              <a:t>INTRODUCCIÓN </a:t>
            </a:r>
            <a:br>
              <a:rPr lang="es-ES_tradnl" dirty="0"/>
            </a:br>
            <a:endParaRPr lang="es-MX" b="1" dirty="0">
              <a:latin typeface="+mn-lt"/>
            </a:endParaRPr>
          </a:p>
        </p:txBody>
      </p:sp>
      <p:sp>
        <p:nvSpPr>
          <p:cNvPr id="7" name="Marcador de contenido 6"/>
          <p:cNvSpPr>
            <a:spLocks noGrp="1"/>
          </p:cNvSpPr>
          <p:nvPr>
            <p:ph idx="1"/>
          </p:nvPr>
        </p:nvSpPr>
        <p:spPr>
          <a:xfrm>
            <a:off x="374073" y="1651379"/>
            <a:ext cx="8385463" cy="4525584"/>
          </a:xfrm>
        </p:spPr>
        <p:txBody>
          <a:bodyPr>
            <a:noAutofit/>
          </a:bodyPr>
          <a:lstStyle/>
          <a:p>
            <a:pPr marL="0" indent="0" algn="just">
              <a:buNone/>
            </a:pPr>
            <a:r>
              <a:rPr lang="es-ES_tradnl" sz="3000" dirty="0">
                <a:effectLst>
                  <a:outerShdw blurRad="38100" dist="38100" dir="2700000" algn="tl">
                    <a:srgbClr val="000000">
                      <a:alpha val="43137"/>
                    </a:srgbClr>
                  </a:outerShdw>
                </a:effectLst>
              </a:rPr>
              <a:t>Existen muchas formas de servir, pero es muy importante saber hacer la diferencia entre el SERVIR; como forma de ministerio, con el SERVIR como una capacidad especial que el Señor nos ha dado (don espiritual). Todo aquel que desarrolla un ministerio, de hecho, está sirviendo. También se puede prestar un servicio, hasta con los talentos que se han recibido; sin necesidad de tener EL DON DE SERVICIO. Cuantas personas les extienden la mano a los necesitados, y de esa manera están dando un servicio. </a:t>
            </a:r>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ES_tradnl" sz="3600" b="1" dirty="0">
                <a:effectLst>
                  <a:outerShdw blurRad="38100" dist="38100" dir="2700000" algn="tl">
                    <a:srgbClr val="000000">
                      <a:alpha val="43137"/>
                    </a:srgbClr>
                  </a:outerShdw>
                </a:effectLst>
              </a:rPr>
              <a:t>EL DON DE SERVICIO: </a:t>
            </a:r>
            <a:r>
              <a:rPr lang="es-ES_tradnl" sz="3600" dirty="0">
                <a:effectLst>
                  <a:outerShdw blurRad="38100" dist="38100" dir="2700000" algn="tl">
                    <a:srgbClr val="000000">
                      <a:alpha val="43137"/>
                    </a:srgbClr>
                  </a:outerShdw>
                </a:effectLst>
              </a:rPr>
              <a:t>"Es una capacidad especial que Dios concede a ciertos miembros del Cuerpo de Cristo, para ofrecer apoyo a quienes están en alguna responsabilidad; y que se disponen a colaborar para sacar adelante el proyecto”. Existen algunas características,, que distinguen a la persona que posee el DON DE SERVICIO; mismas que nos pueden ayudar a identificar, quien lo tiene:</a:t>
            </a:r>
          </a:p>
          <a:p>
            <a:pPr marL="0" indent="0">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208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1308"/>
            <a:ext cx="8385463" cy="977011"/>
          </a:xfrm>
        </p:spPr>
        <p:txBody>
          <a:bodyPr>
            <a:normAutofit fontScale="90000"/>
          </a:bodyPr>
          <a:lstStyle/>
          <a:p>
            <a:br>
              <a:rPr lang="es-ES_tradnl" b="1" dirty="0">
                <a:effectLst>
                  <a:outerShdw blurRad="38100" dist="38100" dir="2700000" algn="tl">
                    <a:srgbClr val="000000">
                      <a:alpha val="43137"/>
                    </a:srgbClr>
                  </a:outerShdw>
                </a:effectLst>
              </a:rPr>
            </a:br>
            <a:r>
              <a:rPr lang="es-ES_tradnl" b="1" dirty="0">
                <a:effectLst>
                  <a:outerShdw blurRad="38100" dist="38100" dir="2700000" algn="tl">
                    <a:srgbClr val="000000">
                      <a:alpha val="43137"/>
                    </a:srgbClr>
                  </a:outerShdw>
                </a:effectLst>
              </a:rPr>
              <a:t>I..-- RECONOCE FÁCILMENTE LAS NECESIDADES PRÁCTICAS </a:t>
            </a:r>
            <a:br>
              <a:rPr lang="es-ES_tradnl"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2141033"/>
            <a:ext cx="8385463" cy="4035929"/>
          </a:xfrm>
        </p:spPr>
        <p:txBody>
          <a:bodyPr>
            <a:noAutofit/>
          </a:bodyPr>
          <a:lstStyle/>
          <a:p>
            <a:pPr marL="0" indent="0" algn="just">
              <a:buNone/>
            </a:pPr>
            <a:r>
              <a:rPr lang="es-ES_tradnl" sz="3200" dirty="0">
                <a:effectLst>
                  <a:outerShdw blurRad="38100" dist="38100" dir="2700000" algn="tl">
                    <a:srgbClr val="000000">
                      <a:alpha val="43137"/>
                    </a:srgbClr>
                  </a:outerShdw>
                </a:effectLst>
              </a:rPr>
              <a:t>Quien tiene el don de servicio, percibe una necesidad a leguas. Es como si tuviera un radar, enfocado hacia las necesidades de otras personas; gran motivación para hacer algo, para suplir dichas necesidades. Quién no ha visto a personas que tienen mucha disposición, para colaborar en los diferentes eventos y actividades de la iglesia. </a:t>
            </a: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8791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ES_tradnl" sz="3200" dirty="0">
                <a:effectLst>
                  <a:outerShdw blurRad="38100" dist="38100" dir="2700000" algn="tl">
                    <a:srgbClr val="000000">
                      <a:alpha val="43137"/>
                    </a:srgbClr>
                  </a:outerShdw>
                </a:effectLst>
              </a:rPr>
              <a:t>Para muchos pueden ser personas que causan molestias, ya que pueden parecer muy confianzudos; metiches, lambiscones, etc. Lo más seguro es que son personas con un alto grado de disposición al servicio, lo ideal es encausarles; donde se pueda aprovechar su capacidad. </a:t>
            </a:r>
          </a:p>
          <a:p>
            <a:pPr marL="0" indent="0" algn="just">
              <a:buNone/>
            </a:pPr>
            <a:r>
              <a:rPr lang="es-ES_tradnl" sz="3200" dirty="0">
                <a:effectLst>
                  <a:outerShdw blurRad="38100" dist="38100" dir="2700000" algn="tl">
                    <a:srgbClr val="000000">
                      <a:alpha val="43137"/>
                    </a:srgbClr>
                  </a:outerShdw>
                </a:effectLst>
              </a:rPr>
              <a:t>En vista de que son personas con una sensibilidad muy especial, para detectar dónde hace falta el servicio; entonces sería bueno observarles y hasta pedirles opinión, a fin de darse cuenta qué es lo que se puede hacer y enfocarse hacia allá. </a:t>
            </a:r>
          </a:p>
          <a:p>
            <a:pPr marL="0" indent="0">
              <a:buNone/>
            </a:pPr>
            <a:endParaRPr lang="es-MX"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46154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3610"/>
            <a:ext cx="8385463" cy="5173353"/>
          </a:xfrm>
        </p:spPr>
        <p:txBody>
          <a:bodyPr>
            <a:normAutofit fontScale="85000" lnSpcReduction="20000"/>
          </a:bodyPr>
          <a:lstStyle/>
          <a:p>
            <a:pPr marL="0" indent="0" algn="just">
              <a:buNone/>
            </a:pPr>
            <a:r>
              <a:rPr lang="es-ES_tradnl" dirty="0">
                <a:effectLst>
                  <a:outerShdw blurRad="38100" dist="38100" dir="2700000" algn="tl">
                    <a:srgbClr val="000000">
                      <a:alpha val="43137"/>
                    </a:srgbClr>
                  </a:outerShdw>
                </a:effectLst>
              </a:rPr>
              <a:t>Así como a José, delegarle esa función: </a:t>
            </a:r>
            <a:r>
              <a:rPr lang="es-ES_tradnl" b="1" dirty="0">
                <a:solidFill>
                  <a:srgbClr val="FF0000"/>
                </a:solidFill>
              </a:rPr>
              <a:t>Génesis 41:33-49. </a:t>
            </a:r>
            <a:r>
              <a:rPr lang="es-ES_tradnl" b="1" dirty="0">
                <a:effectLst>
                  <a:outerShdw blurRad="38100" dist="38100" dir="2700000" algn="tl">
                    <a:srgbClr val="000000">
                      <a:alpha val="43137"/>
                    </a:srgbClr>
                  </a:outerShdw>
                </a:effectLst>
              </a:rPr>
              <a:t>“Por tanto, provéase ahora Faraón de un varón prudente y sabio, y póngalo sobre la tierra de Egipto El asunto pareció bien a Faraón y a sus siervos, y dijo Faraón a sus siervos: ¿Acaso hallaremos a otro hombre como éste, en quien esté el espíritu de Dios? Y dijo Faraón a José: Pues que Dios te ha hecho saber todo esto,, no hay entendido ni sabio como tú. Tú estarás sobre mi casa, y por tu palabra se gobernará todo mi pueblo; solamente en el trono seré yo mayor que tú. Dijo además Faraón a José: He aquí yo te he puesto sobre toda la tierra de Egipto Era José de edad de treinta años cuando fue presentado delante de Faraón rey de Egipto; y salió José de delante de Faraón, y recorrió toda la tierra de Egipto. En aquellos siete años de abundancia la tierra produjo a montones. Y él reunió todo el alimento de los siete años de abundancia que hubo en la tierra de Egipto,, y guardó alimento en las ciudades, poniendo en cada ciudad el alimento del campo de sus alrededores. Recogió José trigo como arena del mar, mucho en extremo, hasta no poderse contar, porque no tenía número” </a:t>
            </a:r>
            <a:endParaRPr lang="es-ES_tradnl" dirty="0">
              <a:effectLst>
                <a:outerShdw blurRad="38100" dist="38100" dir="2700000" algn="tl">
                  <a:srgbClr val="000000">
                    <a:alpha val="43137"/>
                  </a:srgbClr>
                </a:outerShdw>
              </a:effectLst>
            </a:endParaRPr>
          </a:p>
          <a:p>
            <a:pPr marL="0" indent="0">
              <a:buNone/>
            </a:pPr>
            <a:endParaRPr lang="es-MX"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5716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14399"/>
            <a:ext cx="8385463" cy="981308"/>
          </a:xfrm>
        </p:spPr>
        <p:txBody>
          <a:bodyPr>
            <a:normAutofit fontScale="90000"/>
          </a:bodyPr>
          <a:lstStyle/>
          <a:p>
            <a:br>
              <a:rPr lang="es-ES_tradnl" b="1" dirty="0">
                <a:effectLst>
                  <a:outerShdw blurRad="38100" dist="38100" dir="2700000" algn="tl">
                    <a:srgbClr val="000000">
                      <a:alpha val="43137"/>
                    </a:srgbClr>
                  </a:outerShdw>
                </a:effectLst>
              </a:rPr>
            </a:br>
            <a:r>
              <a:rPr lang="es-ES_tradnl" sz="4000" b="1" dirty="0">
                <a:effectLst>
                  <a:outerShdw blurRad="38100" dist="38100" dir="2700000" algn="tl">
                    <a:srgbClr val="000000">
                      <a:alpha val="43137"/>
                    </a:srgbClr>
                  </a:outerShdw>
                </a:effectLst>
              </a:rPr>
              <a:t>II..-- DISFRUTA DE LLEVAR A CABO PROYECTOS, TRABAJOS MANUALES Y MÁS</a:t>
            </a:r>
            <a:br>
              <a:rPr lang="es-ES_tradnl" sz="4000" b="1" dirty="0">
                <a:effectLst>
                  <a:outerShdw blurRad="38100" dist="38100" dir="2700000" algn="tl">
                    <a:srgbClr val="000000">
                      <a:alpha val="43137"/>
                    </a:srgbClr>
                  </a:outerShdw>
                </a:effectLst>
              </a:rPr>
            </a:br>
            <a:endParaRPr lang="es-MX" b="1" dirty="0">
              <a:effectLst>
                <a:outerShdw blurRad="38100" dist="38100" dir="2700000" algn="tl">
                  <a:srgbClr val="000000">
                    <a:alpha val="43137"/>
                  </a:srgbClr>
                </a:outerShdw>
              </a:effectLst>
              <a:latin typeface="+mn-lt"/>
            </a:endParaRPr>
          </a:p>
        </p:txBody>
      </p:sp>
      <p:sp>
        <p:nvSpPr>
          <p:cNvPr id="7" name="Marcador de contenido 6"/>
          <p:cNvSpPr>
            <a:spLocks noGrp="1"/>
          </p:cNvSpPr>
          <p:nvPr>
            <p:ph idx="1"/>
          </p:nvPr>
        </p:nvSpPr>
        <p:spPr>
          <a:xfrm>
            <a:off x="374073" y="2029521"/>
            <a:ext cx="8385463" cy="4147441"/>
          </a:xfrm>
        </p:spPr>
        <p:txBody>
          <a:bodyPr>
            <a:normAutofit/>
          </a:bodyPr>
          <a:lstStyle/>
          <a:p>
            <a:pPr marL="0" indent="0" algn="just">
              <a:buNone/>
            </a:pPr>
            <a:r>
              <a:rPr lang="es-ES_tradnl" sz="3200" dirty="0"/>
              <a:t>De todos los dones motivacionales, son las personas que tienen el don de servicio; los que tienen mayor destreza para trabajar con las manos... Es por eso que se les han denominado: </a:t>
            </a:r>
            <a:r>
              <a:rPr lang="es-ES_tradnl" sz="3200" b="1" dirty="0"/>
              <a:t>las manos del cuerpo</a:t>
            </a:r>
            <a:r>
              <a:rPr lang="es-ES_tradnl" sz="3200" dirty="0"/>
              <a:t>. Ellos pueden hacer casi todo lo que involucre habilidades manuales: proyectos artísticos, reparaciones, carpintería, plomería, trabajos eléctricos, costura, cocina, jardinería, y mucho más. </a:t>
            </a:r>
          </a:p>
          <a:p>
            <a:pPr marL="0" indent="0" algn="just">
              <a:buNone/>
            </a:pPr>
            <a:endParaRPr lang="es-MX" sz="3200" dirty="0"/>
          </a:p>
        </p:txBody>
      </p:sp>
    </p:spTree>
    <p:extLst>
      <p:ext uri="{BB962C8B-B14F-4D97-AF65-F5344CB8AC3E}">
        <p14:creationId xmlns:p14="http://schemas.microsoft.com/office/powerpoint/2010/main" val="18049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lnSpcReduction="10000"/>
          </a:bodyPr>
          <a:lstStyle/>
          <a:p>
            <a:pPr marL="0" indent="0" algn="just">
              <a:buNone/>
            </a:pPr>
            <a:r>
              <a:rPr lang="es-ES_tradnl" sz="3600" dirty="0">
                <a:effectLst>
                  <a:outerShdw blurRad="38100" dist="38100" dir="2700000" algn="tl">
                    <a:srgbClr val="000000">
                      <a:alpha val="43137"/>
                    </a:srgbClr>
                  </a:outerShdw>
                </a:effectLst>
              </a:rPr>
              <a:t>Los líderes principales, harían bien en encomendar a personas con el DON DE SERVICIO; las tareas que solo ellos tienen la habilidad de realizarlas a la perfección, porque </a:t>
            </a:r>
            <a:r>
              <a:rPr lang="es-ES_tradnl" sz="3600" b="1" dirty="0">
                <a:effectLst>
                  <a:outerShdw blurRad="38100" dist="38100" dir="2700000" algn="tl">
                    <a:srgbClr val="000000">
                      <a:alpha val="43137"/>
                    </a:srgbClr>
                  </a:outerShdw>
                </a:effectLst>
              </a:rPr>
              <a:t>para eso han sido llamados</a:t>
            </a:r>
            <a:r>
              <a:rPr lang="es-ES_tradnl" sz="3600" dirty="0">
                <a:effectLst>
                  <a:outerShdw blurRad="38100" dist="38100" dir="2700000" algn="tl">
                    <a:srgbClr val="000000">
                      <a:alpha val="43137"/>
                    </a:srgbClr>
                  </a:outerShdw>
                </a:effectLst>
              </a:rPr>
              <a:t>. Muchas veces se comete el error de nombrar a personas serviciales, en posiciones de liderazgos para lo que no están preparados. ¿Qué pasa en esa posición? La persona se siente incómoda y fracasa. </a:t>
            </a:r>
          </a:p>
          <a:p>
            <a:pPr marL="0" indent="0" algn="just">
              <a:buNone/>
            </a:pPr>
            <a:endParaRPr lang="es-MX"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33728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92</TotalTime>
  <Words>2043</Words>
  <Application>Microsoft Office PowerPoint</Application>
  <PresentationFormat>Presentación en pantalla (4:3)</PresentationFormat>
  <Paragraphs>42</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Calibri Light</vt:lpstr>
      <vt:lpstr>Tema de Office</vt:lpstr>
      <vt:lpstr>Presentación de PowerPoint</vt:lpstr>
      <vt:lpstr>DON DE SERVICIO</vt:lpstr>
      <vt:lpstr> INTRODUCCIÓN  </vt:lpstr>
      <vt:lpstr>Presentación de PowerPoint</vt:lpstr>
      <vt:lpstr> I..-- RECONOCE FÁCILMENTE LAS NECESIDADES PRÁCTICAS  </vt:lpstr>
      <vt:lpstr>Presentación de PowerPoint</vt:lpstr>
      <vt:lpstr>Presentación de PowerPoint</vt:lpstr>
      <vt:lpstr> II..-- DISFRUTA DE LLEVAR A CABO PROYECTOS, TRABAJOS MANUALES Y MÁS </vt:lpstr>
      <vt:lpstr>Presentación de PowerPoint</vt:lpstr>
      <vt:lpstr>Presentación de PowerPoint</vt:lpstr>
      <vt:lpstr>Presentación de PowerPoint</vt:lpstr>
      <vt:lpstr> III..-- MANTIENE TODO EN UN ORDEN METICULOSO Y DETALLISTA  </vt:lpstr>
      <vt:lpstr>Presentación de PowerPoint</vt:lpstr>
      <vt:lpstr>Presentación de PowerPoint</vt:lpstr>
      <vt:lpstr>Presentación de PowerPoint</vt:lpstr>
      <vt:lpstr>IV.-VE EL SERVIR COMO LO MÁS IMPORTANTE EN LA VIDA  </vt:lpstr>
      <vt:lpstr>Presentación de PowerPoint</vt:lpstr>
      <vt:lpstr>Presentación de PowerPoint</vt:lpstr>
      <vt:lpstr>Presentación de PowerPoint</vt:lpstr>
      <vt:lpstr>Presentación de PowerPoint</vt:lpstr>
      <vt:lpstr> CONCLUSIÓN  </vt:lpstr>
    </vt:vector>
  </TitlesOfParts>
  <Company>Iglesia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templo El-Betel</cp:lastModifiedBy>
  <cp:revision>14</cp:revision>
  <dcterms:created xsi:type="dcterms:W3CDTF">2018-02-01T20:23:16Z</dcterms:created>
  <dcterms:modified xsi:type="dcterms:W3CDTF">2018-07-29T15:00:22Z</dcterms:modified>
</cp:coreProperties>
</file>