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2" autoAdjust="0"/>
    <p:restoredTop sz="94660"/>
  </p:normalViewPr>
  <p:slideViewPr>
    <p:cSldViewPr snapToGrid="0" snapToObjects="1">
      <p:cViewPr varScale="1">
        <p:scale>
          <a:sx n="87" d="100"/>
          <a:sy n="87" d="100"/>
        </p:scale>
        <p:origin x="1704"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23/01/2018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23/01/2018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23/01/2018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23/01/2018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38089" y="1459578"/>
            <a:ext cx="8546635" cy="4154984"/>
          </a:xfrm>
          <a:prstGeom prst="rect">
            <a:avLst/>
          </a:prstGeom>
        </p:spPr>
        <p:txBody>
          <a:bodyPr wrap="square">
            <a:spAutoFit/>
          </a:bodyPr>
          <a:lstStyle/>
          <a:p>
            <a:pPr algn="just"/>
            <a:r>
              <a:rPr lang="es-MX" sz="2400" dirty="0"/>
              <a:t>Números 16:9-10: </a:t>
            </a:r>
            <a:r>
              <a:rPr lang="es-MX" sz="2400" b="1" dirty="0"/>
              <a:t>“¿Os es poco que el Dios de Israel os haya apartado de la congregación de Israel, acercándoos a él para que ministréis en el servicio del tabernáculo de Jehová, y estéis delante de la congregación para ministrarles, y que te hizo acercar a ti, y a todos tus hermanos los hijos de Leví contigo? ¿Procuráis también el sacerdocio?”. </a:t>
            </a:r>
            <a:endParaRPr lang="es-MX" sz="2400" b="1" dirty="0" smtClean="0"/>
          </a:p>
          <a:p>
            <a:pPr algn="just"/>
            <a:r>
              <a:rPr lang="es-MX" sz="2400" dirty="0" smtClean="0"/>
              <a:t>A</a:t>
            </a:r>
            <a:r>
              <a:rPr lang="es-MX" sz="2400" dirty="0"/>
              <a:t>. MOISÉS RECIBIÓ LA AUTORIDAD DE PARTE DE DIOS. El problema es que muchos no han recibido ninguna autoridad de parte de Dios, ni de su iglesia o pastor. Números 16:28: </a:t>
            </a:r>
            <a:r>
              <a:rPr lang="es-MX" sz="2400" b="1" dirty="0"/>
              <a:t>“Y dijo Moisés: En esto conoceréis que Jehová me ha enviado para que hiciese todas estas cosas, y que no las hice de mi propia voluntad”.</a:t>
            </a:r>
          </a:p>
        </p:txBody>
      </p:sp>
    </p:spTree>
    <p:extLst>
      <p:ext uri="{BB962C8B-B14F-4D97-AF65-F5344CB8AC3E}">
        <p14:creationId xmlns:p14="http://schemas.microsoft.com/office/powerpoint/2010/main" val="4193946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712978"/>
            <a:ext cx="8480534" cy="3539430"/>
          </a:xfrm>
          <a:prstGeom prst="rect">
            <a:avLst/>
          </a:prstGeom>
        </p:spPr>
        <p:txBody>
          <a:bodyPr wrap="square">
            <a:spAutoFit/>
          </a:bodyPr>
          <a:lstStyle/>
          <a:p>
            <a:pPr algn="just"/>
            <a:r>
              <a:rPr lang="es-MX" sz="2800" dirty="0"/>
              <a:t>B. CORÉ Y SUS SEGUIDORES SE AUTO NOMBRARON SACERDOTES </a:t>
            </a:r>
            <a:endParaRPr lang="es-MX" sz="2800" dirty="0" smtClean="0"/>
          </a:p>
          <a:p>
            <a:pPr algn="just"/>
            <a:r>
              <a:rPr lang="es-MX" sz="2800" dirty="0" smtClean="0"/>
              <a:t>Números </a:t>
            </a:r>
            <a:r>
              <a:rPr lang="es-MX" sz="2800" dirty="0"/>
              <a:t>16:32-33: </a:t>
            </a:r>
            <a:endParaRPr lang="es-MX" sz="2800" dirty="0" smtClean="0"/>
          </a:p>
          <a:p>
            <a:pPr algn="just"/>
            <a:r>
              <a:rPr lang="es-MX" sz="2800" b="1" dirty="0" smtClean="0"/>
              <a:t>“</a:t>
            </a:r>
            <a:r>
              <a:rPr lang="es-MX" sz="2800" b="1" dirty="0"/>
              <a:t>Abrió la tierra su boca, y los tragó a ellos, a sus casas, a todos los hombres de </a:t>
            </a:r>
            <a:r>
              <a:rPr lang="es-MX" sz="2800" b="1" dirty="0" err="1"/>
              <a:t>Coré</a:t>
            </a:r>
            <a:r>
              <a:rPr lang="es-MX" sz="2800" b="1" dirty="0"/>
              <a:t>, y a todos sus bienes. Y ellos, con todo lo que tenían, </a:t>
            </a:r>
            <a:r>
              <a:rPr lang="es-MX" sz="2800" b="1" dirty="0" smtClean="0"/>
              <a:t> </a:t>
            </a:r>
            <a:r>
              <a:rPr lang="es-MX" sz="2800" b="1" dirty="0"/>
              <a:t>descendieron vivos al </a:t>
            </a:r>
            <a:r>
              <a:rPr lang="es-MX" sz="2800" b="1" dirty="0" err="1"/>
              <a:t>Seol</a:t>
            </a:r>
            <a:r>
              <a:rPr lang="es-MX" sz="2800" b="1" dirty="0"/>
              <a:t>, y los cubrió la tierra, y perecieron de en medio de la congregación”.</a:t>
            </a:r>
          </a:p>
        </p:txBody>
      </p:sp>
    </p:spTree>
    <p:extLst>
      <p:ext uri="{BB962C8B-B14F-4D97-AF65-F5344CB8AC3E}">
        <p14:creationId xmlns:p14="http://schemas.microsoft.com/office/powerpoint/2010/main" val="2891763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82157" y="1650020"/>
            <a:ext cx="8458500" cy="3970318"/>
          </a:xfrm>
          <a:prstGeom prst="rect">
            <a:avLst/>
          </a:prstGeom>
        </p:spPr>
        <p:txBody>
          <a:bodyPr wrap="square">
            <a:spAutoFit/>
          </a:bodyPr>
          <a:lstStyle/>
          <a:p>
            <a:pPr algn="just"/>
            <a:r>
              <a:rPr lang="es-MX" sz="2800" dirty="0"/>
              <a:t>C. NADAB Y ABIÚ: ACTOS PARA DIOS SIN AUTORIDAD. </a:t>
            </a:r>
            <a:r>
              <a:rPr lang="es-MX" sz="2800" b="1" dirty="0"/>
              <a:t>“que él nunca les mandó”</a:t>
            </a:r>
            <a:r>
              <a:rPr lang="es-MX" sz="2800" dirty="0"/>
              <a:t> Levítico 10:1-2: </a:t>
            </a:r>
            <a:r>
              <a:rPr lang="es-MX" sz="2800" b="1" dirty="0"/>
              <a:t>“</a:t>
            </a:r>
            <a:r>
              <a:rPr lang="es-MX" sz="2800" b="1" dirty="0" err="1"/>
              <a:t>Nadab</a:t>
            </a:r>
            <a:r>
              <a:rPr lang="es-MX" sz="2800" b="1" dirty="0"/>
              <a:t> y </a:t>
            </a:r>
            <a:r>
              <a:rPr lang="es-MX" sz="2800" b="1" dirty="0" err="1"/>
              <a:t>Abiú</a:t>
            </a:r>
            <a:r>
              <a:rPr lang="es-MX" sz="2800" b="1" dirty="0"/>
              <a:t>, hijos de Aarón, tomaron cada uno su incensario, y pusieron en ellos fuego, sobre el cual pusieron incienso, y ofrecieron delante de Jehová fuego extraño, que él nunca les mandó. Y salió fuego de delante de Jehová y los quemó, y murieron delante de Jehová”</a:t>
            </a:r>
            <a:r>
              <a:rPr lang="es-MX" sz="2800" dirty="0"/>
              <a:t>. Lo mismo sucedió con estos dos jóvenes, que tomaron autoridad por su propia cuenta; fuera del orden de Dios.</a:t>
            </a:r>
          </a:p>
        </p:txBody>
      </p:sp>
    </p:spTree>
    <p:extLst>
      <p:ext uri="{BB962C8B-B14F-4D97-AF65-F5344CB8AC3E}">
        <p14:creationId xmlns:p14="http://schemas.microsoft.com/office/powerpoint/2010/main" val="716829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40" y="1495784"/>
            <a:ext cx="8460954" cy="4278094"/>
          </a:xfrm>
          <a:prstGeom prst="rect">
            <a:avLst/>
          </a:prstGeom>
        </p:spPr>
        <p:txBody>
          <a:bodyPr wrap="square">
            <a:spAutoFit/>
          </a:bodyPr>
          <a:lstStyle/>
          <a:p>
            <a:pPr algn="just"/>
            <a:r>
              <a:rPr lang="es-MX" sz="4000" b="1" dirty="0"/>
              <a:t>III.- AUTORIDAD EN UN MINISTERIO, PERO NO EN OTRO </a:t>
            </a:r>
            <a:endParaRPr lang="es-MX" sz="4000" b="1" dirty="0" smtClean="0"/>
          </a:p>
          <a:p>
            <a:pPr algn="just"/>
            <a:r>
              <a:rPr lang="es-MX" sz="2400" dirty="0" smtClean="0"/>
              <a:t>Saúl </a:t>
            </a:r>
            <a:r>
              <a:rPr lang="es-MX" sz="2400" dirty="0"/>
              <a:t>era la autoridad, Dios le había puesto como el Rey, pero no tenía autoridad de sacerdote. Sin embargo se saltó la autoridad como si nada. </a:t>
            </a:r>
            <a:endParaRPr lang="es-MX" sz="2400" dirty="0" smtClean="0"/>
          </a:p>
          <a:p>
            <a:pPr algn="just"/>
            <a:r>
              <a:rPr lang="es-MX" sz="2400" dirty="0" smtClean="0"/>
              <a:t>1 </a:t>
            </a:r>
            <a:r>
              <a:rPr lang="es-MX" sz="2400" dirty="0"/>
              <a:t>de Samuel 13:9: </a:t>
            </a:r>
            <a:r>
              <a:rPr lang="es-MX" sz="2400" b="1" dirty="0"/>
              <a:t>“Entonces dijo Saúl: Traedme holocausto y ofrendas de paz. Y ofreció el holocausto…”</a:t>
            </a:r>
            <a:r>
              <a:rPr lang="es-MX" sz="2400" dirty="0"/>
              <a:t>. 13:12: </a:t>
            </a:r>
            <a:r>
              <a:rPr lang="es-MX" sz="2400" b="1" dirty="0"/>
              <a:t>“me dije: Ahora descenderán los filisteos contra mí a </a:t>
            </a:r>
            <a:r>
              <a:rPr lang="es-MX" sz="2400" b="1" dirty="0" err="1"/>
              <a:t>Gilgal</a:t>
            </a:r>
            <a:r>
              <a:rPr lang="es-MX" sz="2400" b="1" dirty="0"/>
              <a:t>, y yo no he implorado el favor de Jehová. Me esforcé, pues, y ofrecí holocausto”.</a:t>
            </a:r>
          </a:p>
        </p:txBody>
      </p:sp>
    </p:spTree>
    <p:extLst>
      <p:ext uri="{BB962C8B-B14F-4D97-AF65-F5344CB8AC3E}">
        <p14:creationId xmlns:p14="http://schemas.microsoft.com/office/powerpoint/2010/main" val="3338331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54615" y="1473749"/>
            <a:ext cx="8513584" cy="4401205"/>
          </a:xfrm>
          <a:prstGeom prst="rect">
            <a:avLst/>
          </a:prstGeom>
        </p:spPr>
        <p:txBody>
          <a:bodyPr wrap="square">
            <a:spAutoFit/>
          </a:bodyPr>
          <a:lstStyle/>
          <a:p>
            <a:pPr marL="342900" indent="-342900" algn="just">
              <a:buAutoNum type="alphaUcPeriod"/>
            </a:pPr>
            <a:r>
              <a:rPr lang="es-MX" sz="2800" dirty="0" smtClean="0"/>
              <a:t>SAÚL </a:t>
            </a:r>
            <a:r>
              <a:rPr lang="es-MX" sz="2800" dirty="0"/>
              <a:t>ES DESECHADO POR IRREVERENTE Y REBELDE </a:t>
            </a:r>
            <a:endParaRPr lang="es-MX" sz="2800" dirty="0" smtClean="0"/>
          </a:p>
          <a:p>
            <a:pPr algn="just"/>
            <a:r>
              <a:rPr lang="es-MX" sz="2800" dirty="0" smtClean="0"/>
              <a:t>1 </a:t>
            </a:r>
            <a:r>
              <a:rPr lang="es-MX" sz="2800" dirty="0"/>
              <a:t>de Samuel 13:13-14: </a:t>
            </a:r>
            <a:r>
              <a:rPr lang="es-MX" sz="2800" b="1" dirty="0"/>
              <a:t>“Entonces Samuel dijo a Saúl: Locamente has hecho; no guardaste el mandamiento de Jehová tu Dios que él te había ordenado; pues ahora Jehová hubiera confirmado tu reino sobre Israel para siempre. Mas ahora tu reino no será duradero. Jehová se ha buscado un varón conforme a su corazón, al cual Jehová ha designado para que sea príncipe sobre su pueblo, por cuanto tú no has guardado lo que Jehová te mandó”.</a:t>
            </a:r>
          </a:p>
        </p:txBody>
      </p:sp>
    </p:spTree>
    <p:extLst>
      <p:ext uri="{BB962C8B-B14F-4D97-AF65-F5344CB8AC3E}">
        <p14:creationId xmlns:p14="http://schemas.microsoft.com/office/powerpoint/2010/main" val="259119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77523"/>
            <a:ext cx="8447483" cy="3785652"/>
          </a:xfrm>
          <a:prstGeom prst="rect">
            <a:avLst/>
          </a:prstGeom>
        </p:spPr>
        <p:txBody>
          <a:bodyPr wrap="square">
            <a:spAutoFit/>
          </a:bodyPr>
          <a:lstStyle/>
          <a:p>
            <a:pPr algn="just"/>
            <a:r>
              <a:rPr lang="es-MX" sz="2400" dirty="0"/>
              <a:t>B. MARÍA Y AARÓN </a:t>
            </a:r>
            <a:endParaRPr lang="es-MX" sz="2400" dirty="0" smtClean="0"/>
          </a:p>
          <a:p>
            <a:pPr algn="just"/>
            <a:r>
              <a:rPr lang="es-MX" sz="2400" dirty="0" smtClean="0"/>
              <a:t>Números </a:t>
            </a:r>
            <a:r>
              <a:rPr lang="es-MX" sz="2400" dirty="0"/>
              <a:t>12:2: </a:t>
            </a:r>
            <a:r>
              <a:rPr lang="es-MX" sz="2400" b="1" dirty="0"/>
              <a:t>“Y dijeron: ¿Solamente por Moisés ha hablado Jehová? ¿No ha hablado también por nosotros? Y lo oyó Jehová”. </a:t>
            </a:r>
            <a:endParaRPr lang="es-MX" sz="2400" b="1" dirty="0" smtClean="0"/>
          </a:p>
          <a:p>
            <a:pPr algn="just"/>
            <a:r>
              <a:rPr lang="es-MX" sz="2400" dirty="0" smtClean="0"/>
              <a:t>Las </a:t>
            </a:r>
            <a:r>
              <a:rPr lang="es-MX" sz="2400" dirty="0"/>
              <a:t>faltas en nuestras autoridades, llevan al ser humano a pensar que si la autoridad con todo y sus defectos; puede hacer actos espirituales, por qué ellos no. María y Aarón no podían hacer las funciones de Moisés, la respuesta es sencilla: </a:t>
            </a:r>
            <a:r>
              <a:rPr lang="es-MX" sz="2400" b="1" dirty="0"/>
              <a:t>PORQUE DIOS NO LES DIO A ELLOS ESA AUTORIDAD</a:t>
            </a:r>
            <a:r>
              <a:rPr lang="es-MX" sz="2400" dirty="0"/>
              <a:t>, aunque les delegó otra. </a:t>
            </a:r>
            <a:endParaRPr lang="es-MX" sz="2400" dirty="0" smtClean="0"/>
          </a:p>
          <a:p>
            <a:pPr algn="just"/>
            <a:r>
              <a:rPr lang="es-MX" sz="2400" dirty="0" smtClean="0"/>
              <a:t>Por </a:t>
            </a:r>
            <a:r>
              <a:rPr lang="es-MX" sz="2400" dirty="0"/>
              <a:t>ello el imponer manos, no es una cuestión de si podemos realizar el acto o no; mas bien es: SI TENEMOS AUTORIDAD O NO.</a:t>
            </a:r>
          </a:p>
        </p:txBody>
      </p:sp>
    </p:spTree>
    <p:extLst>
      <p:ext uri="{BB962C8B-B14F-4D97-AF65-F5344CB8AC3E}">
        <p14:creationId xmlns:p14="http://schemas.microsoft.com/office/powerpoint/2010/main" val="3258540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24149" y="1382747"/>
            <a:ext cx="8323244" cy="4401205"/>
          </a:xfrm>
          <a:prstGeom prst="rect">
            <a:avLst/>
          </a:prstGeom>
        </p:spPr>
        <p:txBody>
          <a:bodyPr wrap="square">
            <a:spAutoFit/>
          </a:bodyPr>
          <a:lstStyle/>
          <a:p>
            <a:pPr algn="just"/>
            <a:r>
              <a:rPr lang="es-MX" sz="2800" dirty="0"/>
              <a:t>1 de Timoteo 4:14: </a:t>
            </a:r>
            <a:r>
              <a:rPr lang="es-MX" sz="2800" b="1" dirty="0"/>
              <a:t>“No descuides el don que hay en ti, que te fue dado mediante profecía con la imposición de las manos del presbiterio”. </a:t>
            </a:r>
            <a:endParaRPr lang="es-MX" sz="2800" b="1" dirty="0" smtClean="0"/>
          </a:p>
          <a:p>
            <a:pPr algn="just"/>
            <a:r>
              <a:rPr lang="es-MX" sz="2800" dirty="0" smtClean="0"/>
              <a:t>El </a:t>
            </a:r>
            <a:r>
              <a:rPr lang="es-MX" sz="2800" dirty="0"/>
              <a:t>presbiterio.- gr. </a:t>
            </a:r>
            <a:r>
              <a:rPr lang="es-MX" sz="2800" dirty="0" err="1"/>
              <a:t>presbutérion</a:t>
            </a:r>
            <a:r>
              <a:rPr lang="es-MX" sz="2800" dirty="0"/>
              <a:t>, </a:t>
            </a:r>
            <a:r>
              <a:rPr lang="es-MX" sz="2800" b="1" dirty="0"/>
              <a:t>“una asamblea de ancianos”, “ancianía”. </a:t>
            </a:r>
            <a:r>
              <a:rPr lang="es-MX" sz="2800" dirty="0"/>
              <a:t>Es decir, un grupo de ancianos de la iglesia; que imponía las manos confirmando con ello, el don o el llamado de parte de Dios. </a:t>
            </a:r>
            <a:endParaRPr lang="es-MX" sz="2800" dirty="0" smtClean="0"/>
          </a:p>
          <a:p>
            <a:pPr algn="just"/>
            <a:r>
              <a:rPr lang="es-MX" sz="2800" dirty="0" smtClean="0"/>
              <a:t>2 </a:t>
            </a:r>
            <a:r>
              <a:rPr lang="es-MX" sz="2800" dirty="0"/>
              <a:t>de Timoteo 1:6</a:t>
            </a:r>
            <a:r>
              <a:rPr lang="es-MX" sz="2800" b="1" dirty="0"/>
              <a:t>: “Por lo cual te aconsejo que avives el fuego del don de Dios que está en ti por la imposición de mis manos”.</a:t>
            </a:r>
          </a:p>
        </p:txBody>
      </p:sp>
    </p:spTree>
    <p:extLst>
      <p:ext uri="{BB962C8B-B14F-4D97-AF65-F5344CB8AC3E}">
        <p14:creationId xmlns:p14="http://schemas.microsoft.com/office/powerpoint/2010/main" val="3797192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50867"/>
            <a:ext cx="8480534" cy="4154984"/>
          </a:xfrm>
          <a:prstGeom prst="rect">
            <a:avLst/>
          </a:prstGeom>
        </p:spPr>
        <p:txBody>
          <a:bodyPr wrap="square">
            <a:spAutoFit/>
          </a:bodyPr>
          <a:lstStyle/>
          <a:p>
            <a:pPr algn="just"/>
            <a:r>
              <a:rPr lang="es-MX" sz="4000" b="1" dirty="0"/>
              <a:t>IV.- LA IMPOSICIÓN DE MANO ES PARA: </a:t>
            </a:r>
            <a:endParaRPr lang="es-MX" sz="4000" b="1" dirty="0" smtClean="0"/>
          </a:p>
          <a:p>
            <a:pPr algn="just"/>
            <a:r>
              <a:rPr lang="es-MX" sz="2800" dirty="0" smtClean="0"/>
              <a:t>A</a:t>
            </a:r>
            <a:r>
              <a:rPr lang="es-MX" sz="2800" dirty="0"/>
              <a:t>. PARA SANIDAD. </a:t>
            </a:r>
            <a:r>
              <a:rPr lang="es-MX" sz="2800" dirty="0" smtClean="0"/>
              <a:t>Lucas </a:t>
            </a:r>
            <a:r>
              <a:rPr lang="es-MX" sz="2800" dirty="0"/>
              <a:t>4:40: </a:t>
            </a:r>
            <a:r>
              <a:rPr lang="es-MX" sz="2800" b="1" dirty="0"/>
              <a:t>“Al ponerse el sol, todos los que tenían enfermos de diversas enfermedades los traían a él; y él, poniendo las MANOS sobre cada uno de ellos, los sanaba”.</a:t>
            </a:r>
            <a:r>
              <a:rPr lang="es-MX" sz="2800" dirty="0"/>
              <a:t> Hechos 3:7,8: </a:t>
            </a:r>
            <a:r>
              <a:rPr lang="es-MX" sz="2800" b="1" dirty="0"/>
              <a:t>“Y tomándole por la mano derecha le levantó; y al momento se le afirmaron los pies y tobillos; y saltando, se puso en pie y anduvo; y entró con ellos en el templo, andando, y saltando, y alabando a Dios. </a:t>
            </a:r>
          </a:p>
        </p:txBody>
      </p:sp>
    </p:spTree>
    <p:extLst>
      <p:ext uri="{BB962C8B-B14F-4D97-AF65-F5344CB8AC3E}">
        <p14:creationId xmlns:p14="http://schemas.microsoft.com/office/powerpoint/2010/main" val="15501905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209333"/>
            <a:ext cx="8513584" cy="4893647"/>
          </a:xfrm>
          <a:prstGeom prst="rect">
            <a:avLst/>
          </a:prstGeom>
        </p:spPr>
        <p:txBody>
          <a:bodyPr wrap="square">
            <a:spAutoFit/>
          </a:bodyPr>
          <a:lstStyle/>
          <a:p>
            <a:pPr algn="just"/>
            <a:r>
              <a:rPr lang="es-MX" sz="2400" dirty="0"/>
              <a:t>B. PARA BENDICIÓN. Génesis 48:20: </a:t>
            </a:r>
            <a:r>
              <a:rPr lang="es-MX" sz="2400" b="1" dirty="0"/>
              <a:t>“Y los bendijo aquel día, diciendo: En ti bendecirá Israel, diciendo: </a:t>
            </a:r>
            <a:r>
              <a:rPr lang="es-MX" sz="2400" b="1" dirty="0" err="1"/>
              <a:t>Hágate</a:t>
            </a:r>
            <a:r>
              <a:rPr lang="es-MX" sz="2400" b="1" dirty="0"/>
              <a:t> Dios como a Efraín y como a Manasés. Y puso a Efraín antes de Manasés”</a:t>
            </a:r>
            <a:r>
              <a:rPr lang="es-MX" sz="2400" dirty="0"/>
              <a:t>. Marcos 10:16: </a:t>
            </a:r>
            <a:r>
              <a:rPr lang="es-MX" sz="2400" b="1" dirty="0"/>
              <a:t>“Y tomándolos en los brazos, poniendo las manos sobre ellos, los bendecía”. </a:t>
            </a:r>
            <a:endParaRPr lang="es-MX" sz="2400" b="1" dirty="0" smtClean="0"/>
          </a:p>
          <a:p>
            <a:pPr algn="just"/>
            <a:r>
              <a:rPr lang="es-MX" sz="2400" dirty="0" smtClean="0"/>
              <a:t>C</a:t>
            </a:r>
            <a:r>
              <a:rPr lang="es-MX" sz="2400" dirty="0"/>
              <a:t>. PARA RECIBIR EL ESPÍRITU SANTO. Aunque no es una regla para que se reciba el Espíritu Santo, pero al imponer las manos las personas pueden recibirlo. Hechos 8:17: </a:t>
            </a:r>
            <a:r>
              <a:rPr lang="es-MX" sz="2400" b="1" dirty="0"/>
              <a:t>“Entonces les imponían las manos, y recibían el Espíritu Santo”. </a:t>
            </a:r>
            <a:endParaRPr lang="es-MX" sz="2400" b="1" dirty="0" smtClean="0"/>
          </a:p>
          <a:p>
            <a:pPr algn="just"/>
            <a:r>
              <a:rPr lang="es-MX" sz="2400" dirty="0" smtClean="0"/>
              <a:t>D</a:t>
            </a:r>
            <a:r>
              <a:rPr lang="es-MX" sz="2400" dirty="0"/>
              <a:t>. PARA COMISIONAR A UN LÍDER. Deuteronomio 34:9: </a:t>
            </a:r>
            <a:r>
              <a:rPr lang="es-MX" sz="2400" b="1" dirty="0"/>
              <a:t>“Y Josué hijo de </a:t>
            </a:r>
            <a:r>
              <a:rPr lang="es-MX" sz="2400" b="1" dirty="0" err="1"/>
              <a:t>Nun</a:t>
            </a:r>
            <a:r>
              <a:rPr lang="es-MX" sz="2400" b="1" dirty="0"/>
              <a:t> fue lleno del espíritu de sabiduría, porque Moisés había puesto sus manos sobre él; y los hijos de Israel le obedecieron, e hicieron como Jehová mandó a Moisés”. </a:t>
            </a:r>
          </a:p>
        </p:txBody>
      </p:sp>
    </p:spTree>
    <p:extLst>
      <p:ext uri="{BB962C8B-B14F-4D97-AF65-F5344CB8AC3E}">
        <p14:creationId xmlns:p14="http://schemas.microsoft.com/office/powerpoint/2010/main" val="17849137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88540"/>
            <a:ext cx="8381382" cy="4154984"/>
          </a:xfrm>
          <a:prstGeom prst="rect">
            <a:avLst/>
          </a:prstGeom>
        </p:spPr>
        <p:txBody>
          <a:bodyPr wrap="square">
            <a:spAutoFit/>
          </a:bodyPr>
          <a:lstStyle/>
          <a:p>
            <a:pPr algn="just"/>
            <a:r>
              <a:rPr lang="es-MX" sz="2400" dirty="0"/>
              <a:t>E. PARA RECIBIR SABIDURÍA. Se puede aplicar el texto anterior. </a:t>
            </a:r>
            <a:endParaRPr lang="es-MX" sz="2400" dirty="0" smtClean="0"/>
          </a:p>
          <a:p>
            <a:pPr algn="just"/>
            <a:r>
              <a:rPr lang="es-MX" sz="2400" dirty="0" smtClean="0"/>
              <a:t>F</a:t>
            </a:r>
            <a:r>
              <a:rPr lang="es-MX" sz="2400" dirty="0"/>
              <a:t>. PARA IMPARTIR LA PAZ. </a:t>
            </a:r>
            <a:r>
              <a:rPr lang="es-MX" sz="2400" b="1" dirty="0"/>
              <a:t>“Jesús puso su mano encima de Juan y dijo, “no tengas miedo”</a:t>
            </a:r>
            <a:r>
              <a:rPr lang="es-MX" sz="2400" dirty="0"/>
              <a:t>. Apocalipsis 1:17. </a:t>
            </a:r>
            <a:endParaRPr lang="es-MX" sz="2400" dirty="0" smtClean="0"/>
          </a:p>
          <a:p>
            <a:pPr algn="just"/>
            <a:r>
              <a:rPr lang="es-MX" sz="2400" dirty="0" smtClean="0"/>
              <a:t>G</a:t>
            </a:r>
            <a:r>
              <a:rPr lang="es-MX" sz="2400" dirty="0"/>
              <a:t>. PARA IMPARTIR DONES ESPIRITUALES. Los dones de la gracia de Jesús, fueron transmitidos por el Espíritu de Dios; por medio de la imposición de manos. 1 Timoteo 4.14: </a:t>
            </a:r>
            <a:r>
              <a:rPr lang="es-MX" sz="2400" b="1" dirty="0"/>
              <a:t>“No descuides el don que hay en ti, que te fue dado mediante profecía con la imposición de las manos del presbiterio”. </a:t>
            </a:r>
            <a:r>
              <a:rPr lang="es-MX" sz="2400" dirty="0"/>
              <a:t>Pablo va mas allá, confirmando lo siguiente en Romanos 1:11: </a:t>
            </a:r>
            <a:r>
              <a:rPr lang="es-MX" sz="2400" b="1" dirty="0"/>
              <a:t>“Porque deseo veros, para comunicaros algún don espiritual, a fin de que seáis confirmados”.</a:t>
            </a:r>
          </a:p>
        </p:txBody>
      </p:sp>
    </p:spTree>
    <p:extLst>
      <p:ext uri="{BB962C8B-B14F-4D97-AF65-F5344CB8AC3E}">
        <p14:creationId xmlns:p14="http://schemas.microsoft.com/office/powerpoint/2010/main" val="3928841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266859" y="1560827"/>
            <a:ext cx="8480535" cy="3046988"/>
          </a:xfrm>
          <a:prstGeom prst="rect">
            <a:avLst/>
          </a:prstGeom>
          <a:noFill/>
        </p:spPr>
        <p:txBody>
          <a:bodyPr wrap="square" rtlCol="0">
            <a:spAutoFit/>
          </a:bodyPr>
          <a:lstStyle/>
          <a:p>
            <a:pPr algn="ctr"/>
            <a:r>
              <a:rPr lang="es-MX" sz="9600" b="1" dirty="0" smtClean="0"/>
              <a:t>LA IMPOSICIÓN DE MANOS</a:t>
            </a: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91901"/>
            <a:ext cx="8579686" cy="4524315"/>
          </a:xfrm>
          <a:prstGeom prst="rect">
            <a:avLst/>
          </a:prstGeom>
        </p:spPr>
        <p:txBody>
          <a:bodyPr wrap="square">
            <a:spAutoFit/>
          </a:bodyPr>
          <a:lstStyle/>
          <a:p>
            <a:pPr algn="just"/>
            <a:r>
              <a:rPr lang="es-MX" sz="2400" dirty="0"/>
              <a:t>H. PARA TRASLADO DE PECADOS DEL PUEBLO. En Levítico 4:15: </a:t>
            </a:r>
            <a:r>
              <a:rPr lang="es-MX" sz="2400" b="1" dirty="0"/>
              <a:t>“Y los ancianos de la congregación pondrán sus manos sobre la cabeza del becerro delante de Jehová, y en presencia de Jehová degollarán aquel becerro”.</a:t>
            </a:r>
            <a:r>
              <a:rPr lang="es-MX" sz="2400" dirty="0"/>
              <a:t> Aquí los ancianos en nombre de la congregación, ponen sus manos sobre la cabeza del becerro e identificaban el pecado de la congregación; con el animal que sería sacrificado. Este era un acto de transmitir culpa, del culpable al inocente. Vemos en este caso la asociación de las manos con la transferencia de la culpa, el pecado. </a:t>
            </a:r>
            <a:endParaRPr lang="es-MX" sz="2400" dirty="0" smtClean="0"/>
          </a:p>
          <a:p>
            <a:pPr algn="just"/>
            <a:r>
              <a:rPr lang="es-MX" sz="2400" dirty="0" smtClean="0"/>
              <a:t>I</a:t>
            </a:r>
            <a:r>
              <a:rPr lang="es-MX" sz="2400" dirty="0"/>
              <a:t>. PARA IMPARTIR AUTORIDAD. Números 27:18: </a:t>
            </a:r>
            <a:r>
              <a:rPr lang="es-MX" sz="2400" b="1" dirty="0"/>
              <a:t>“Y Jehová dijo a Moisés: Toma a Josué hijo de </a:t>
            </a:r>
            <a:r>
              <a:rPr lang="es-MX" sz="2400" b="1" dirty="0" err="1"/>
              <a:t>Nun</a:t>
            </a:r>
            <a:r>
              <a:rPr lang="es-MX" sz="2400" b="1" dirty="0"/>
              <a:t>, varón en el cual hay espíritu, y pondrás tu mano sobre él”.</a:t>
            </a:r>
          </a:p>
        </p:txBody>
      </p:sp>
    </p:spTree>
    <p:extLst>
      <p:ext uri="{BB962C8B-B14F-4D97-AF65-F5344CB8AC3E}">
        <p14:creationId xmlns:p14="http://schemas.microsoft.com/office/powerpoint/2010/main" val="1827094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78469"/>
            <a:ext cx="8403416" cy="4278094"/>
          </a:xfrm>
          <a:prstGeom prst="rect">
            <a:avLst/>
          </a:prstGeom>
        </p:spPr>
        <p:txBody>
          <a:bodyPr wrap="square">
            <a:spAutoFit/>
          </a:bodyPr>
          <a:lstStyle/>
          <a:p>
            <a:pPr algn="just"/>
            <a:r>
              <a:rPr lang="es-MX" sz="4000" b="1" dirty="0"/>
              <a:t>V.- ¿PUEDE CUALQUIERA IMPONER MANOS? </a:t>
            </a:r>
            <a:endParaRPr lang="es-MX" sz="4000" b="1" dirty="0" smtClean="0"/>
          </a:p>
          <a:p>
            <a:pPr algn="just"/>
            <a:r>
              <a:rPr lang="es-MX" sz="2400" dirty="0" smtClean="0"/>
              <a:t>En </a:t>
            </a:r>
            <a:r>
              <a:rPr lang="es-MX" sz="2400" dirty="0"/>
              <a:t>el Antiguo Testamento la imposición de manos, era básicamente una facultad de los patriarcas, profetas y sacerdotes. Les imponían las manos, básicamente para lo que hemos comentado anteriormente. </a:t>
            </a:r>
            <a:endParaRPr lang="es-MX" sz="2400" dirty="0" smtClean="0"/>
          </a:p>
          <a:p>
            <a:pPr algn="just"/>
            <a:r>
              <a:rPr lang="es-MX" sz="2400" dirty="0" smtClean="0"/>
              <a:t>En </a:t>
            </a:r>
            <a:r>
              <a:rPr lang="es-MX" sz="2400" dirty="0"/>
              <a:t>nuestros días hay quienes quieren hacerlo, quizás como aquel Simón que vimos al principio. De hecho, Pablo le recomienda a Timoteo (5:22): </a:t>
            </a:r>
            <a:r>
              <a:rPr lang="es-MX" sz="2400" b="1" dirty="0"/>
              <a:t>“No impongas con ligereza las manos a ninguno, ni participes en pecados ajenos. Consérvate puro”.</a:t>
            </a:r>
          </a:p>
        </p:txBody>
      </p:sp>
    </p:spTree>
    <p:extLst>
      <p:ext uri="{BB962C8B-B14F-4D97-AF65-F5344CB8AC3E}">
        <p14:creationId xmlns:p14="http://schemas.microsoft.com/office/powerpoint/2010/main" val="14189754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193597"/>
            <a:ext cx="8557652" cy="4893647"/>
          </a:xfrm>
          <a:prstGeom prst="rect">
            <a:avLst/>
          </a:prstGeom>
        </p:spPr>
        <p:txBody>
          <a:bodyPr wrap="square">
            <a:spAutoFit/>
          </a:bodyPr>
          <a:lstStyle/>
          <a:p>
            <a:pPr algn="just"/>
            <a:r>
              <a:rPr lang="es-MX" sz="2400" dirty="0"/>
              <a:t>Veamos quiénes pueden hacerlo: </a:t>
            </a:r>
            <a:endParaRPr lang="es-MX" sz="2400" dirty="0" smtClean="0"/>
          </a:p>
          <a:p>
            <a:pPr marL="342900" indent="-342900" algn="just">
              <a:buAutoNum type="alphaUcPeriod"/>
            </a:pPr>
            <a:r>
              <a:rPr lang="es-MX" sz="2400" dirty="0" smtClean="0"/>
              <a:t>LOS </a:t>
            </a:r>
            <a:r>
              <a:rPr lang="es-MX" sz="2400" dirty="0"/>
              <a:t>QUE SEAN DIGNOS. Números 27:20: </a:t>
            </a:r>
            <a:r>
              <a:rPr lang="es-MX" sz="2400" b="1" dirty="0"/>
              <a:t>“Y pondrás de tu dignidad sobre él, para que </a:t>
            </a:r>
            <a:endParaRPr lang="es-MX" sz="2400" b="1" dirty="0" smtClean="0"/>
          </a:p>
          <a:p>
            <a:pPr algn="just"/>
            <a:r>
              <a:rPr lang="es-MX" sz="2400" b="1" dirty="0" smtClean="0"/>
              <a:t>toda </a:t>
            </a:r>
            <a:r>
              <a:rPr lang="es-MX" sz="2400" b="1" dirty="0"/>
              <a:t>la congregación de los hijos de Israel le obedezca”. </a:t>
            </a:r>
            <a:endParaRPr lang="es-MX" sz="2400" b="1" dirty="0" smtClean="0"/>
          </a:p>
          <a:p>
            <a:pPr algn="just"/>
            <a:r>
              <a:rPr lang="es-MX" sz="2400" dirty="0" smtClean="0"/>
              <a:t>B</a:t>
            </a:r>
            <a:r>
              <a:rPr lang="es-MX" sz="2400" dirty="0"/>
              <a:t>. TODO CREYENTE. Si se usa el texto de Marcos 16:18: </a:t>
            </a:r>
            <a:r>
              <a:rPr lang="es-MX" sz="2400" b="1" dirty="0"/>
              <a:t>“tomarán en las manos serpientes, y si bebieren cosa mortífera, no les hará daño; sobre los enfermos pondrán sus manos, y sanarán”.</a:t>
            </a:r>
            <a:r>
              <a:rPr lang="es-MX" sz="2400" dirty="0"/>
              <a:t> Esto es posible, pero nunca se debe hacer tocando la cabeza, solo el hombro. Pero quienes así lo hagan, deberán estar autorizados por su pastor; dentro del área que su liderazgo aplique. Cabe mencionar, que si en el lugar hay ministros, entonces los laicos (creyente que no son Ministros) no deben hacerlo. Menos cuando es un caso en donde puede haber gente endemoniada. </a:t>
            </a:r>
          </a:p>
        </p:txBody>
      </p:sp>
    </p:spTree>
    <p:extLst>
      <p:ext uri="{BB962C8B-B14F-4D97-AF65-F5344CB8AC3E}">
        <p14:creationId xmlns:p14="http://schemas.microsoft.com/office/powerpoint/2010/main" val="15018595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766281"/>
            <a:ext cx="8337314" cy="3108543"/>
          </a:xfrm>
          <a:prstGeom prst="rect">
            <a:avLst/>
          </a:prstGeom>
        </p:spPr>
        <p:txBody>
          <a:bodyPr wrap="square">
            <a:spAutoFit/>
          </a:bodyPr>
          <a:lstStyle/>
          <a:p>
            <a:pPr algn="just"/>
            <a:r>
              <a:rPr lang="es-MX" sz="2800" dirty="0"/>
              <a:t>C. LOS MINISTROS. Hemos dicho en el inciso anterior, que un creyente digno pueden imponer manos; pero para ungir con aceite; solo podrá hacerlo un ministro ordenado para tal efecto. </a:t>
            </a:r>
            <a:r>
              <a:rPr lang="es-MX" sz="2800" b="1" dirty="0"/>
              <a:t>“¿Está alguno enfermo entre vosotros? Llame a los ancianos de la iglesia, y oren por él, ungiéndole con aceite en el nombre del Señor”. </a:t>
            </a:r>
            <a:r>
              <a:rPr lang="es-MX" sz="2800" dirty="0"/>
              <a:t>Santiago 5:14.</a:t>
            </a:r>
          </a:p>
        </p:txBody>
      </p:sp>
    </p:spTree>
    <p:extLst>
      <p:ext uri="{BB962C8B-B14F-4D97-AF65-F5344CB8AC3E}">
        <p14:creationId xmlns:p14="http://schemas.microsoft.com/office/powerpoint/2010/main" val="26178834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75421" y="1446996"/>
            <a:ext cx="8471971" cy="4154984"/>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Todos </a:t>
            </a:r>
            <a:r>
              <a:rPr lang="es-MX" sz="2800" dirty="0"/>
              <a:t>podemos orar unos por otros. Todos podemos interceder, pero no todos debemos poner sobre los demás nuestras manos. </a:t>
            </a:r>
            <a:endParaRPr lang="es-MX" sz="2800" dirty="0" smtClean="0"/>
          </a:p>
          <a:p>
            <a:pPr algn="just"/>
            <a:r>
              <a:rPr lang="es-MX" sz="2800" dirty="0" smtClean="0"/>
              <a:t>Marcos </a:t>
            </a:r>
            <a:r>
              <a:rPr lang="es-MX" sz="2800" dirty="0"/>
              <a:t>16:17-18: </a:t>
            </a:r>
            <a:r>
              <a:rPr lang="es-MX" sz="2800" b="1" dirty="0"/>
              <a:t>“Y estas señales seguirán a los que creen: En mi nombre echarán fuera demonios; hablarán nuevas lenguas; tomarán en las manos serpientes, y si bebieren cosa mortífera, no les hará daño; sobre los enfermos pondrán sus manos, y sanarán”.</a:t>
            </a:r>
          </a:p>
        </p:txBody>
      </p:sp>
    </p:spTree>
    <p:extLst>
      <p:ext uri="{BB962C8B-B14F-4D97-AF65-F5344CB8AC3E}">
        <p14:creationId xmlns:p14="http://schemas.microsoft.com/office/powerpoint/2010/main" val="20666746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41522" y="1601232"/>
            <a:ext cx="8339769" cy="3970318"/>
          </a:xfrm>
          <a:prstGeom prst="rect">
            <a:avLst/>
          </a:prstGeom>
        </p:spPr>
        <p:txBody>
          <a:bodyPr wrap="square">
            <a:spAutoFit/>
          </a:bodyPr>
          <a:lstStyle/>
          <a:p>
            <a:pPr algn="just"/>
            <a:r>
              <a:rPr lang="es-MX" sz="2800" dirty="0"/>
              <a:t>Para poner manos en la cabeza de alguien, solo podrán hacerlo los que han sido autorizados por el presbiterio o el Distrito correspondiente. </a:t>
            </a:r>
            <a:endParaRPr lang="es-MX" sz="2800" dirty="0" smtClean="0"/>
          </a:p>
          <a:p>
            <a:pPr algn="just"/>
            <a:r>
              <a:rPr lang="es-MX" sz="2800" dirty="0" smtClean="0"/>
              <a:t>Romanos </a:t>
            </a:r>
            <a:r>
              <a:rPr lang="es-MX" sz="2800" dirty="0"/>
              <a:t>13:1-2: </a:t>
            </a:r>
            <a:r>
              <a:rPr lang="es-MX" sz="2800" b="1" dirty="0"/>
              <a:t>“Sométase toda persona a las autoridades superiores; porque no hay autoridad sino de parte de Dios, y las que hay, por Dios han sido establecidas. De modo que quien se opone a la autoridad, a lo establecido por Dios resiste; y los que resisten, acarrean condenación para sí mismos”.</a:t>
            </a:r>
          </a:p>
        </p:txBody>
      </p:sp>
    </p:spTree>
    <p:extLst>
      <p:ext uri="{BB962C8B-B14F-4D97-AF65-F5344CB8AC3E}">
        <p14:creationId xmlns:p14="http://schemas.microsoft.com/office/powerpoint/2010/main" val="1238957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5" name="Rectángulo 4"/>
          <p:cNvSpPr/>
          <p:nvPr/>
        </p:nvSpPr>
        <p:spPr>
          <a:xfrm>
            <a:off x="363556" y="1749183"/>
            <a:ext cx="8350785" cy="2431435"/>
          </a:xfrm>
          <a:prstGeom prst="rect">
            <a:avLst/>
          </a:prstGeom>
        </p:spPr>
        <p:txBody>
          <a:bodyPr wrap="square">
            <a:spAutoFit/>
          </a:bodyPr>
          <a:lstStyle/>
          <a:p>
            <a:pPr algn="just"/>
            <a:r>
              <a:rPr lang="es-MX" sz="4000" b="1" dirty="0"/>
              <a:t>BASE BÍBLICA: </a:t>
            </a:r>
            <a:endParaRPr lang="es-MX" sz="4000" b="1" dirty="0" smtClean="0"/>
          </a:p>
          <a:p>
            <a:pPr algn="just"/>
            <a:r>
              <a:rPr lang="es-MX" sz="2800" dirty="0" smtClean="0"/>
              <a:t>Hebreos </a:t>
            </a:r>
            <a:r>
              <a:rPr lang="es-MX" sz="2800" dirty="0"/>
              <a:t>6:2 </a:t>
            </a:r>
            <a:endParaRPr lang="es-MX" sz="2800" dirty="0" smtClean="0"/>
          </a:p>
          <a:p>
            <a:pPr algn="just"/>
            <a:r>
              <a:rPr lang="es-MX" sz="2800" b="1" dirty="0" smtClean="0"/>
              <a:t>“</a:t>
            </a:r>
            <a:r>
              <a:rPr lang="es-MX" sz="2800" b="1" dirty="0"/>
              <a:t>de la doctrina de bautismos, de la imposición de manos, de la resurrección de los muertos y del juicio eterno”.</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19489" y="1624843"/>
            <a:ext cx="8383836" cy="3724096"/>
          </a:xfrm>
          <a:prstGeom prst="rect">
            <a:avLst/>
          </a:prstGeom>
        </p:spPr>
        <p:txBody>
          <a:bodyPr wrap="square">
            <a:spAutoFit/>
          </a:bodyPr>
          <a:lstStyle/>
          <a:p>
            <a:pPr algn="just"/>
            <a:r>
              <a:rPr lang="es-MX" sz="4000" b="1" dirty="0"/>
              <a:t>INTRODUCCIÓN </a:t>
            </a:r>
            <a:endParaRPr lang="es-MX" sz="4000" b="1" dirty="0" smtClean="0"/>
          </a:p>
          <a:p>
            <a:pPr algn="just"/>
            <a:r>
              <a:rPr lang="es-MX" sz="2800" dirty="0" smtClean="0"/>
              <a:t>La </a:t>
            </a:r>
            <a:r>
              <a:rPr lang="es-MX" sz="2800" dirty="0"/>
              <a:t>imposición de manos era para dar bendición y autoridad, sobre ciertas cosas sagradas. Por ello los antiguos, tomaban con mucho respeto el acto de imponer las manos, sobre los que una vez dada la bendición; quien la recibía era portador de ella. Es un tema que no debe tomarse a la ligera, deberá ponerse la atención debida. </a:t>
            </a:r>
          </a:p>
        </p:txBody>
      </p:sp>
    </p:spTree>
    <p:extLst>
      <p:ext uri="{BB962C8B-B14F-4D97-AF65-F5344CB8AC3E}">
        <p14:creationId xmlns:p14="http://schemas.microsoft.com/office/powerpoint/2010/main" val="3412484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32823"/>
            <a:ext cx="8579686" cy="4093428"/>
          </a:xfrm>
          <a:prstGeom prst="rect">
            <a:avLst/>
          </a:prstGeom>
        </p:spPr>
        <p:txBody>
          <a:bodyPr wrap="square">
            <a:spAutoFit/>
          </a:bodyPr>
          <a:lstStyle/>
          <a:p>
            <a:pPr algn="just"/>
            <a:r>
              <a:rPr lang="es-MX" sz="4000" b="1" dirty="0"/>
              <a:t>I.- LA IMPOSICIÓN DE MANOS, ES ASUNTO DE AUTORIDAD </a:t>
            </a:r>
            <a:endParaRPr lang="es-MX" sz="4000" b="1" dirty="0" smtClean="0"/>
          </a:p>
          <a:p>
            <a:pPr algn="just"/>
            <a:r>
              <a:rPr lang="es-MX" sz="2000" dirty="0" smtClean="0"/>
              <a:t>La </a:t>
            </a:r>
            <a:r>
              <a:rPr lang="es-MX" sz="2000" dirty="0"/>
              <a:t>autoridad pertinente delegaba autoridad, y daba su bendición al imponer manos sobre sus hijos; ya que solo el padre podía imponer manos. </a:t>
            </a:r>
            <a:endParaRPr lang="es-MX" sz="2000" dirty="0" smtClean="0"/>
          </a:p>
          <a:p>
            <a:pPr marL="342900" indent="-342900" algn="just">
              <a:buAutoNum type="alphaUcPeriod"/>
            </a:pPr>
            <a:r>
              <a:rPr lang="es-MX" sz="2000" dirty="0" smtClean="0"/>
              <a:t>ISAAC </a:t>
            </a:r>
            <a:r>
              <a:rPr lang="es-MX" sz="2000" dirty="0"/>
              <a:t>BENDICE A SU HIJO JACOB. Génesis </a:t>
            </a:r>
            <a:endParaRPr lang="es-MX" sz="2000" dirty="0" smtClean="0"/>
          </a:p>
          <a:p>
            <a:pPr algn="just"/>
            <a:r>
              <a:rPr lang="es-MX" sz="2000" dirty="0" smtClean="0"/>
              <a:t>27:23</a:t>
            </a:r>
            <a:r>
              <a:rPr lang="es-MX" sz="2000" dirty="0"/>
              <a:t>: </a:t>
            </a:r>
            <a:r>
              <a:rPr lang="es-MX" sz="2000" b="1" dirty="0"/>
              <a:t>“Y no le conoció, porque sus manos eran vellosas como las manos de Esaú; y le bendijo”. </a:t>
            </a:r>
            <a:endParaRPr lang="es-MX" sz="2000" b="1" dirty="0" smtClean="0"/>
          </a:p>
          <a:p>
            <a:pPr algn="just"/>
            <a:r>
              <a:rPr lang="es-MX" sz="2000" dirty="0" smtClean="0"/>
              <a:t>B</a:t>
            </a:r>
            <a:r>
              <a:rPr lang="es-MX" sz="2000" dirty="0"/>
              <a:t>. JACOB (ISRAEL) BENDICE A MANASÉS. Génesis 48:14: </a:t>
            </a:r>
            <a:r>
              <a:rPr lang="es-MX" sz="2000" b="1" dirty="0"/>
              <a:t>“Entonces Israel extendió su mano derecha, y la puso sobre la cabeza de Efraín, que era el menor, y su mano izquierda sobre la cabeza de Manasés, colocando así sus manos adrede, aunque Manasés era el primogénito”.</a:t>
            </a:r>
          </a:p>
        </p:txBody>
      </p:sp>
    </p:spTree>
    <p:extLst>
      <p:ext uri="{BB962C8B-B14F-4D97-AF65-F5344CB8AC3E}">
        <p14:creationId xmlns:p14="http://schemas.microsoft.com/office/powerpoint/2010/main" val="3494138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30505" y="1181014"/>
            <a:ext cx="8361803" cy="4832092"/>
          </a:xfrm>
          <a:prstGeom prst="rect">
            <a:avLst/>
          </a:prstGeom>
        </p:spPr>
        <p:txBody>
          <a:bodyPr wrap="square">
            <a:spAutoFit/>
          </a:bodyPr>
          <a:lstStyle/>
          <a:p>
            <a:pPr algn="just"/>
            <a:r>
              <a:rPr lang="es-MX" sz="2800" dirty="0"/>
              <a:t>C. MOISÉS DELEGÓ AUTORIDAD A JOSUÉ. Deuteronomio34:9: </a:t>
            </a:r>
            <a:r>
              <a:rPr lang="es-MX" sz="2800" b="1" dirty="0"/>
              <a:t>“Y Josué hijo de </a:t>
            </a:r>
            <a:r>
              <a:rPr lang="es-MX" sz="2800" b="1" dirty="0" err="1"/>
              <a:t>Nun</a:t>
            </a:r>
            <a:r>
              <a:rPr lang="es-MX" sz="2800" b="1" dirty="0"/>
              <a:t> fue lleno del espíritu de sabiduría, porque Moisés había puesto sus manos sobre él; y los hijos de Israel le obedecieron, e hicieron como Jehová mandó a Moisés”. </a:t>
            </a:r>
            <a:endParaRPr lang="es-MX" sz="2800" b="1" dirty="0" smtClean="0"/>
          </a:p>
          <a:p>
            <a:pPr algn="just"/>
            <a:r>
              <a:rPr lang="es-MX" sz="2800" dirty="0" smtClean="0"/>
              <a:t>También </a:t>
            </a:r>
            <a:r>
              <a:rPr lang="es-MX" sz="2800" dirty="0"/>
              <a:t>las cabezas del pueblo de Dios como los sacerdotes o profetas, Dios les ha dado jurisdicción espiritual de imponer manos; sobre quien delegaría alguna autoridad. Como fue en el caso de Josué, quien le delegó autoridad para ser la cabeza de Israel; fue su autoridad Moisés.</a:t>
            </a:r>
          </a:p>
        </p:txBody>
      </p:sp>
    </p:spTree>
    <p:extLst>
      <p:ext uri="{BB962C8B-B14F-4D97-AF65-F5344CB8AC3E}">
        <p14:creationId xmlns:p14="http://schemas.microsoft.com/office/powerpoint/2010/main" val="2108770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678349"/>
            <a:ext cx="8546635" cy="4154984"/>
          </a:xfrm>
          <a:prstGeom prst="rect">
            <a:avLst/>
          </a:prstGeom>
        </p:spPr>
        <p:txBody>
          <a:bodyPr wrap="square">
            <a:spAutoFit/>
          </a:bodyPr>
          <a:lstStyle/>
          <a:p>
            <a:pPr algn="just"/>
            <a:r>
              <a:rPr lang="es-MX" sz="4000" b="1" dirty="0"/>
              <a:t>II.- IMPOSICIÓN SIN AUTORIDAD </a:t>
            </a:r>
            <a:endParaRPr lang="es-MX" sz="4000" b="1" dirty="0" smtClean="0"/>
          </a:p>
          <a:p>
            <a:pPr algn="just"/>
            <a:r>
              <a:rPr lang="es-MX" sz="2800" dirty="0" smtClean="0"/>
              <a:t>En </a:t>
            </a:r>
            <a:r>
              <a:rPr lang="es-MX" sz="2800" dirty="0"/>
              <a:t>el mundo cristiano actual, en la mayoría de las iglesias creen tener el derecho de imponer manos; por el hecho de ser cristianos. Convertirnos a Cristo, no nos </a:t>
            </a:r>
            <a:r>
              <a:rPr lang="es-MX" sz="2800" dirty="0" err="1"/>
              <a:t>dá</a:t>
            </a:r>
            <a:r>
              <a:rPr lang="es-MX" sz="2800" dirty="0"/>
              <a:t> la facultad de tener toda la autoridad; para hacer cualquier acto dentro del reino de Dios. </a:t>
            </a:r>
            <a:endParaRPr lang="es-MX" sz="2800" dirty="0" smtClean="0"/>
          </a:p>
          <a:p>
            <a:pPr algn="just"/>
            <a:r>
              <a:rPr lang="es-MX" sz="2800" dirty="0" smtClean="0"/>
              <a:t>1 </a:t>
            </a:r>
            <a:r>
              <a:rPr lang="es-MX" sz="2800" dirty="0"/>
              <a:t>de Timoteo 5:22: </a:t>
            </a:r>
            <a:r>
              <a:rPr lang="es-MX" sz="2800" b="1" dirty="0"/>
              <a:t>“No impongas con ligereza las manos a ninguno, ni participes en pecados ajenos. Consérvate puro”.</a:t>
            </a:r>
          </a:p>
        </p:txBody>
      </p:sp>
    </p:spTree>
    <p:extLst>
      <p:ext uri="{BB962C8B-B14F-4D97-AF65-F5344CB8AC3E}">
        <p14:creationId xmlns:p14="http://schemas.microsoft.com/office/powerpoint/2010/main" val="1657183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54130"/>
            <a:ext cx="8612736" cy="4524315"/>
          </a:xfrm>
          <a:prstGeom prst="rect">
            <a:avLst/>
          </a:prstGeom>
        </p:spPr>
        <p:txBody>
          <a:bodyPr wrap="square">
            <a:spAutoFit/>
          </a:bodyPr>
          <a:lstStyle/>
          <a:p>
            <a:pPr algn="just"/>
            <a:r>
              <a:rPr lang="es-MX" sz="2400" dirty="0"/>
              <a:t>Tampoco quien tiene la autoridad de imponer manos, debe hacerlo con ligereza ungiendo o delegando autoridad a cualquiera. </a:t>
            </a:r>
            <a:endParaRPr lang="es-MX" sz="2400" dirty="0" smtClean="0"/>
          </a:p>
          <a:p>
            <a:pPr algn="just"/>
            <a:r>
              <a:rPr lang="es-MX" sz="2400" dirty="0" smtClean="0"/>
              <a:t>La </a:t>
            </a:r>
            <a:r>
              <a:rPr lang="es-MX" sz="2400" dirty="0"/>
              <a:t>rebelión de </a:t>
            </a:r>
            <a:r>
              <a:rPr lang="es-MX" sz="2400" dirty="0" err="1"/>
              <a:t>Coré</a:t>
            </a:r>
            <a:r>
              <a:rPr lang="es-MX" sz="2400" dirty="0"/>
              <a:t> nos da una gran lección, que aunque todos somos miembros del cuerpo de Cristo; no todos tenemos la misma funciones. </a:t>
            </a:r>
            <a:endParaRPr lang="es-MX" sz="2400" dirty="0" smtClean="0"/>
          </a:p>
          <a:p>
            <a:pPr algn="just"/>
            <a:r>
              <a:rPr lang="es-MX" sz="2400" dirty="0" smtClean="0"/>
              <a:t>Números </a:t>
            </a:r>
            <a:r>
              <a:rPr lang="es-MX" sz="2400" dirty="0"/>
              <a:t>16:2-3: </a:t>
            </a:r>
            <a:r>
              <a:rPr lang="es-MX" sz="2400" b="1" dirty="0"/>
              <a:t>“y se levantaron contra Moisés con doscientos cincuenta varones de los hijos de Israel, príncipes de la congregación, de los del consejo, varones de renombre. Y se juntaron contra Moisés y Aarón y les dijeron: ¡Basta ya de vosotros! Porque toda la congregación, todos ellos son santos, y en medio de ellos está Jehová; ¿por qué, pues, os levantáis vosotros sobre la congregación de Jehová?”.</a:t>
            </a:r>
          </a:p>
        </p:txBody>
      </p:sp>
    </p:spTree>
    <p:extLst>
      <p:ext uri="{BB962C8B-B14F-4D97-AF65-F5344CB8AC3E}">
        <p14:creationId xmlns:p14="http://schemas.microsoft.com/office/powerpoint/2010/main" val="3010662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753687"/>
            <a:ext cx="8524601" cy="3108543"/>
          </a:xfrm>
          <a:prstGeom prst="rect">
            <a:avLst/>
          </a:prstGeom>
        </p:spPr>
        <p:txBody>
          <a:bodyPr wrap="square">
            <a:spAutoFit/>
          </a:bodyPr>
          <a:lstStyle/>
          <a:p>
            <a:pPr algn="just"/>
            <a:r>
              <a:rPr lang="es-MX" sz="2800" dirty="0"/>
              <a:t>El argumento de </a:t>
            </a:r>
            <a:r>
              <a:rPr lang="es-MX" sz="2800" dirty="0" err="1"/>
              <a:t>Coré</a:t>
            </a:r>
            <a:r>
              <a:rPr lang="es-MX" sz="2800" dirty="0"/>
              <a:t> y los lideres que lo siguieron, era que: </a:t>
            </a:r>
            <a:r>
              <a:rPr lang="es-MX" sz="2800" b="1" dirty="0"/>
              <a:t>“Porque toda la congregación, todos ellos son santos”.</a:t>
            </a:r>
            <a:r>
              <a:rPr lang="es-MX" sz="2800" dirty="0"/>
              <a:t> Además también argumentaban que con ellos estaba Jehová, sin lugar a duda que muchos de ellos servían a Dios en santidad; y también Dios los usaba y estaba con ellos en lo que les había delegado. Pero no en actos, que solo los sacerdotes podían hacer.</a:t>
            </a:r>
          </a:p>
        </p:txBody>
      </p:sp>
    </p:spTree>
    <p:extLst>
      <p:ext uri="{BB962C8B-B14F-4D97-AF65-F5344CB8AC3E}">
        <p14:creationId xmlns:p14="http://schemas.microsoft.com/office/powerpoint/2010/main" val="16462079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1300</TotalTime>
  <Words>2342</Words>
  <Application>Microsoft Office PowerPoint</Application>
  <PresentationFormat>Presentación en pantalla (4:3)</PresentationFormat>
  <Paragraphs>61</Paragraphs>
  <Slides>25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25</vt:i4>
      </vt:variant>
    </vt:vector>
  </HeadingPairs>
  <TitlesOfParts>
    <vt:vector size="28"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114</cp:revision>
  <dcterms:created xsi:type="dcterms:W3CDTF">2016-01-29T05:02:58Z</dcterms:created>
  <dcterms:modified xsi:type="dcterms:W3CDTF">2018-01-24T03:20:10Z</dcterms:modified>
  <cp:category/>
</cp:coreProperties>
</file>