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23/01/2018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23/01/2018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23/01/2018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23/01/2018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01704" y="1744451"/>
            <a:ext cx="8546635" cy="3539430"/>
          </a:xfrm>
          <a:prstGeom prst="rect">
            <a:avLst/>
          </a:prstGeom>
        </p:spPr>
        <p:txBody>
          <a:bodyPr wrap="square">
            <a:spAutoFit/>
          </a:bodyPr>
          <a:lstStyle/>
          <a:p>
            <a:pPr algn="just"/>
            <a:r>
              <a:rPr lang="es-MX" sz="2800" dirty="0"/>
              <a:t>Levítico 26:1: </a:t>
            </a:r>
            <a:r>
              <a:rPr lang="es-MX" sz="2800" b="1" dirty="0"/>
              <a:t>“No haréis para vosotros ídolos, ni escultura, ni os levantaréis estatua, ni pondréis en vuestra tierra piedra pintada para inclinaros a ella; porque yo soy Jehová vuestro Dios. </a:t>
            </a:r>
            <a:endParaRPr lang="es-MX" sz="2800" b="1" dirty="0" smtClean="0"/>
          </a:p>
          <a:p>
            <a:pPr algn="just"/>
            <a:r>
              <a:rPr lang="es-MX" sz="2800" dirty="0" smtClean="0"/>
              <a:t>Son </a:t>
            </a:r>
            <a:r>
              <a:rPr lang="es-MX" sz="2800" dirty="0"/>
              <a:t>abominación estas prácticas: </a:t>
            </a:r>
            <a:r>
              <a:rPr lang="es-MX" sz="2800" b="1" dirty="0"/>
              <a:t>“Destruiré vuestros lugares altos, y derribaré vuestras imágenes, y pondré vuestros cuerpos muertos sobre los cuerpos muertos de vuestros ídolos, y mi alma os abominará”.</a:t>
            </a:r>
            <a:r>
              <a:rPr lang="es-MX" sz="2800" dirty="0"/>
              <a:t> Levítico 26:30.</a:t>
            </a:r>
          </a:p>
        </p:txBody>
      </p:sp>
    </p:spTree>
    <p:extLst>
      <p:ext uri="{BB962C8B-B14F-4D97-AF65-F5344CB8AC3E}">
        <p14:creationId xmlns:p14="http://schemas.microsoft.com/office/powerpoint/2010/main" val="2861868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57283"/>
            <a:ext cx="8557652" cy="4278094"/>
          </a:xfrm>
          <a:prstGeom prst="rect">
            <a:avLst/>
          </a:prstGeom>
        </p:spPr>
        <p:txBody>
          <a:bodyPr wrap="square">
            <a:spAutoFit/>
          </a:bodyPr>
          <a:lstStyle/>
          <a:p>
            <a:pPr algn="just"/>
            <a:r>
              <a:rPr lang="es-MX" sz="4000" b="1" dirty="0"/>
              <a:t>II.- LO QUE SON LOS ÍDOLOS Y LAS IMÁGENES </a:t>
            </a:r>
            <a:endParaRPr lang="es-MX" sz="4000" b="1" dirty="0" smtClean="0"/>
          </a:p>
          <a:p>
            <a:pPr algn="just"/>
            <a:r>
              <a:rPr lang="es-MX" sz="2400" dirty="0" smtClean="0"/>
              <a:t>A</a:t>
            </a:r>
            <a:r>
              <a:rPr lang="es-MX" sz="2400" dirty="0"/>
              <a:t>. LES TRAEN LA RUINA. </a:t>
            </a:r>
            <a:r>
              <a:rPr lang="es-MX" sz="2400" dirty="0" smtClean="0"/>
              <a:t>Salmos </a:t>
            </a:r>
            <a:r>
              <a:rPr lang="es-MX" sz="2400" dirty="0"/>
              <a:t>106:36. </a:t>
            </a:r>
            <a:r>
              <a:rPr lang="es-MX" sz="2400" b="1" dirty="0"/>
              <a:t>“Y sirvieron a sus ídolos, los cuales fueron causa de su ruina”. </a:t>
            </a:r>
            <a:endParaRPr lang="es-MX" sz="2400" b="1" dirty="0" smtClean="0"/>
          </a:p>
          <a:p>
            <a:pPr algn="just"/>
            <a:r>
              <a:rPr lang="es-MX" sz="2400" dirty="0" smtClean="0"/>
              <a:t>B</a:t>
            </a:r>
            <a:r>
              <a:rPr lang="es-MX" sz="2400" dirty="0"/>
              <a:t>. SON PARA SU VERGÜENZA. Salmos 97:7: </a:t>
            </a:r>
            <a:r>
              <a:rPr lang="es-MX" sz="2400" b="1" dirty="0"/>
              <a:t>“Avergüéncense todos los que sirven a las imágenes de talla, Los que se glorían en los ídolos. Póstrense a él todos los dioses”. </a:t>
            </a:r>
            <a:endParaRPr lang="es-MX" sz="2400" b="1" dirty="0" smtClean="0"/>
          </a:p>
          <a:p>
            <a:pPr algn="just"/>
            <a:r>
              <a:rPr lang="es-MX" sz="2400" dirty="0" smtClean="0"/>
              <a:t>C</a:t>
            </a:r>
            <a:r>
              <a:rPr lang="es-MX" sz="2400" dirty="0"/>
              <a:t>. SE ARRODILLAN ANTE LOS ARTÍFICES. Isaías 2:8: </a:t>
            </a:r>
            <a:r>
              <a:rPr lang="es-MX" sz="2400" b="1" dirty="0"/>
              <a:t>“Además su tierra está llena de ídolos, y se han arrodillado ante la obra de sus manos y ante lo que fabricaron sus dedos”</a:t>
            </a:r>
          </a:p>
        </p:txBody>
      </p:sp>
    </p:spTree>
    <p:extLst>
      <p:ext uri="{BB962C8B-B14F-4D97-AF65-F5344CB8AC3E}">
        <p14:creationId xmlns:p14="http://schemas.microsoft.com/office/powerpoint/2010/main" val="3841759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259637"/>
            <a:ext cx="8601719" cy="4524315"/>
          </a:xfrm>
          <a:prstGeom prst="rect">
            <a:avLst/>
          </a:prstGeom>
        </p:spPr>
        <p:txBody>
          <a:bodyPr wrap="square">
            <a:spAutoFit/>
          </a:bodyPr>
          <a:lstStyle/>
          <a:p>
            <a:pPr algn="just"/>
            <a:r>
              <a:rPr lang="es-MX" sz="2400" dirty="0"/>
              <a:t>D. NO SIRVEN PARA NADA. Isaías 44:9: </a:t>
            </a:r>
            <a:r>
              <a:rPr lang="es-MX" sz="2400" b="1" dirty="0"/>
              <a:t>“Los formadores de imágenes de talla, todos ellos son vanidad, y lo más precioso de ellos para nada es útil; y ellos mismos son testigos para su confusión, de que los ídolos no ven ni entienden”. </a:t>
            </a:r>
            <a:endParaRPr lang="es-MX" sz="2400" b="1" dirty="0" smtClean="0"/>
          </a:p>
          <a:p>
            <a:pPr algn="just"/>
            <a:r>
              <a:rPr lang="es-MX" sz="2400" dirty="0" smtClean="0"/>
              <a:t>E</a:t>
            </a:r>
            <a:r>
              <a:rPr lang="es-MX" sz="2400" dirty="0"/>
              <a:t>. SON DESTRUIBLES. Isaías 57:13: </a:t>
            </a:r>
            <a:r>
              <a:rPr lang="es-MX" sz="2400" b="1" dirty="0"/>
              <a:t>“Cuando clames, que te libren tus ídolos; pero a todos ellos llevará el viento, un soplo los arrebatará; mas el que en mí confía tendrá la tierra por heredad, y poseerá mi santo monte”. </a:t>
            </a:r>
            <a:endParaRPr lang="es-MX" sz="2400" b="1" dirty="0" smtClean="0"/>
          </a:p>
          <a:p>
            <a:pPr algn="just"/>
            <a:r>
              <a:rPr lang="es-MX" sz="2400" dirty="0" smtClean="0"/>
              <a:t>F</a:t>
            </a:r>
            <a:r>
              <a:rPr lang="es-MX" sz="2400" dirty="0"/>
              <a:t>. NO HACEN LLOVER (NO HACEN MILAGROS). Jeremías 14:22</a:t>
            </a:r>
            <a:r>
              <a:rPr lang="es-MX" sz="2400" b="1" dirty="0"/>
              <a:t>: “¿Hay entre los ídolos de las naciones quien haga llover? ¿y darán los cielos lluvias? ¿No eres tú, Jehová, nuestro Dios? En ti, pues, esperamos, pues tú hiciste todas estas cosas”. </a:t>
            </a:r>
          </a:p>
        </p:txBody>
      </p:sp>
    </p:spTree>
    <p:extLst>
      <p:ext uri="{BB962C8B-B14F-4D97-AF65-F5344CB8AC3E}">
        <p14:creationId xmlns:p14="http://schemas.microsoft.com/office/powerpoint/2010/main" val="1722303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32581" y="1443841"/>
            <a:ext cx="8557652" cy="4154984"/>
          </a:xfrm>
          <a:prstGeom prst="rect">
            <a:avLst/>
          </a:prstGeom>
        </p:spPr>
        <p:txBody>
          <a:bodyPr wrap="square">
            <a:spAutoFit/>
          </a:bodyPr>
          <a:lstStyle/>
          <a:p>
            <a:pPr algn="just"/>
            <a:r>
              <a:rPr lang="es-MX" sz="2400" dirty="0"/>
              <a:t>G. SON OBRA MUERTA. Jeremías 16:18: </a:t>
            </a:r>
            <a:r>
              <a:rPr lang="es-MX" sz="2400" b="1" dirty="0"/>
              <a:t>“Pero primero pagaré al doble su iniquidad y su pecado; porque contaminaron mi tierra con los cadáveres de sus ídolos, y de sus abominaciones llenaron mi heredad”. </a:t>
            </a:r>
            <a:endParaRPr lang="es-MX" sz="2400" b="1" dirty="0" smtClean="0"/>
          </a:p>
          <a:p>
            <a:pPr algn="just"/>
            <a:r>
              <a:rPr lang="es-MX" sz="2400" dirty="0" smtClean="0"/>
              <a:t>H</a:t>
            </a:r>
            <a:r>
              <a:rPr lang="es-MX" sz="2400" dirty="0"/>
              <a:t>. COMPARADOS CON TONTOS. Jeremías 50:38: </a:t>
            </a:r>
            <a:r>
              <a:rPr lang="es-MX" sz="2400" b="1" dirty="0"/>
              <a:t>“Sequedad sobre sus aguas, y se secarán; porque es tierra de ídolos, y se entontecen con imágenes”. </a:t>
            </a:r>
            <a:endParaRPr lang="es-MX" sz="2400" b="1" dirty="0" smtClean="0"/>
          </a:p>
          <a:p>
            <a:pPr algn="just"/>
            <a:r>
              <a:rPr lang="es-MX" sz="2400" dirty="0" smtClean="0"/>
              <a:t>I</a:t>
            </a:r>
            <a:r>
              <a:rPr lang="es-MX" sz="2400" dirty="0"/>
              <a:t>. ES ABOMINABLE Y REPUGNANTE. Ezequiel 7:20: </a:t>
            </a:r>
            <a:r>
              <a:rPr lang="es-MX" sz="2400" b="1" dirty="0"/>
              <a:t>“Por cuanto convirtieron la gloria de su ornamento en soberbia, e hicieron de ello las imágenes de sus abominables ídolos, por eso se lo convertí en cosa repugnante”.</a:t>
            </a:r>
          </a:p>
        </p:txBody>
      </p:sp>
    </p:spTree>
    <p:extLst>
      <p:ext uri="{BB962C8B-B14F-4D97-AF65-F5344CB8AC3E}">
        <p14:creationId xmlns:p14="http://schemas.microsoft.com/office/powerpoint/2010/main" val="34802779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86438" y="1571324"/>
            <a:ext cx="8449938" cy="3416320"/>
          </a:xfrm>
          <a:prstGeom prst="rect">
            <a:avLst/>
          </a:prstGeom>
        </p:spPr>
        <p:txBody>
          <a:bodyPr wrap="square">
            <a:spAutoFit/>
          </a:bodyPr>
          <a:lstStyle/>
          <a:p>
            <a:pPr algn="just"/>
            <a:r>
              <a:rPr lang="es-MX" sz="2400" dirty="0"/>
              <a:t>J. AHÍ ESTÁ SU CORAZÓN. Ezequiel 20:16: </a:t>
            </a:r>
            <a:r>
              <a:rPr lang="es-MX" sz="2400" b="1" dirty="0"/>
              <a:t>“porque desecharon mis decretos, y no anduvieron en mis estatutos, y mis días de reposo profanaron, porque tras sus ídolos iba su corazón”. </a:t>
            </a:r>
            <a:endParaRPr lang="es-MX" sz="2400" b="1" dirty="0" smtClean="0"/>
          </a:p>
          <a:p>
            <a:pPr algn="just"/>
            <a:r>
              <a:rPr lang="es-MX" sz="2400" dirty="0" smtClean="0"/>
              <a:t>K</a:t>
            </a:r>
            <a:r>
              <a:rPr lang="es-MX" sz="2400" dirty="0"/>
              <a:t>. SON CONTAMINACIÓN. Ezequiel 20:18: </a:t>
            </a:r>
            <a:r>
              <a:rPr lang="es-MX" sz="2400" b="1" dirty="0"/>
              <a:t>“antes dije en el desierto a sus hijos: No andéis en los estatutos de vuestros padres, ni guardéis sus leyes, ni os contaminéis con sus ídolos”. </a:t>
            </a:r>
            <a:endParaRPr lang="es-MX" sz="2400" b="1" dirty="0" smtClean="0"/>
          </a:p>
          <a:p>
            <a:pPr algn="just"/>
            <a:r>
              <a:rPr lang="es-MX" sz="2400" dirty="0" smtClean="0"/>
              <a:t>. </a:t>
            </a:r>
            <a:r>
              <a:rPr lang="es-MX" sz="2400" dirty="0"/>
              <a:t>NO SON NADA. 1 Corintios 8:4: </a:t>
            </a:r>
            <a:r>
              <a:rPr lang="es-MX" sz="2400" b="1" dirty="0"/>
              <a:t>“Acerca, pues, de las viandas que se sacrifican a los ídolos, sabemos que un ídolo nada es en el mundo, y que no hay más que un Dios”. </a:t>
            </a:r>
          </a:p>
        </p:txBody>
      </p:sp>
    </p:spTree>
    <p:extLst>
      <p:ext uri="{BB962C8B-B14F-4D97-AF65-F5344CB8AC3E}">
        <p14:creationId xmlns:p14="http://schemas.microsoft.com/office/powerpoint/2010/main" val="873141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74573" y="1842038"/>
            <a:ext cx="8339769" cy="3046988"/>
          </a:xfrm>
          <a:prstGeom prst="rect">
            <a:avLst/>
          </a:prstGeom>
        </p:spPr>
        <p:txBody>
          <a:bodyPr wrap="square">
            <a:spAutoFit/>
          </a:bodyPr>
          <a:lstStyle/>
          <a:p>
            <a:pPr algn="just"/>
            <a:r>
              <a:rPr lang="es-MX" sz="3200" dirty="0"/>
              <a:t>1. Aprovechando este tema de lo sacrificado a los ídolos, Pablo da un imperativo: </a:t>
            </a:r>
            <a:r>
              <a:rPr lang="es-MX" sz="3200" b="1" dirty="0"/>
              <a:t>“que os abstengáis de lo sacrificado a ídolos, de sangre, de ahogado y de fornicación; de las cuales cosas si os guardareis, bien haréis. Pasadlo bien</a:t>
            </a:r>
            <a:r>
              <a:rPr lang="es-MX" sz="3200" dirty="0"/>
              <a:t>”. Hechos 15:29.</a:t>
            </a:r>
          </a:p>
        </p:txBody>
      </p:sp>
    </p:spTree>
    <p:extLst>
      <p:ext uri="{BB962C8B-B14F-4D97-AF65-F5344CB8AC3E}">
        <p14:creationId xmlns:p14="http://schemas.microsoft.com/office/powerpoint/2010/main" val="3585216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33554"/>
            <a:ext cx="8579686" cy="4401205"/>
          </a:xfrm>
          <a:prstGeom prst="rect">
            <a:avLst/>
          </a:prstGeom>
        </p:spPr>
        <p:txBody>
          <a:bodyPr wrap="square">
            <a:spAutoFit/>
          </a:bodyPr>
          <a:lstStyle/>
          <a:p>
            <a:pPr algn="just"/>
            <a:r>
              <a:rPr lang="es-MX" sz="2800" dirty="0"/>
              <a:t>2. Y Pablo dice en 1 Corintios 8:7: </a:t>
            </a:r>
            <a:r>
              <a:rPr lang="es-MX" sz="2800" b="1" dirty="0"/>
              <a:t>“Pero no en todos hay este conocimiento; porque algunos, habituados hasta aquí a los ídolos, comen como sacrificado a ídolos, y su conciencia, siendo débil, se contamina”. </a:t>
            </a:r>
            <a:r>
              <a:rPr lang="es-MX" sz="2800" dirty="0"/>
              <a:t>Nosotros no debemos participar de prácticas, en donde haya alimentos sacrificados a los ídolos. Como ejemplo, en el día de reyes se usa el monito o muñequito; que evoca al </a:t>
            </a:r>
            <a:r>
              <a:rPr lang="es-MX" sz="2800" b="1" dirty="0"/>
              <a:t>“niño Dios”. </a:t>
            </a:r>
            <a:r>
              <a:rPr lang="es-MX" sz="2800" dirty="0"/>
              <a:t>Pero después, se convierte en una </a:t>
            </a:r>
            <a:r>
              <a:rPr lang="es-MX" sz="2800" dirty="0" err="1"/>
              <a:t>tamaliza</a:t>
            </a:r>
            <a:r>
              <a:rPr lang="es-MX" sz="2800" dirty="0"/>
              <a:t> que se cambia al día de la candelaria. Tradición que no es bíblica.</a:t>
            </a:r>
          </a:p>
        </p:txBody>
      </p:sp>
    </p:spTree>
    <p:extLst>
      <p:ext uri="{BB962C8B-B14F-4D97-AF65-F5344CB8AC3E}">
        <p14:creationId xmlns:p14="http://schemas.microsoft.com/office/powerpoint/2010/main" val="14862989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88095"/>
            <a:ext cx="8612736" cy="3970318"/>
          </a:xfrm>
          <a:prstGeom prst="rect">
            <a:avLst/>
          </a:prstGeom>
        </p:spPr>
        <p:txBody>
          <a:bodyPr wrap="square">
            <a:spAutoFit/>
          </a:bodyPr>
          <a:lstStyle/>
          <a:p>
            <a:pPr algn="just"/>
            <a:r>
              <a:rPr lang="es-MX" sz="2800" dirty="0"/>
              <a:t>M. ES MENTIRA. Habacuc 2:18: </a:t>
            </a:r>
            <a:r>
              <a:rPr lang="es-MX" sz="2800" b="1" dirty="0"/>
              <a:t>“¿De qué sirve la escultura que esculpió el que la hizo? ¿la estatua de fundición que enseña mentira, para que haciendo imágenes mudas confíe el hacedor en su obra?”. </a:t>
            </a:r>
            <a:endParaRPr lang="es-MX" sz="2800" b="1" dirty="0" smtClean="0"/>
          </a:p>
          <a:p>
            <a:pPr algn="just"/>
            <a:r>
              <a:rPr lang="es-MX" sz="2800" dirty="0" smtClean="0"/>
              <a:t>N</a:t>
            </a:r>
            <a:r>
              <a:rPr lang="es-MX" sz="2800" dirty="0"/>
              <a:t>. SON MALDITOS SUS ARTÍFICES. Deuteronomio 27:15: </a:t>
            </a:r>
            <a:r>
              <a:rPr lang="es-MX" sz="2800" b="1" dirty="0"/>
              <a:t>“maldito el hombre que hiciere escultura o imagen de fundición, abominación a Jehová, obra de mano de artífice, y la pusiere en oculto. Y todo el pueblo responderá y dirá: Amén”.</a:t>
            </a:r>
          </a:p>
        </p:txBody>
      </p:sp>
    </p:spTree>
    <p:extLst>
      <p:ext uri="{BB962C8B-B14F-4D97-AF65-F5344CB8AC3E}">
        <p14:creationId xmlns:p14="http://schemas.microsoft.com/office/powerpoint/2010/main" val="3008148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54615" y="1256952"/>
            <a:ext cx="8513584" cy="4585871"/>
          </a:xfrm>
          <a:prstGeom prst="rect">
            <a:avLst/>
          </a:prstGeom>
        </p:spPr>
        <p:txBody>
          <a:bodyPr wrap="square">
            <a:spAutoFit/>
          </a:bodyPr>
          <a:lstStyle/>
          <a:p>
            <a:pPr algn="just"/>
            <a:r>
              <a:rPr lang="es-MX" sz="4000" b="1" dirty="0"/>
              <a:t>III.- LO QUE DIOS QUIERE </a:t>
            </a:r>
            <a:endParaRPr lang="es-MX" sz="4000" b="1" dirty="0" smtClean="0"/>
          </a:p>
          <a:p>
            <a:pPr marL="342900" indent="-342900" algn="just">
              <a:buAutoNum type="alphaUcPeriod"/>
            </a:pPr>
            <a:r>
              <a:rPr lang="es-MX" sz="2800" dirty="0" smtClean="0"/>
              <a:t>SER </a:t>
            </a:r>
            <a:r>
              <a:rPr lang="es-MX" sz="2800" dirty="0"/>
              <a:t>NUESTRO DIOS. Ezequiel 37:23: </a:t>
            </a:r>
            <a:r>
              <a:rPr lang="es-MX" sz="2800" b="1" dirty="0"/>
              <a:t>“Ni se </a:t>
            </a:r>
            <a:endParaRPr lang="es-MX" sz="2800" b="1" dirty="0" smtClean="0"/>
          </a:p>
          <a:p>
            <a:pPr algn="just"/>
            <a:r>
              <a:rPr lang="es-MX" sz="2800" b="1" dirty="0" smtClean="0"/>
              <a:t>contaminarán </a:t>
            </a:r>
            <a:r>
              <a:rPr lang="es-MX" sz="2800" b="1" dirty="0"/>
              <a:t>ya más con sus ídolos, con sus abominaciones y con todas sus rebeliones; y los salvaré de todas sus rebeliones con las cuales pecaron, y los limpiaré; y me serán por pueblo, y yo a ellos por Dios”. </a:t>
            </a:r>
            <a:endParaRPr lang="es-MX" sz="2800" b="1" dirty="0" smtClean="0"/>
          </a:p>
          <a:p>
            <a:pPr algn="just"/>
            <a:r>
              <a:rPr lang="es-MX" sz="2800" dirty="0" smtClean="0"/>
              <a:t>B</a:t>
            </a:r>
            <a:r>
              <a:rPr lang="es-MX" sz="2800" dirty="0"/>
              <a:t>. LIMPIARNOS. Ezequiel 36:25: </a:t>
            </a:r>
            <a:r>
              <a:rPr lang="es-MX" sz="2800" b="1" dirty="0"/>
              <a:t>“Esparciré sobre vosotros agua limpia, y seréis limpiados de todas vuestras inmundicias; y de todos vuestros ídolos os limpiaré”. </a:t>
            </a:r>
          </a:p>
        </p:txBody>
      </p:sp>
    </p:spTree>
    <p:extLst>
      <p:ext uri="{BB962C8B-B14F-4D97-AF65-F5344CB8AC3E}">
        <p14:creationId xmlns:p14="http://schemas.microsoft.com/office/powerpoint/2010/main" val="3403064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612248"/>
            <a:ext cx="8449937" cy="3970318"/>
          </a:xfrm>
          <a:prstGeom prst="rect">
            <a:avLst/>
          </a:prstGeom>
        </p:spPr>
        <p:txBody>
          <a:bodyPr wrap="square">
            <a:spAutoFit/>
          </a:bodyPr>
          <a:lstStyle/>
          <a:p>
            <a:pPr algn="just"/>
            <a:r>
              <a:rPr lang="es-MX" sz="2800" dirty="0"/>
              <a:t>C. QUE NOS CONVIRTAMOS A ÉL. 1 Tesalonicenses 1:9: </a:t>
            </a:r>
            <a:r>
              <a:rPr lang="es-MX" sz="2800" b="1" dirty="0"/>
              <a:t>“porque ellos mismos cuentan de nosotros la manera en que nos recibisteis, y cómo os convertisteis de los ídolos a Dios, para servir al Dios vivo y verdadero”. </a:t>
            </a:r>
            <a:endParaRPr lang="es-MX" sz="2800" b="1" dirty="0" smtClean="0"/>
          </a:p>
          <a:p>
            <a:pPr algn="just"/>
            <a:r>
              <a:rPr lang="es-MX" sz="2800" dirty="0" smtClean="0"/>
              <a:t>D</a:t>
            </a:r>
            <a:r>
              <a:rPr lang="es-MX" sz="2800" dirty="0"/>
              <a:t>. QUE BUSQUEMOS A DIOS. Mira lo que hizo Josafat en 2 Crónicas 19:3 : </a:t>
            </a:r>
            <a:r>
              <a:rPr lang="es-MX" sz="2800" b="1" dirty="0"/>
              <a:t>“Pero se han hallado en ti buenas cosas, por cuanto has quitado de la tierra las imágenes de </a:t>
            </a:r>
            <a:r>
              <a:rPr lang="es-MX" sz="2800" b="1" dirty="0" err="1"/>
              <a:t>Asera</a:t>
            </a:r>
            <a:r>
              <a:rPr lang="es-MX" sz="2800" b="1" dirty="0"/>
              <a:t>, y has dispuesto tu corazón para buscar a Dios”.</a:t>
            </a:r>
          </a:p>
        </p:txBody>
      </p:sp>
    </p:spTree>
    <p:extLst>
      <p:ext uri="{BB962C8B-B14F-4D97-AF65-F5344CB8AC3E}">
        <p14:creationId xmlns:p14="http://schemas.microsoft.com/office/powerpoint/2010/main" val="1748321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9" y="2207255"/>
            <a:ext cx="8480535" cy="1569660"/>
          </a:xfrm>
          <a:prstGeom prst="rect">
            <a:avLst/>
          </a:prstGeom>
          <a:noFill/>
        </p:spPr>
        <p:txBody>
          <a:bodyPr wrap="square" rtlCol="0">
            <a:spAutoFit/>
          </a:bodyPr>
          <a:lstStyle/>
          <a:p>
            <a:pPr algn="ctr"/>
            <a:r>
              <a:rPr lang="es-MX" sz="9600" b="1" dirty="0" smtClean="0"/>
              <a:t>IDOLATRÍA</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54615" y="952802"/>
            <a:ext cx="8513584" cy="5139869"/>
          </a:xfrm>
          <a:prstGeom prst="rect">
            <a:avLst/>
          </a:prstGeom>
        </p:spPr>
        <p:txBody>
          <a:bodyPr wrap="square">
            <a:spAutoFit/>
          </a:bodyPr>
          <a:lstStyle/>
          <a:p>
            <a:pPr algn="just"/>
            <a:r>
              <a:rPr lang="es-MX" sz="4000" b="1" dirty="0"/>
              <a:t>IV.- VERDADES QUE DEBEMOS PENSAR </a:t>
            </a:r>
            <a:endParaRPr lang="es-MX" sz="4000" b="1" dirty="0" smtClean="0"/>
          </a:p>
          <a:p>
            <a:pPr marL="342900" indent="-342900" algn="just">
              <a:buAutoNum type="alphaUcPeriod"/>
            </a:pPr>
            <a:r>
              <a:rPr lang="es-MX" sz="2400" dirty="0" smtClean="0"/>
              <a:t>1 </a:t>
            </a:r>
            <a:r>
              <a:rPr lang="es-MX" sz="2400" dirty="0"/>
              <a:t>Timoteo 2:5: </a:t>
            </a:r>
            <a:r>
              <a:rPr lang="es-MX" sz="2400" b="1" dirty="0"/>
              <a:t>“Porque hay un solo Dios, y un solo mediador entre Dios y los </a:t>
            </a:r>
            <a:endParaRPr lang="es-MX" sz="2400" b="1" dirty="0" smtClean="0"/>
          </a:p>
          <a:p>
            <a:pPr algn="just"/>
            <a:r>
              <a:rPr lang="es-MX" sz="2400" b="1" dirty="0" smtClean="0"/>
              <a:t>hombres</a:t>
            </a:r>
            <a:r>
              <a:rPr lang="es-MX" sz="2400" b="1" dirty="0"/>
              <a:t>, Jesucristo hombre”. </a:t>
            </a:r>
            <a:endParaRPr lang="es-MX" sz="2400" b="1" dirty="0" smtClean="0"/>
          </a:p>
          <a:p>
            <a:pPr algn="just"/>
            <a:r>
              <a:rPr lang="es-MX" sz="2400" dirty="0" smtClean="0"/>
              <a:t>B</a:t>
            </a:r>
            <a:r>
              <a:rPr lang="es-MX" sz="2400" dirty="0"/>
              <a:t>. Dios es el mejor artífice, pero no ocupa imágenes; mucho menos artesanos. Jesús es la imagen visible del Dios invisible. </a:t>
            </a:r>
            <a:r>
              <a:rPr lang="es-MX" sz="2400" b="1" dirty="0"/>
              <a:t>“Él es la imagen del Dios invisible, el primogénito de toda creación”.</a:t>
            </a:r>
            <a:r>
              <a:rPr lang="es-MX" sz="2400" dirty="0"/>
              <a:t> Colosenses 1:15, </a:t>
            </a:r>
            <a:endParaRPr lang="es-MX" sz="2400" dirty="0" smtClean="0"/>
          </a:p>
          <a:p>
            <a:pPr algn="just"/>
            <a:r>
              <a:rPr lang="es-MX" sz="2400" dirty="0" smtClean="0"/>
              <a:t>C</a:t>
            </a:r>
            <a:r>
              <a:rPr lang="es-MX" sz="2400" dirty="0"/>
              <a:t>. Dios no necesita intermediarios para que le pidan por nosotros. Él no necesita de atajos. Uno de sus atributos es que Omnisciente. Es decir, que todo lo sabe. Tenemos acceso directo a Dios. </a:t>
            </a:r>
            <a:r>
              <a:rPr lang="es-MX" sz="2400" b="1" dirty="0"/>
              <a:t>“en quien tenemos seguridad y acceso con confianza </a:t>
            </a:r>
            <a:r>
              <a:rPr lang="es-MX" sz="2400" b="1" dirty="0" smtClean="0"/>
              <a:t> </a:t>
            </a:r>
            <a:r>
              <a:rPr lang="es-MX" sz="2400" b="1" dirty="0"/>
              <a:t>por medio de la fe en él”</a:t>
            </a:r>
            <a:r>
              <a:rPr lang="es-MX" sz="2400" dirty="0"/>
              <a:t>. Efesios 3:12.</a:t>
            </a:r>
          </a:p>
        </p:txBody>
      </p:sp>
    </p:spTree>
    <p:extLst>
      <p:ext uri="{BB962C8B-B14F-4D97-AF65-F5344CB8AC3E}">
        <p14:creationId xmlns:p14="http://schemas.microsoft.com/office/powerpoint/2010/main" val="3305215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76648" y="987419"/>
            <a:ext cx="8469517" cy="5016758"/>
          </a:xfrm>
          <a:prstGeom prst="rect">
            <a:avLst/>
          </a:prstGeom>
        </p:spPr>
        <p:txBody>
          <a:bodyPr wrap="square">
            <a:spAutoFit/>
          </a:bodyPr>
          <a:lstStyle/>
          <a:p>
            <a:pPr algn="just"/>
            <a:r>
              <a:rPr lang="es-MX" sz="4000" b="1" dirty="0"/>
              <a:t>V.- LOS SIERVOS DE DIOS NO PERMITIERON SER ADORADOS </a:t>
            </a:r>
            <a:endParaRPr lang="es-MX" sz="4000" b="1" dirty="0" smtClean="0"/>
          </a:p>
          <a:p>
            <a:pPr marL="342900" indent="-342900" algn="just">
              <a:buAutoNum type="alphaUcPeriod"/>
            </a:pPr>
            <a:r>
              <a:rPr lang="es-MX" sz="2000" dirty="0" smtClean="0"/>
              <a:t>EL </a:t>
            </a:r>
            <a:r>
              <a:rPr lang="es-MX" sz="2000" dirty="0"/>
              <a:t>APÓSTOL PEDRO REHUSÓ SER ADORADO. </a:t>
            </a:r>
            <a:r>
              <a:rPr lang="es-MX" sz="2000" b="1" dirty="0"/>
              <a:t>“Cuando Pedro entró, salió Cornelio a </a:t>
            </a:r>
            <a:endParaRPr lang="es-MX" sz="2000" b="1" dirty="0" smtClean="0"/>
          </a:p>
          <a:p>
            <a:pPr algn="just"/>
            <a:r>
              <a:rPr lang="es-MX" sz="2000" b="1" dirty="0" smtClean="0"/>
              <a:t>recibirle</a:t>
            </a:r>
            <a:r>
              <a:rPr lang="es-MX" sz="2000" b="1" dirty="0"/>
              <a:t>, y postrándose a sus pies, adoró. Mas Pedro le levantó, diciendo: Levántate, pues yo mismo también soy hombre”. </a:t>
            </a:r>
            <a:r>
              <a:rPr lang="es-MX" sz="2000" dirty="0"/>
              <a:t>Hechos 10:25,26. </a:t>
            </a:r>
            <a:endParaRPr lang="es-MX" sz="2000" dirty="0" smtClean="0"/>
          </a:p>
          <a:p>
            <a:pPr algn="just"/>
            <a:r>
              <a:rPr lang="es-MX" sz="2000" dirty="0" smtClean="0"/>
              <a:t>B</a:t>
            </a:r>
            <a:r>
              <a:rPr lang="es-MX" sz="2000" dirty="0"/>
              <a:t>. LOS ÁNGELES REHÚSAN SER ADORADOS. </a:t>
            </a:r>
            <a:r>
              <a:rPr lang="es-MX" sz="2000" b="1" dirty="0"/>
              <a:t>“Yo me postré a sus pies para adorarle. Y él me dijo: Mira, no lo hagas; yo soy consiervo tuyo, y de tus hermanos que retienen el testimonio de Jesús. Adora a Dios”</a:t>
            </a:r>
            <a:r>
              <a:rPr lang="es-MX" sz="2000" dirty="0"/>
              <a:t>. Apocalipsis 19:10. También encontramos: </a:t>
            </a:r>
            <a:r>
              <a:rPr lang="es-MX" sz="2000" b="1" dirty="0"/>
              <a:t>“Yo Juan soy el que oyó y vio estas cosas. Y después que las hube oído y visto, me postré para adorar a los pies del ángel que me mostraba estas cosas. Pero él me dijo: Mira, no lo hagas; porque yo soy consiervo tuyo, de tus hermanos los profetas, y de los que guardan las palabras de este libro. Adora a Dios”.</a:t>
            </a:r>
          </a:p>
        </p:txBody>
      </p:sp>
    </p:spTree>
    <p:extLst>
      <p:ext uri="{BB962C8B-B14F-4D97-AF65-F5344CB8AC3E}">
        <p14:creationId xmlns:p14="http://schemas.microsoft.com/office/powerpoint/2010/main" val="33716021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27072" y="1598077"/>
            <a:ext cx="8568669" cy="3785652"/>
          </a:xfrm>
          <a:prstGeom prst="rect">
            <a:avLst/>
          </a:prstGeom>
        </p:spPr>
        <p:txBody>
          <a:bodyPr wrap="square">
            <a:spAutoFit/>
          </a:bodyPr>
          <a:lstStyle/>
          <a:p>
            <a:pPr algn="just"/>
            <a:r>
              <a:rPr lang="es-MX" sz="2400" dirty="0"/>
              <a:t>C. NINGUNA CRIATURA (SER CREADO) DEBE SER ADORADO</a:t>
            </a:r>
            <a:r>
              <a:rPr lang="es-MX" sz="2400" b="1" dirty="0"/>
              <a:t>. “y cambiaron la gloria del Dios incorruptible en semejanza de imagen de hombre corruptible, de aves, de cuadrúpedos y de reptiles. Ya que cambiaron la verdad de Dios por la mentira, honrando y dando culto a las criaturas antes que al Creador, el cual es bendito por los siglos. Amén”. </a:t>
            </a:r>
            <a:r>
              <a:rPr lang="es-MX" sz="2400" dirty="0"/>
              <a:t>Romanos 1:23,25. </a:t>
            </a:r>
            <a:endParaRPr lang="es-MX" sz="2400" dirty="0" smtClean="0"/>
          </a:p>
          <a:p>
            <a:pPr algn="just"/>
            <a:r>
              <a:rPr lang="es-MX" sz="2400" dirty="0" smtClean="0"/>
              <a:t>D</a:t>
            </a:r>
            <a:r>
              <a:rPr lang="es-MX" sz="2400" dirty="0"/>
              <a:t>. A DIOS, SOLO SE LE DEBE ADORAR EN ESPÍRITU. Juan 4:23. </a:t>
            </a:r>
            <a:r>
              <a:rPr lang="es-MX" sz="2400" b="1" dirty="0"/>
              <a:t>“Más la hora viene, y ahora es, cuando los verdaderos adoradores adorarán al Padre en espíritu y en verdad; porque también el Padre tales adoradores busca que le adoren”. </a:t>
            </a:r>
          </a:p>
        </p:txBody>
      </p:sp>
    </p:spTree>
    <p:extLst>
      <p:ext uri="{BB962C8B-B14F-4D97-AF65-F5344CB8AC3E}">
        <p14:creationId xmlns:p14="http://schemas.microsoft.com/office/powerpoint/2010/main" val="27262827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19395"/>
            <a:ext cx="8502568" cy="4154984"/>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Solo </a:t>
            </a:r>
            <a:r>
              <a:rPr lang="es-MX" sz="2800" dirty="0"/>
              <a:t>Dios es digno de ser adorado, a nadie se le debe dar la gloria o exaltación. </a:t>
            </a:r>
            <a:endParaRPr lang="es-MX" sz="2800" dirty="0" smtClean="0"/>
          </a:p>
          <a:p>
            <a:pPr algn="just"/>
            <a:r>
              <a:rPr lang="es-MX" sz="2800" dirty="0" smtClean="0"/>
              <a:t>Lucas </a:t>
            </a:r>
            <a:r>
              <a:rPr lang="es-MX" sz="2800" dirty="0"/>
              <a:t>4:8: </a:t>
            </a:r>
            <a:r>
              <a:rPr lang="es-MX" sz="2800" b="1" dirty="0"/>
              <a:t>“Respondiendo Jesús, le dijo: Vete de mí, Satanás, porque escrito está: Al Señor tu Dios adorarás, y a él solo servirás”. </a:t>
            </a:r>
            <a:endParaRPr lang="es-MX" sz="2800" b="1" dirty="0" smtClean="0"/>
          </a:p>
          <a:p>
            <a:pPr algn="just"/>
            <a:r>
              <a:rPr lang="es-MX" sz="2800" dirty="0" smtClean="0"/>
              <a:t>Apocalipsis </a:t>
            </a:r>
            <a:r>
              <a:rPr lang="es-MX" sz="2800" dirty="0"/>
              <a:t>4:11: </a:t>
            </a:r>
            <a:r>
              <a:rPr lang="es-MX" sz="2800" b="1" dirty="0"/>
              <a:t>“Señor, digno eres de recibir la gloria y la honra y el poder; porque tú creaste todas las cosas, y por tu voluntad existen y fueron creadas”.</a:t>
            </a:r>
          </a:p>
        </p:txBody>
      </p:sp>
    </p:spTree>
    <p:extLst>
      <p:ext uri="{BB962C8B-B14F-4D97-AF65-F5344CB8AC3E}">
        <p14:creationId xmlns:p14="http://schemas.microsoft.com/office/powerpoint/2010/main" val="23748658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07623" y="1845824"/>
            <a:ext cx="8295701" cy="3539430"/>
          </a:xfrm>
          <a:prstGeom prst="rect">
            <a:avLst/>
          </a:prstGeom>
        </p:spPr>
        <p:txBody>
          <a:bodyPr wrap="square">
            <a:spAutoFit/>
          </a:bodyPr>
          <a:lstStyle/>
          <a:p>
            <a:pPr algn="just"/>
            <a:r>
              <a:rPr lang="es-MX" sz="2800" dirty="0"/>
              <a:t>Apocalipsis 5:12-13: </a:t>
            </a:r>
            <a:r>
              <a:rPr lang="es-MX" sz="2800" b="1" dirty="0"/>
              <a:t>“que decían a gran voz: El Cordero que fue inmolado es digno de tomar el poder, las riquezas, la sabiduría, la fortaleza, la honra, la gloria y la alabanza. Y a todo lo creado que está en el cielo, y sobre la tierra, y debajo de la tierra, y en el mar, y a todas las cosas que en ellos hay, oí decir: Al que está sentado en el trono, y al Cordero, sea la alabanza, la honra, la gloria y el poder, por los siglos de los siglos”.</a:t>
            </a:r>
          </a:p>
        </p:txBody>
      </p:sp>
    </p:spTree>
    <p:extLst>
      <p:ext uri="{BB962C8B-B14F-4D97-AF65-F5344CB8AC3E}">
        <p14:creationId xmlns:p14="http://schemas.microsoft.com/office/powerpoint/2010/main" val="82130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5" name="Rectángulo 4"/>
          <p:cNvSpPr/>
          <p:nvPr/>
        </p:nvSpPr>
        <p:spPr>
          <a:xfrm>
            <a:off x="418641" y="1576056"/>
            <a:ext cx="8383836" cy="3293209"/>
          </a:xfrm>
          <a:prstGeom prst="rect">
            <a:avLst/>
          </a:prstGeom>
        </p:spPr>
        <p:txBody>
          <a:bodyPr wrap="square">
            <a:spAutoFit/>
          </a:bodyPr>
          <a:lstStyle/>
          <a:p>
            <a:pPr algn="just"/>
            <a:r>
              <a:rPr lang="es-MX" sz="4000" b="1" dirty="0"/>
              <a:t>BASE BÍBLICA: </a:t>
            </a:r>
            <a:endParaRPr lang="es-MX" sz="4000" b="1" dirty="0" smtClean="0"/>
          </a:p>
          <a:p>
            <a:pPr algn="just"/>
            <a:r>
              <a:rPr lang="es-MX" sz="2800" dirty="0" smtClean="0"/>
              <a:t>Salmos </a:t>
            </a:r>
            <a:r>
              <a:rPr lang="es-MX" sz="2800" dirty="0"/>
              <a:t>115:4-7 </a:t>
            </a:r>
            <a:endParaRPr lang="es-MX" sz="2800" dirty="0" smtClean="0"/>
          </a:p>
          <a:p>
            <a:pPr algn="just"/>
            <a:r>
              <a:rPr lang="es-MX" sz="2800" b="1" dirty="0" smtClean="0"/>
              <a:t>“</a:t>
            </a:r>
            <a:r>
              <a:rPr lang="es-MX" sz="2800" b="1" dirty="0"/>
              <a:t>Los ídolos de ellos son plata y oro, Obra de manos de hombres. Tienen boca, mas no hablan; Tienen ojos, mas no ven; Orejas tienen, mas no oyen; Tienen narices, mas no huelen; Manos tienen, mas no palpan; Tienen pies, mas no andan; No hablan con su garganta. </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96607" y="1834807"/>
            <a:ext cx="8350786" cy="3970318"/>
          </a:xfrm>
          <a:prstGeom prst="rect">
            <a:avLst/>
          </a:prstGeom>
        </p:spPr>
        <p:txBody>
          <a:bodyPr wrap="square">
            <a:spAutoFit/>
          </a:bodyPr>
          <a:lstStyle/>
          <a:p>
            <a:pPr algn="just"/>
            <a:r>
              <a:rPr lang="es-MX" sz="2800" dirty="0"/>
              <a:t>Del gr. </a:t>
            </a:r>
            <a:r>
              <a:rPr lang="es-MX" sz="2800" dirty="0" err="1"/>
              <a:t>idolon</a:t>
            </a:r>
            <a:r>
              <a:rPr lang="es-MX" sz="2800" dirty="0"/>
              <a:t>, dios falso; y </a:t>
            </a:r>
            <a:r>
              <a:rPr lang="es-MX" sz="2800" dirty="0" err="1"/>
              <a:t>latreia</a:t>
            </a:r>
            <a:r>
              <a:rPr lang="es-MX" sz="2800" dirty="0"/>
              <a:t>, adoración.- Se refiere a la adoración de un dios falso o sustitutivo del verdadero, gen. Un objeto físico o un artefacto. </a:t>
            </a:r>
            <a:endParaRPr lang="es-MX" sz="2800" dirty="0" smtClean="0"/>
          </a:p>
          <a:p>
            <a:pPr algn="just"/>
            <a:r>
              <a:rPr lang="es-MX" sz="2800" dirty="0" smtClean="0"/>
              <a:t>Del </a:t>
            </a:r>
            <a:r>
              <a:rPr lang="es-MX" sz="2800" dirty="0"/>
              <a:t>griego ‘</a:t>
            </a:r>
            <a:r>
              <a:rPr lang="es-MX" sz="2800" dirty="0" err="1"/>
              <a:t>eidololatreia</a:t>
            </a:r>
            <a:r>
              <a:rPr lang="es-MX" sz="2800" dirty="0"/>
              <a:t>’, que significa literalmente: ‘adoración de Ídolos’. En otras palabras, considerar dioses desde una imagen; siendo ésta objeto de culto a donde van dirigido los honores, danzas, cánticos u otras formas de homenaje; hasta personas o cosas amadas con exaltación.</a:t>
            </a:r>
          </a:p>
        </p:txBody>
      </p:sp>
    </p:spTree>
    <p:extLst>
      <p:ext uri="{BB962C8B-B14F-4D97-AF65-F5344CB8AC3E}">
        <p14:creationId xmlns:p14="http://schemas.microsoft.com/office/powerpoint/2010/main" val="2827381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49106" y="1616969"/>
            <a:ext cx="8524601" cy="3970318"/>
          </a:xfrm>
          <a:prstGeom prst="rect">
            <a:avLst/>
          </a:prstGeom>
        </p:spPr>
        <p:txBody>
          <a:bodyPr wrap="square">
            <a:spAutoFit/>
          </a:bodyPr>
          <a:lstStyle/>
          <a:p>
            <a:pPr algn="just"/>
            <a:r>
              <a:rPr lang="es-MX" sz="2800" dirty="0"/>
              <a:t>• Idolatría: Adoración que se da a los ídolos. </a:t>
            </a:r>
            <a:endParaRPr lang="es-MX" sz="2800" dirty="0" smtClean="0"/>
          </a:p>
          <a:p>
            <a:pPr algn="just"/>
            <a:r>
              <a:rPr lang="es-MX" sz="2800" dirty="0" smtClean="0"/>
              <a:t>• </a:t>
            </a:r>
            <a:r>
              <a:rPr lang="es-MX" sz="2800" dirty="0"/>
              <a:t>Ídolo: Imagen de una deidad, objeto de culto. Persona o cosa amada o admirada, con exaltación. Una imagen usada como un objeto de adoración. Un falso Dios. </a:t>
            </a:r>
            <a:endParaRPr lang="es-MX" sz="2800" dirty="0" smtClean="0"/>
          </a:p>
          <a:p>
            <a:pPr algn="just"/>
            <a:r>
              <a:rPr lang="es-MX" sz="2800" dirty="0" smtClean="0"/>
              <a:t>Las </a:t>
            </a:r>
            <a:r>
              <a:rPr lang="es-MX" sz="2800" dirty="0"/>
              <a:t>imágenes y aquellos artículos tallados o creados para adorarlos; bíblicamente no tienen vida, ni poder, menos autoridad; ni tampoco pueden interceder por nosotros. Por eso, les presentamos algunos aspectos importantes de la idolatría:</a:t>
            </a:r>
          </a:p>
        </p:txBody>
      </p:sp>
    </p:spTree>
    <p:extLst>
      <p:ext uri="{BB962C8B-B14F-4D97-AF65-F5344CB8AC3E}">
        <p14:creationId xmlns:p14="http://schemas.microsoft.com/office/powerpoint/2010/main" val="1809641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83189"/>
            <a:ext cx="8480534" cy="4278094"/>
          </a:xfrm>
          <a:prstGeom prst="rect">
            <a:avLst/>
          </a:prstGeom>
        </p:spPr>
        <p:txBody>
          <a:bodyPr wrap="square">
            <a:spAutoFit/>
          </a:bodyPr>
          <a:lstStyle/>
          <a:p>
            <a:pPr algn="just"/>
            <a:r>
              <a:rPr lang="es-MX" sz="4000" b="1" dirty="0"/>
              <a:t>I.- A DIOS NO LE AGRADA LA IDOLATRÍA </a:t>
            </a:r>
            <a:endParaRPr lang="es-MX" sz="4000" b="1" dirty="0" smtClean="0"/>
          </a:p>
          <a:p>
            <a:pPr algn="just"/>
            <a:r>
              <a:rPr lang="es-MX" sz="2400" dirty="0" smtClean="0"/>
              <a:t>Éxodo </a:t>
            </a:r>
            <a:r>
              <a:rPr lang="es-MX" sz="2400" dirty="0"/>
              <a:t>20:1-5: </a:t>
            </a:r>
            <a:r>
              <a:rPr lang="es-MX" sz="2400" b="1" dirty="0"/>
              <a:t>“Y habló Dios todas estas palabras, diciendo: Yo soy Jehová tu Dios, que te saqué de la tierra de Egipto, de casa de servidumbre. No tendrás dioses ajenos delante de mí. No te harás imagen, ni ninguna semejanza de lo que esté arriba en el cielo, ni abajo en la tierra, ni en las aguas debajo de la tierra. No te inclinarás a ellas, ni las honrarás; porque yo soy Jehová tu Dios, fuerte, celoso, que visito la maldad de los padres sobre los hijos hasta la tercera y cuarta generación de los que me aborrecen”.</a:t>
            </a:r>
          </a:p>
        </p:txBody>
      </p:sp>
    </p:spTree>
    <p:extLst>
      <p:ext uri="{BB962C8B-B14F-4D97-AF65-F5344CB8AC3E}">
        <p14:creationId xmlns:p14="http://schemas.microsoft.com/office/powerpoint/2010/main" val="1661477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07624" y="1517817"/>
            <a:ext cx="8427904" cy="4401205"/>
          </a:xfrm>
          <a:prstGeom prst="rect">
            <a:avLst/>
          </a:prstGeom>
        </p:spPr>
        <p:txBody>
          <a:bodyPr wrap="square">
            <a:spAutoFit/>
          </a:bodyPr>
          <a:lstStyle/>
          <a:p>
            <a:pPr algn="just"/>
            <a:r>
              <a:rPr lang="es-MX" sz="2800" dirty="0"/>
              <a:t>¡Qué clara es la Biblia! ¿O no? Aquí aprovecho para enfatizar que las creencias de las personas que usan imágenes, es que </a:t>
            </a:r>
            <a:r>
              <a:rPr lang="es-MX" sz="2800" b="1" dirty="0"/>
              <a:t>“no las adoran”; </a:t>
            </a:r>
            <a:r>
              <a:rPr lang="es-MX" sz="2800" dirty="0"/>
              <a:t>sino que solo las veneran. El significado de esa palabra: Venerar </a:t>
            </a:r>
            <a:endParaRPr lang="es-MX" sz="2800" dirty="0" smtClean="0"/>
          </a:p>
          <a:p>
            <a:pPr marL="342900" indent="-342900" algn="just">
              <a:buAutoNum type="arabicPeriod"/>
            </a:pPr>
            <a:r>
              <a:rPr lang="es-MX" sz="2800" dirty="0" err="1" smtClean="0"/>
              <a:t>tr</a:t>
            </a:r>
            <a:r>
              <a:rPr lang="es-MX" sz="2800" dirty="0"/>
              <a:t>. Tener gran respeto a alguien por sus </a:t>
            </a:r>
            <a:endParaRPr lang="es-MX" sz="2800" dirty="0" smtClean="0"/>
          </a:p>
          <a:p>
            <a:pPr algn="just"/>
            <a:r>
              <a:rPr lang="es-MX" sz="2800" dirty="0" smtClean="0"/>
              <a:t>virtudes </a:t>
            </a:r>
            <a:r>
              <a:rPr lang="es-MX" sz="2800" dirty="0"/>
              <a:t>y cualidades: la veneró siempre. </a:t>
            </a:r>
            <a:endParaRPr lang="es-MX" sz="2800" dirty="0" smtClean="0"/>
          </a:p>
          <a:p>
            <a:pPr algn="just"/>
            <a:r>
              <a:rPr lang="es-MX" sz="2800" dirty="0" smtClean="0"/>
              <a:t>2</a:t>
            </a:r>
            <a:r>
              <a:rPr lang="es-MX" sz="2800" dirty="0"/>
              <a:t>. Honrar, dar culto a lo sagrado: </a:t>
            </a:r>
            <a:r>
              <a:rPr lang="es-MX" sz="2800" b="1" dirty="0"/>
              <a:t>“los padres marianos veneran a la Virgen”. </a:t>
            </a:r>
            <a:endParaRPr lang="es-MX" sz="2800" b="1" dirty="0" smtClean="0"/>
          </a:p>
          <a:p>
            <a:pPr algn="just"/>
            <a:r>
              <a:rPr lang="es-MX" sz="2800" dirty="0" smtClean="0"/>
              <a:t>*</a:t>
            </a:r>
            <a:r>
              <a:rPr lang="es-MX" sz="2800" dirty="0"/>
              <a:t>Nota tomada de Wordreference.com (Diccionario de la Lengua Española). </a:t>
            </a:r>
          </a:p>
        </p:txBody>
      </p:sp>
    </p:spTree>
    <p:extLst>
      <p:ext uri="{BB962C8B-B14F-4D97-AF65-F5344CB8AC3E}">
        <p14:creationId xmlns:p14="http://schemas.microsoft.com/office/powerpoint/2010/main" val="3286261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05342"/>
            <a:ext cx="8535618" cy="4524315"/>
          </a:xfrm>
          <a:prstGeom prst="rect">
            <a:avLst/>
          </a:prstGeom>
        </p:spPr>
        <p:txBody>
          <a:bodyPr wrap="square">
            <a:spAutoFit/>
          </a:bodyPr>
          <a:lstStyle/>
          <a:p>
            <a:pPr algn="just"/>
            <a:r>
              <a:rPr lang="es-MX" sz="2400" dirty="0"/>
              <a:t>Por lo que esa respuesta que dan de solo venerar, es la misma que nos dice el verso 5: </a:t>
            </a:r>
            <a:r>
              <a:rPr lang="es-MX" sz="2400" b="1" dirty="0"/>
              <a:t>“No te inclinarás a ellas, ni las honraras”. </a:t>
            </a:r>
            <a:r>
              <a:rPr lang="es-MX" sz="2400" dirty="0"/>
              <a:t>O sea, tampoco las venerarás. </a:t>
            </a:r>
            <a:endParaRPr lang="es-MX" sz="2400" dirty="0" smtClean="0"/>
          </a:p>
          <a:p>
            <a:pPr algn="just"/>
            <a:r>
              <a:rPr lang="es-MX" sz="2400" dirty="0" smtClean="0"/>
              <a:t>Cuando </a:t>
            </a:r>
            <a:r>
              <a:rPr lang="es-MX" sz="2400" dirty="0"/>
              <a:t>Jesús fue tentado en el desierto por Satanás, </a:t>
            </a:r>
            <a:r>
              <a:rPr lang="es-MX" sz="2400" b="1" dirty="0"/>
              <a:t>“Entonces Jesús le dijo: Vete, Satanás, porque escrito está: Al Señor tu Dios adorarás, y a él sólo servirás”</a:t>
            </a:r>
            <a:r>
              <a:rPr lang="es-MX" sz="2400" dirty="0"/>
              <a:t>. Mateo 4:10. </a:t>
            </a:r>
            <a:endParaRPr lang="es-MX" sz="2400" dirty="0" smtClean="0"/>
          </a:p>
          <a:p>
            <a:pPr algn="just"/>
            <a:r>
              <a:rPr lang="es-MX" sz="2400" dirty="0" smtClean="0"/>
              <a:t>Pablo </a:t>
            </a:r>
            <a:r>
              <a:rPr lang="es-MX" sz="2400" dirty="0"/>
              <a:t>estaba seguro de lo que la Biblia afirma, y veamos su reacción en Atenas: </a:t>
            </a:r>
            <a:r>
              <a:rPr lang="es-MX" sz="2400" b="1" dirty="0"/>
              <a:t>“Mientras Pablo los esperaba en Atenas, su espíritu se enardecía viendo la ciudad entregada a la idolatría”.</a:t>
            </a:r>
            <a:r>
              <a:rPr lang="es-MX" sz="2400" dirty="0"/>
              <a:t> Hechos 17:16. </a:t>
            </a:r>
            <a:endParaRPr lang="es-MX" sz="2400" dirty="0" smtClean="0"/>
          </a:p>
          <a:p>
            <a:pPr algn="just"/>
            <a:r>
              <a:rPr lang="es-MX" sz="2400" dirty="0" smtClean="0"/>
              <a:t>Tan </a:t>
            </a:r>
            <a:r>
              <a:rPr lang="es-MX" sz="2400" dirty="0"/>
              <a:t>es así, que hace esta recomendación: </a:t>
            </a:r>
            <a:r>
              <a:rPr lang="es-MX" sz="2400" b="1" dirty="0"/>
              <a:t>“Por tanto, amados míos, huid de la idolatría”.</a:t>
            </a:r>
            <a:r>
              <a:rPr lang="es-MX" sz="2400" dirty="0"/>
              <a:t>1 Corintios 10:14.</a:t>
            </a:r>
          </a:p>
        </p:txBody>
      </p:sp>
    </p:spTree>
    <p:extLst>
      <p:ext uri="{BB962C8B-B14F-4D97-AF65-F5344CB8AC3E}">
        <p14:creationId xmlns:p14="http://schemas.microsoft.com/office/powerpoint/2010/main" val="3490804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87665" y="1481612"/>
            <a:ext cx="8447483" cy="4154984"/>
          </a:xfrm>
          <a:prstGeom prst="rect">
            <a:avLst/>
          </a:prstGeom>
        </p:spPr>
        <p:txBody>
          <a:bodyPr wrap="square">
            <a:spAutoFit/>
          </a:bodyPr>
          <a:lstStyle/>
          <a:p>
            <a:pPr algn="just"/>
            <a:r>
              <a:rPr lang="es-MX" sz="2400" dirty="0"/>
              <a:t>La idolatría es mencionada en el listado de las obras de la carne, mencionada en Gálatas 5:19-21: </a:t>
            </a:r>
            <a:r>
              <a:rPr lang="es-MX" sz="2400" b="1" dirty="0"/>
              <a:t>“Y manifiestas son las obras de la carne, que son: adulterio, fornicación, inmundicia, lascivia, idolatría, hechicerías, enemistades, pleitos, celos, iras, contiendas, disensiones, herejías, envidias, homicidios, borracheras, orgías, y cosas semejantes a estas; acerca de las cuales os amonesto, como ya os lo he dicho antes, que los que practican tales cosas no heredarán el reino de Dios”.</a:t>
            </a:r>
            <a:r>
              <a:rPr lang="es-MX" sz="2400" dirty="0"/>
              <a:t> Como podemos observar, la idolatría es no solo mencionada; sino que declara que si es practicada; la persona no podrá heredar el reino de Dios. </a:t>
            </a:r>
          </a:p>
        </p:txBody>
      </p:sp>
    </p:spTree>
    <p:extLst>
      <p:ext uri="{BB962C8B-B14F-4D97-AF65-F5344CB8AC3E}">
        <p14:creationId xmlns:p14="http://schemas.microsoft.com/office/powerpoint/2010/main" val="3787418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1268</TotalTime>
  <Words>2384</Words>
  <Application>Microsoft Office PowerPoint</Application>
  <PresentationFormat>Presentación en pantalla (4:3)</PresentationFormat>
  <Paragraphs>62</Paragraphs>
  <Slides>24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24</vt:i4>
      </vt:variant>
    </vt:vector>
  </HeadingPairs>
  <TitlesOfParts>
    <vt:vector size="2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113</cp:revision>
  <dcterms:created xsi:type="dcterms:W3CDTF">2016-01-29T05:02:58Z</dcterms:created>
  <dcterms:modified xsi:type="dcterms:W3CDTF">2018-01-24T02:20:09Z</dcterms:modified>
  <cp:category/>
</cp:coreProperties>
</file>