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92" autoAdjust="0"/>
    <p:restoredTop sz="94660"/>
  </p:normalViewPr>
  <p:slideViewPr>
    <p:cSldViewPr snapToGrid="0" snapToObjects="1">
      <p:cViewPr varScale="1">
        <p:scale>
          <a:sx n="87" d="100"/>
          <a:sy n="87" d="100"/>
        </p:scale>
        <p:origin x="1704"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23/01/2018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23/01/2018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23/01/2018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23/01/2018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23/01/2018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23/01/2018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23/01/2018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49106" y="1182579"/>
            <a:ext cx="8524601" cy="4708981"/>
          </a:xfrm>
          <a:prstGeom prst="rect">
            <a:avLst/>
          </a:prstGeom>
        </p:spPr>
        <p:txBody>
          <a:bodyPr wrap="square">
            <a:spAutoFit/>
          </a:bodyPr>
          <a:lstStyle/>
          <a:p>
            <a:pPr algn="just"/>
            <a:r>
              <a:rPr lang="es-MX" sz="4000" b="1" dirty="0"/>
              <a:t>IV.- LA BIBLIA , LOS SUEÑOS, LAS VISIONES Y LOS PROFETAS </a:t>
            </a:r>
            <a:endParaRPr lang="es-MX" sz="4000" b="1" dirty="0" smtClean="0"/>
          </a:p>
          <a:p>
            <a:pPr algn="just"/>
            <a:r>
              <a:rPr lang="es-MX" sz="2000" dirty="0" smtClean="0"/>
              <a:t>Dios </a:t>
            </a:r>
            <a:r>
              <a:rPr lang="es-MX" sz="2000" dirty="0"/>
              <a:t>ha hablado al ser humano de diferentes formas a través de la historia, principalmente todo lo que Dios habla; va alineado a la palabra de Dios, la biblia. Todo mensaje aparente de Dios, que no encaje con las escrituras; deberá ser desechado. Pablo lo explica en </a:t>
            </a:r>
            <a:r>
              <a:rPr lang="es-MX" sz="2000" dirty="0" smtClean="0"/>
              <a:t> </a:t>
            </a:r>
            <a:r>
              <a:rPr lang="es-MX" sz="2000" dirty="0"/>
              <a:t>Gálatas 1:8 así: </a:t>
            </a:r>
            <a:r>
              <a:rPr lang="es-MX" sz="2000" b="1" dirty="0"/>
              <a:t>“Mas si aun nosotros, o un ángel del cielo, os anunciare otro evangelio diferente del que os hemos anunciado, sea anatema”. </a:t>
            </a:r>
            <a:endParaRPr lang="es-MX" sz="2000" b="1" dirty="0" smtClean="0"/>
          </a:p>
          <a:p>
            <a:pPr algn="just"/>
            <a:endParaRPr lang="es-MX" sz="2000" b="1" dirty="0" smtClean="0"/>
          </a:p>
          <a:p>
            <a:pPr algn="just"/>
            <a:r>
              <a:rPr lang="es-MX" sz="2000" dirty="0" smtClean="0"/>
              <a:t>Job </a:t>
            </a:r>
            <a:r>
              <a:rPr lang="es-MX" sz="2000" dirty="0"/>
              <a:t>33:14-16: </a:t>
            </a:r>
            <a:r>
              <a:rPr lang="es-MX" sz="2000" b="1" dirty="0"/>
              <a:t>“Sin embargo, en una o en dos maneras habla Dios; Pero el hombre no entiende. Por sueño, en visión nocturna, Cuando el sueño cae sobre los hombres, Cuando se adormecen sobre el lecho, Entonces revela al oído de los hombres, Y les señala su consejo”.</a:t>
            </a:r>
          </a:p>
        </p:txBody>
      </p:sp>
    </p:spTree>
    <p:extLst>
      <p:ext uri="{BB962C8B-B14F-4D97-AF65-F5344CB8AC3E}">
        <p14:creationId xmlns:p14="http://schemas.microsoft.com/office/powerpoint/2010/main" val="3485837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18641" y="1382747"/>
            <a:ext cx="8405870" cy="4401205"/>
          </a:xfrm>
          <a:prstGeom prst="rect">
            <a:avLst/>
          </a:prstGeom>
        </p:spPr>
        <p:txBody>
          <a:bodyPr wrap="square">
            <a:spAutoFit/>
          </a:bodyPr>
          <a:lstStyle/>
          <a:p>
            <a:pPr algn="just"/>
            <a:r>
              <a:rPr lang="es-MX" sz="2800" dirty="0"/>
              <a:t>1 Reyes 22:7-8: </a:t>
            </a:r>
            <a:r>
              <a:rPr lang="es-MX" sz="2800" b="1" dirty="0"/>
              <a:t>“Y dijo Josafat: ¿Hay aún aquí algún profeta de Jehová, por el cual consultemos? El rey de Israel respondió a Josafat: Aún hay un varón por el cual podríamos consultar a Jehová, </a:t>
            </a:r>
            <a:r>
              <a:rPr lang="es-MX" sz="2800" b="1" dirty="0" err="1"/>
              <a:t>Micaías</a:t>
            </a:r>
            <a:r>
              <a:rPr lang="es-MX" sz="2800" b="1" dirty="0"/>
              <a:t> hijo de </a:t>
            </a:r>
            <a:r>
              <a:rPr lang="es-MX" sz="2800" b="1" dirty="0" err="1"/>
              <a:t>Imla</a:t>
            </a:r>
            <a:r>
              <a:rPr lang="es-MX" sz="2800" b="1" dirty="0"/>
              <a:t>; mas yo le aborrezco, porque nunca me profetiza bien, sino solamente mal. Y Josafat dijo: No hable el rey así”. </a:t>
            </a:r>
            <a:endParaRPr lang="es-MX" sz="2800" b="1" dirty="0" smtClean="0"/>
          </a:p>
          <a:p>
            <a:pPr algn="just"/>
            <a:r>
              <a:rPr lang="es-MX" sz="2800" dirty="0" smtClean="0"/>
              <a:t>Daniel </a:t>
            </a:r>
            <a:r>
              <a:rPr lang="es-MX" sz="2800" dirty="0"/>
              <a:t>1:20: </a:t>
            </a:r>
            <a:r>
              <a:rPr lang="es-MX" sz="2800" b="1" dirty="0"/>
              <a:t>“En todo asunto de sabiduría e inteligencia que el rey les consultó, los halló diez veces mejores que todos los magos y astrólogos que había en todo su reino”.</a:t>
            </a:r>
          </a:p>
        </p:txBody>
      </p:sp>
    </p:spTree>
    <p:extLst>
      <p:ext uri="{BB962C8B-B14F-4D97-AF65-F5344CB8AC3E}">
        <p14:creationId xmlns:p14="http://schemas.microsoft.com/office/powerpoint/2010/main" val="5609636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96607" y="1236098"/>
            <a:ext cx="8284685" cy="4832092"/>
          </a:xfrm>
          <a:prstGeom prst="rect">
            <a:avLst/>
          </a:prstGeom>
        </p:spPr>
        <p:txBody>
          <a:bodyPr wrap="square">
            <a:spAutoFit/>
          </a:bodyPr>
          <a:lstStyle/>
          <a:p>
            <a:pPr algn="just"/>
            <a:r>
              <a:rPr lang="es-MX" sz="2800" dirty="0"/>
              <a:t>Daniel 5:15: </a:t>
            </a:r>
            <a:r>
              <a:rPr lang="es-MX" sz="2800" b="1" dirty="0"/>
              <a:t>“Y ahora fueron traídos delante de mí sabios y astrólogos para que leyesen esta escritura y me diesen su interpretación; pero no han podido mostrarme la interpretación del asunto”. </a:t>
            </a:r>
            <a:endParaRPr lang="es-MX" sz="2800" b="1" dirty="0" smtClean="0"/>
          </a:p>
          <a:p>
            <a:pPr algn="just"/>
            <a:r>
              <a:rPr lang="es-MX" sz="2800" dirty="0" smtClean="0"/>
              <a:t>1 </a:t>
            </a:r>
            <a:r>
              <a:rPr lang="es-MX" sz="2800" dirty="0"/>
              <a:t>Samuel 30:7-8: </a:t>
            </a:r>
            <a:r>
              <a:rPr lang="es-MX" sz="2800" b="1" dirty="0"/>
              <a:t>“Y dijo David al sacerdote </a:t>
            </a:r>
            <a:r>
              <a:rPr lang="es-MX" sz="2800" b="1" dirty="0" err="1"/>
              <a:t>Abiatar</a:t>
            </a:r>
            <a:r>
              <a:rPr lang="es-MX" sz="2800" b="1" dirty="0"/>
              <a:t> hijo de </a:t>
            </a:r>
            <a:r>
              <a:rPr lang="es-MX" sz="2800" b="1" dirty="0" err="1"/>
              <a:t>Ahimelec</a:t>
            </a:r>
            <a:r>
              <a:rPr lang="es-MX" sz="2800" b="1" dirty="0"/>
              <a:t>: Yo te ruego que me acerques el efod. Y </a:t>
            </a:r>
            <a:r>
              <a:rPr lang="es-MX" sz="2800" b="1" dirty="0" err="1"/>
              <a:t>Abiatar</a:t>
            </a:r>
            <a:r>
              <a:rPr lang="es-MX" sz="2800" b="1" dirty="0"/>
              <a:t> acercó el efod a David. Y David consultó a Jehová, diciendo: ¿Perseguiré a estos merodeadores? ¿Los podré alcanzar? Y él le dijo: Síguelos, porque ciertamente los alcanzarás, y de cierto librarás a los cautivos”.</a:t>
            </a:r>
          </a:p>
        </p:txBody>
      </p:sp>
    </p:spTree>
    <p:extLst>
      <p:ext uri="{BB962C8B-B14F-4D97-AF65-F5344CB8AC3E}">
        <p14:creationId xmlns:p14="http://schemas.microsoft.com/office/powerpoint/2010/main" val="37241050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509124"/>
            <a:ext cx="8546635" cy="3970318"/>
          </a:xfrm>
          <a:prstGeom prst="rect">
            <a:avLst/>
          </a:prstGeom>
        </p:spPr>
        <p:txBody>
          <a:bodyPr wrap="square">
            <a:spAutoFit/>
          </a:bodyPr>
          <a:lstStyle/>
          <a:p>
            <a:pPr algn="just"/>
            <a:r>
              <a:rPr lang="es-MX" sz="3600" b="1" dirty="0"/>
              <a:t>V.- LA MAS GRANDE IGNORANCIA </a:t>
            </a:r>
            <a:endParaRPr lang="es-MX" sz="3600" b="1" dirty="0" smtClean="0"/>
          </a:p>
          <a:p>
            <a:pPr algn="just"/>
            <a:r>
              <a:rPr lang="es-MX" sz="2400" b="1" dirty="0" smtClean="0"/>
              <a:t>“</a:t>
            </a:r>
            <a:r>
              <a:rPr lang="es-MX" sz="2400" b="1" dirty="0"/>
              <a:t>Porque el rey de Babilonia se ha detenido en una encrucijada, al principio de los dos caminos, para usar de adivinación; ha sacudido las saetas, consultó a sus ídolos, miró el hígado”. </a:t>
            </a:r>
            <a:r>
              <a:rPr lang="es-MX" sz="2400" dirty="0"/>
              <a:t>Ezequiel 21:21. </a:t>
            </a:r>
            <a:endParaRPr lang="es-MX" sz="2400" dirty="0" smtClean="0"/>
          </a:p>
          <a:p>
            <a:pPr algn="just"/>
            <a:r>
              <a:rPr lang="es-MX" sz="2400" dirty="0" smtClean="0"/>
              <a:t>Recordemos </a:t>
            </a:r>
            <a:r>
              <a:rPr lang="es-MX" sz="2400" dirty="0"/>
              <a:t>que: </a:t>
            </a:r>
            <a:r>
              <a:rPr lang="es-MX" sz="2400" b="1" dirty="0"/>
              <a:t>“el don de Dios no se compra con dinero”</a:t>
            </a:r>
            <a:r>
              <a:rPr lang="es-MX" sz="2400" dirty="0"/>
              <a:t>. Hechos 8:20. </a:t>
            </a:r>
            <a:endParaRPr lang="es-MX" sz="2400" dirty="0" smtClean="0"/>
          </a:p>
          <a:p>
            <a:pPr algn="just"/>
            <a:r>
              <a:rPr lang="es-MX" sz="2400" dirty="0" smtClean="0"/>
              <a:t>Deuteronomio </a:t>
            </a:r>
            <a:r>
              <a:rPr lang="es-MX" sz="2400" dirty="0"/>
              <a:t>18:10: </a:t>
            </a:r>
            <a:r>
              <a:rPr lang="es-MX" sz="2400" b="1" dirty="0"/>
              <a:t>“No sea hallado en ti quien haga pasar a su hijo o a su hija por el fuego, ni quien practique adivinación, ni agorero, ni sortílego, ni hechicero”.</a:t>
            </a:r>
          </a:p>
        </p:txBody>
      </p:sp>
    </p:spTree>
    <p:extLst>
      <p:ext uri="{BB962C8B-B14F-4D97-AF65-F5344CB8AC3E}">
        <p14:creationId xmlns:p14="http://schemas.microsoft.com/office/powerpoint/2010/main" val="15525081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282302"/>
            <a:ext cx="8590702" cy="4524315"/>
          </a:xfrm>
          <a:prstGeom prst="rect">
            <a:avLst/>
          </a:prstGeom>
        </p:spPr>
        <p:txBody>
          <a:bodyPr wrap="square">
            <a:spAutoFit/>
          </a:bodyPr>
          <a:lstStyle/>
          <a:p>
            <a:pPr algn="just"/>
            <a:r>
              <a:rPr lang="es-MX" sz="2400" dirty="0"/>
              <a:t>En 2 Reyes 21:6: </a:t>
            </a:r>
            <a:r>
              <a:rPr lang="es-MX" sz="2400" b="1" dirty="0"/>
              <a:t>“Y pasó a su hijo por fuego, y se dio a observar los tiempos, y fue agorero, e instituyó ENCANTADORES y adivinos, multiplicando así el hacer lo malo ante los ojos de Jehová, para provocarlo a ira”. </a:t>
            </a:r>
            <a:endParaRPr lang="es-MX" sz="2400" b="1" dirty="0" smtClean="0"/>
          </a:p>
          <a:p>
            <a:pPr algn="just"/>
            <a:r>
              <a:rPr lang="es-MX" sz="2400" dirty="0" smtClean="0"/>
              <a:t>Se </a:t>
            </a:r>
            <a:r>
              <a:rPr lang="es-MX" sz="2400" dirty="0"/>
              <a:t>da usted cuenta que dice: </a:t>
            </a:r>
            <a:r>
              <a:rPr lang="es-MX" sz="2400" b="1" dirty="0"/>
              <a:t>“multiplicando así el hacer lo malo ante los ojos de Jehová”. </a:t>
            </a:r>
            <a:r>
              <a:rPr lang="es-MX" sz="2400" dirty="0"/>
              <a:t>A Dios no le agrada que la gente ande consultando a otras fuentes. </a:t>
            </a:r>
            <a:endParaRPr lang="es-MX" sz="2400" dirty="0" smtClean="0"/>
          </a:p>
          <a:p>
            <a:pPr algn="just"/>
            <a:r>
              <a:rPr lang="es-MX" sz="2400" dirty="0" smtClean="0"/>
              <a:t>Dios </a:t>
            </a:r>
            <a:r>
              <a:rPr lang="es-MX" sz="2400" dirty="0"/>
              <a:t>es el único que tiene poder, y su poderío es por sobretodo. Por eso se le llama el Todopoderoso. </a:t>
            </a:r>
            <a:endParaRPr lang="es-MX" sz="2400" dirty="0" smtClean="0"/>
          </a:p>
          <a:p>
            <a:pPr algn="just"/>
            <a:r>
              <a:rPr lang="es-MX" sz="2400" dirty="0" smtClean="0"/>
              <a:t>Isaías </a:t>
            </a:r>
            <a:r>
              <a:rPr lang="es-MX" sz="2400" dirty="0"/>
              <a:t>44:25 lo enseña así: </a:t>
            </a:r>
            <a:r>
              <a:rPr lang="es-MX" sz="2400" b="1" dirty="0"/>
              <a:t>“que deshago las señales de los adivinos, y enloquezco a los agoreros; que hago volver atrás a los sabios, y desvanezco su sabiduría”.</a:t>
            </a:r>
          </a:p>
        </p:txBody>
      </p:sp>
    </p:spTree>
    <p:extLst>
      <p:ext uri="{BB962C8B-B14F-4D97-AF65-F5344CB8AC3E}">
        <p14:creationId xmlns:p14="http://schemas.microsoft.com/office/powerpoint/2010/main" val="3299905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27072" y="1434389"/>
            <a:ext cx="8568669" cy="4093428"/>
          </a:xfrm>
          <a:prstGeom prst="rect">
            <a:avLst/>
          </a:prstGeom>
        </p:spPr>
        <p:txBody>
          <a:bodyPr wrap="square">
            <a:spAutoFit/>
          </a:bodyPr>
          <a:lstStyle/>
          <a:p>
            <a:pPr algn="just"/>
            <a:r>
              <a:rPr lang="es-MX" sz="4000" b="1" dirty="0"/>
              <a:t>VI.- CONSULTAS QUE DIOS REPRUEBA </a:t>
            </a:r>
            <a:endParaRPr lang="es-MX" sz="4000" b="1" dirty="0" smtClean="0"/>
          </a:p>
          <a:p>
            <a:pPr marL="342900" indent="-342900" algn="just">
              <a:buAutoNum type="alphaUcPeriod"/>
            </a:pPr>
            <a:r>
              <a:rPr lang="es-MX" sz="2000" dirty="0" smtClean="0"/>
              <a:t>Astrología </a:t>
            </a:r>
            <a:r>
              <a:rPr lang="es-MX" sz="2000" dirty="0"/>
              <a:t>(lectura de cartas y signos zodiacales), brujos médiums o adivinos, </a:t>
            </a:r>
            <a:endParaRPr lang="es-MX" sz="2000" dirty="0" smtClean="0"/>
          </a:p>
          <a:p>
            <a:pPr algn="just"/>
            <a:r>
              <a:rPr lang="es-MX" sz="2000" dirty="0" smtClean="0"/>
              <a:t>encantadores</a:t>
            </a:r>
            <a:r>
              <a:rPr lang="es-MX" sz="2000" dirty="0"/>
              <a:t>, lectura del tarot, alta magia, magia negra o blanca, Onomancia, Lectura del aura, parapsicología, talismanes o amuletos, velas o inciensos que su fin sea el atraer algo, la bola de cristal, el juego de la </a:t>
            </a:r>
            <a:r>
              <a:rPr lang="es-MX" sz="2000" dirty="0" err="1"/>
              <a:t>ouija</a:t>
            </a:r>
            <a:r>
              <a:rPr lang="es-MX" sz="2000" dirty="0"/>
              <a:t>, la masonería, el uso de la </a:t>
            </a:r>
            <a:r>
              <a:rPr lang="es-MX" sz="2000" dirty="0" err="1"/>
              <a:t>albahacar</a:t>
            </a:r>
            <a:r>
              <a:rPr lang="es-MX" sz="2000" dirty="0"/>
              <a:t>, herraduras, trenzas de ajo, imágenes, lo esotérico, técnicas o métodos de control mental, levitación y todo lo que se haga en lo oculto o escondido; a Dios no le agrada. </a:t>
            </a:r>
            <a:endParaRPr lang="es-MX" sz="2000" dirty="0" smtClean="0"/>
          </a:p>
          <a:p>
            <a:pPr algn="just"/>
            <a:r>
              <a:rPr lang="es-MX" sz="2000" dirty="0" smtClean="0"/>
              <a:t>2 </a:t>
            </a:r>
            <a:r>
              <a:rPr lang="es-MX" sz="2000" dirty="0"/>
              <a:t>Crónicas 33:6: </a:t>
            </a:r>
            <a:r>
              <a:rPr lang="es-MX" sz="2000" b="1" dirty="0"/>
              <a:t>“Y pasó sus hijos por fuego en el valle de los hijos de </a:t>
            </a:r>
            <a:r>
              <a:rPr lang="es-MX" sz="2000" b="1" dirty="0" err="1"/>
              <a:t>Hinom</a:t>
            </a:r>
            <a:r>
              <a:rPr lang="es-MX" sz="2000" b="1" dirty="0"/>
              <a:t>; y observaba los tiempos (astrólogos), miraba en agüeros, era dado a adivinaciones, y consultaba a adivinos y ENCANTADORES: se excedió en hacer lo malo ante los ojos de Jehová, hasta encender su ira”.</a:t>
            </a:r>
          </a:p>
        </p:txBody>
      </p:sp>
    </p:spTree>
    <p:extLst>
      <p:ext uri="{BB962C8B-B14F-4D97-AF65-F5344CB8AC3E}">
        <p14:creationId xmlns:p14="http://schemas.microsoft.com/office/powerpoint/2010/main" val="32479939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74573" y="1643170"/>
            <a:ext cx="8416887" cy="3908762"/>
          </a:xfrm>
          <a:prstGeom prst="rect">
            <a:avLst/>
          </a:prstGeom>
        </p:spPr>
        <p:txBody>
          <a:bodyPr wrap="square">
            <a:spAutoFit/>
          </a:bodyPr>
          <a:lstStyle/>
          <a:p>
            <a:pPr algn="just"/>
            <a:r>
              <a:rPr lang="es-MX" sz="4000" b="1" dirty="0"/>
              <a:t>VII.- EL FUTURO ESTÁ SOLO EN LAS MANOS DE DIOS </a:t>
            </a:r>
            <a:endParaRPr lang="es-MX" sz="4000" b="1" dirty="0" smtClean="0"/>
          </a:p>
          <a:p>
            <a:pPr algn="just"/>
            <a:r>
              <a:rPr lang="es-MX" sz="2800" dirty="0" smtClean="0"/>
              <a:t>Cuida </a:t>
            </a:r>
            <a:r>
              <a:rPr lang="es-MX" sz="2800" dirty="0"/>
              <a:t>tu vida, si quieres consultar tu futuro, lee la Biblia. Tu futuro dependerá, de lo que hagas en el presente. Si haces lo que dice la palabra, tendrás vida abundante. Si no, la Biblia dice que: </a:t>
            </a:r>
            <a:r>
              <a:rPr lang="es-MX" sz="2800" b="1" dirty="0"/>
              <a:t>“horrenda expectación de juicio, y de hervor de fuego que ha de devorar a los adversarios”</a:t>
            </a:r>
            <a:r>
              <a:rPr lang="es-MX" sz="2800" dirty="0"/>
              <a:t>. Hebreos 10:27.</a:t>
            </a:r>
          </a:p>
        </p:txBody>
      </p:sp>
    </p:spTree>
    <p:extLst>
      <p:ext uri="{BB962C8B-B14F-4D97-AF65-F5344CB8AC3E}">
        <p14:creationId xmlns:p14="http://schemas.microsoft.com/office/powerpoint/2010/main" val="2866239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2540" y="1390334"/>
            <a:ext cx="8427903" cy="4401205"/>
          </a:xfrm>
          <a:prstGeom prst="rect">
            <a:avLst/>
          </a:prstGeom>
        </p:spPr>
        <p:txBody>
          <a:bodyPr wrap="square">
            <a:spAutoFit/>
          </a:bodyPr>
          <a:lstStyle/>
          <a:p>
            <a:pPr algn="just"/>
            <a:r>
              <a:rPr lang="es-MX" sz="2800" dirty="0"/>
              <a:t>El rey Josías quería cumplir con la palabra de Dios, por eso quitó a los encantadores, adivinos y </a:t>
            </a:r>
            <a:r>
              <a:rPr lang="es-MX" sz="2800" dirty="0" err="1"/>
              <a:t>terafines</a:t>
            </a:r>
            <a:r>
              <a:rPr lang="es-MX" sz="2800" dirty="0"/>
              <a:t> (dios, estatua, ídolo, imagen). Eso lo podemos constatar en 2 Reyes 23:24: </a:t>
            </a:r>
            <a:r>
              <a:rPr lang="es-MX" sz="2800" b="1" dirty="0"/>
              <a:t>“Asimismo barrió Josías a los ENCANTADORES, adivinos y </a:t>
            </a:r>
            <a:r>
              <a:rPr lang="es-MX" sz="2800" b="1" dirty="0" err="1"/>
              <a:t>terafines</a:t>
            </a:r>
            <a:r>
              <a:rPr lang="es-MX" sz="2800" b="1" dirty="0"/>
              <a:t>, y todas las abominaciones que se veían en la tierra de Judá y en Jerusalén, para cumplir las palabras ( si se quiere cumplir la palabra, no se debe usar la brujería) de la ley que estaban escritas en el libro que el sacerdote </a:t>
            </a:r>
            <a:r>
              <a:rPr lang="es-MX" sz="2800" b="1" dirty="0" err="1"/>
              <a:t>Hilcías</a:t>
            </a:r>
            <a:r>
              <a:rPr lang="es-MX" sz="2800" b="1" dirty="0"/>
              <a:t> había hallado en la casa de Jehová”.</a:t>
            </a:r>
          </a:p>
        </p:txBody>
      </p:sp>
    </p:spTree>
    <p:extLst>
      <p:ext uri="{BB962C8B-B14F-4D97-AF65-F5344CB8AC3E}">
        <p14:creationId xmlns:p14="http://schemas.microsoft.com/office/powerpoint/2010/main" val="4054252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13776"/>
            <a:ext cx="8568669" cy="4524315"/>
          </a:xfrm>
          <a:prstGeom prst="rect">
            <a:avLst/>
          </a:prstGeom>
        </p:spPr>
        <p:txBody>
          <a:bodyPr wrap="square">
            <a:spAutoFit/>
          </a:bodyPr>
          <a:lstStyle/>
          <a:p>
            <a:pPr algn="just"/>
            <a:r>
              <a:rPr lang="es-MX" sz="2400" dirty="0"/>
              <a:t>1 de Samuel 2:6-8: </a:t>
            </a:r>
            <a:r>
              <a:rPr lang="es-MX" sz="2400" b="1" dirty="0"/>
              <a:t>“Jehová mata, y él da vida; El hace descender al </a:t>
            </a:r>
            <a:r>
              <a:rPr lang="es-MX" sz="2400" b="1" dirty="0" err="1"/>
              <a:t>Seol</a:t>
            </a:r>
            <a:r>
              <a:rPr lang="es-MX" sz="2400" b="1" dirty="0"/>
              <a:t>, y hace subir. Jehová empobrece, y él enriquece; Abate, y enaltece. El levanta del polvo al pobre, Y </a:t>
            </a:r>
            <a:r>
              <a:rPr lang="es-MX" sz="2400" b="1" dirty="0" smtClean="0"/>
              <a:t> </a:t>
            </a:r>
            <a:r>
              <a:rPr lang="es-MX" sz="2400" b="1" dirty="0"/>
              <a:t>del muladar exalta al menesteroso, Para hacerle sentarse con príncipes y heredar un sitio de honor. Porque de Jehová son las columnas de la tierra, Y él afirmó sobre ellas el mundo”. </a:t>
            </a:r>
            <a:endParaRPr lang="es-MX" sz="2400" b="1" dirty="0" smtClean="0"/>
          </a:p>
          <a:p>
            <a:pPr algn="just"/>
            <a:r>
              <a:rPr lang="es-MX" sz="2400" dirty="0" smtClean="0"/>
              <a:t>1 </a:t>
            </a:r>
            <a:r>
              <a:rPr lang="es-MX" sz="2400" dirty="0"/>
              <a:t>de Timoteo 6:13: </a:t>
            </a:r>
            <a:r>
              <a:rPr lang="es-MX" sz="2400" b="1" dirty="0"/>
              <a:t>“Te mando delante de Dios, que da vida a todas las cosas, y de Jesucristo, que dio testimonio de la buena profesión delante de Poncio Pilato”. </a:t>
            </a:r>
            <a:endParaRPr lang="es-MX" sz="2400" b="1" dirty="0" smtClean="0"/>
          </a:p>
          <a:p>
            <a:pPr algn="just"/>
            <a:r>
              <a:rPr lang="es-MX" sz="2400" dirty="0" smtClean="0"/>
              <a:t>Job </a:t>
            </a:r>
            <a:r>
              <a:rPr lang="es-MX" sz="2400" dirty="0"/>
              <a:t>12:16-17: </a:t>
            </a:r>
            <a:r>
              <a:rPr lang="es-MX" sz="2400" b="1" dirty="0"/>
              <a:t>“Con él está el poder y la sabiduría; Suyo es el que yerra, y el que hace errar. El hace andar despojados de consejo a los consejeros, Y entontece a los jueces”.</a:t>
            </a:r>
          </a:p>
        </p:txBody>
      </p:sp>
    </p:spTree>
    <p:extLst>
      <p:ext uri="{BB962C8B-B14F-4D97-AF65-F5344CB8AC3E}">
        <p14:creationId xmlns:p14="http://schemas.microsoft.com/office/powerpoint/2010/main" val="40109333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51692" y="1766281"/>
            <a:ext cx="8240616" cy="3293209"/>
          </a:xfrm>
          <a:prstGeom prst="rect">
            <a:avLst/>
          </a:prstGeom>
        </p:spPr>
        <p:txBody>
          <a:bodyPr wrap="square">
            <a:spAutoFit/>
          </a:bodyPr>
          <a:lstStyle/>
          <a:p>
            <a:pPr algn="just"/>
            <a:r>
              <a:rPr lang="es-MX" sz="4000" b="1" dirty="0"/>
              <a:t>CONCLUSIÓN </a:t>
            </a:r>
            <a:endParaRPr lang="es-MX" sz="4000" b="1" dirty="0" smtClean="0"/>
          </a:p>
          <a:p>
            <a:pPr algn="just"/>
            <a:r>
              <a:rPr lang="es-MX" sz="2800" dirty="0" smtClean="0"/>
              <a:t>• </a:t>
            </a:r>
            <a:r>
              <a:rPr lang="es-MX" sz="2800" dirty="0"/>
              <a:t>Los propósitos de Dios son eternos, ellos se cumplirán; nos guste o no. Aunque el ser humano busque el mejor médico, al mejor mago, un buen astrólogo; no podrá cambiar su destino, el único que puede escribir un nuevo renglón en tu vida; es el que te </a:t>
            </a:r>
            <a:r>
              <a:rPr lang="es-MX" sz="2800" b="1" dirty="0"/>
              <a:t>DISEÑÓ Y FORMÓ. </a:t>
            </a:r>
          </a:p>
        </p:txBody>
      </p:sp>
    </p:spTree>
    <p:extLst>
      <p:ext uri="{BB962C8B-B14F-4D97-AF65-F5344CB8AC3E}">
        <p14:creationId xmlns:p14="http://schemas.microsoft.com/office/powerpoint/2010/main" val="191214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266859" y="1560827"/>
            <a:ext cx="8480535" cy="3046988"/>
          </a:xfrm>
          <a:prstGeom prst="rect">
            <a:avLst/>
          </a:prstGeom>
          <a:noFill/>
        </p:spPr>
        <p:txBody>
          <a:bodyPr wrap="square" rtlCol="0">
            <a:spAutoFit/>
          </a:bodyPr>
          <a:lstStyle/>
          <a:p>
            <a:pPr algn="ctr"/>
            <a:r>
              <a:rPr lang="es-MX" sz="9600" b="1" dirty="0" smtClean="0"/>
              <a:t>CONSULTANDO A DIOS</a:t>
            </a:r>
            <a:endParaRPr lang="es-MX" sz="9600" b="1" dirty="0"/>
          </a:p>
        </p:txBody>
      </p:sp>
    </p:spTree>
    <p:extLst>
      <p:ext uri="{BB962C8B-B14F-4D97-AF65-F5344CB8AC3E}">
        <p14:creationId xmlns:p14="http://schemas.microsoft.com/office/powerpoint/2010/main" val="1711745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645299"/>
            <a:ext cx="8524601" cy="3970318"/>
          </a:xfrm>
          <a:prstGeom prst="rect">
            <a:avLst/>
          </a:prstGeom>
        </p:spPr>
        <p:txBody>
          <a:bodyPr wrap="square">
            <a:spAutoFit/>
          </a:bodyPr>
          <a:lstStyle/>
          <a:p>
            <a:pPr algn="just"/>
            <a:r>
              <a:rPr lang="es-MX" sz="2800" dirty="0"/>
              <a:t>• Salmos 138:8 expresa lo siguiente: </a:t>
            </a:r>
            <a:r>
              <a:rPr lang="es-MX" sz="2800" b="1" dirty="0"/>
              <a:t>“Jehová cumplirá su propósito en mí; Tu misericordia, oh Jehová, es para siempre; No desampares la obra de tus manos”. </a:t>
            </a:r>
            <a:endParaRPr lang="es-MX" sz="2800" b="1" dirty="0" smtClean="0"/>
          </a:p>
          <a:p>
            <a:pPr algn="just"/>
            <a:r>
              <a:rPr lang="es-MX" sz="2800" dirty="0" smtClean="0"/>
              <a:t>• </a:t>
            </a:r>
            <a:r>
              <a:rPr lang="es-MX" sz="2800" dirty="0"/>
              <a:t>Mateo 6:27: </a:t>
            </a:r>
            <a:r>
              <a:rPr lang="es-MX" sz="2800" b="1" dirty="0"/>
              <a:t>“¿Y quién de vosotros podrá, por mucho que se afane, añadir a su estatura un codo?”. </a:t>
            </a:r>
            <a:endParaRPr lang="es-MX" sz="2800" b="1" dirty="0" smtClean="0"/>
          </a:p>
          <a:p>
            <a:pPr algn="just"/>
            <a:r>
              <a:rPr lang="es-MX" sz="2800" dirty="0" smtClean="0"/>
              <a:t>• </a:t>
            </a:r>
            <a:r>
              <a:rPr lang="es-MX" sz="2800" dirty="0"/>
              <a:t>Efesios 1:11: </a:t>
            </a:r>
            <a:r>
              <a:rPr lang="es-MX" sz="2800" b="1" dirty="0"/>
              <a:t>“En él asimismo tuvimos herencia, habiendo sido predestinados conforme al propósito del que hace todas las cosas según el designio de su voluntad”. </a:t>
            </a:r>
          </a:p>
        </p:txBody>
      </p:sp>
    </p:spTree>
    <p:extLst>
      <p:ext uri="{BB962C8B-B14F-4D97-AF65-F5344CB8AC3E}">
        <p14:creationId xmlns:p14="http://schemas.microsoft.com/office/powerpoint/2010/main" val="41951505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538285"/>
            <a:ext cx="8502568" cy="2862322"/>
          </a:xfrm>
          <a:prstGeom prst="rect">
            <a:avLst/>
          </a:prstGeom>
        </p:spPr>
        <p:txBody>
          <a:bodyPr wrap="square">
            <a:spAutoFit/>
          </a:bodyPr>
          <a:lstStyle/>
          <a:p>
            <a:pPr algn="just"/>
            <a:r>
              <a:rPr lang="es-MX" sz="4000" b="1" dirty="0"/>
              <a:t>BASE BÍBLICA: </a:t>
            </a:r>
            <a:endParaRPr lang="es-MX" sz="4000" b="1" dirty="0" smtClean="0"/>
          </a:p>
          <a:p>
            <a:pPr algn="just"/>
            <a:r>
              <a:rPr lang="es-MX" sz="2800" dirty="0" smtClean="0"/>
              <a:t>2 </a:t>
            </a:r>
            <a:r>
              <a:rPr lang="es-MX" sz="2800" dirty="0"/>
              <a:t>Samuel 5:19 </a:t>
            </a:r>
            <a:endParaRPr lang="es-MX" sz="2800" dirty="0" smtClean="0"/>
          </a:p>
          <a:p>
            <a:pPr algn="just"/>
            <a:r>
              <a:rPr lang="es-MX" sz="2800" b="1" dirty="0" smtClean="0"/>
              <a:t>“</a:t>
            </a:r>
            <a:r>
              <a:rPr lang="es-MX" sz="2800" b="1" dirty="0"/>
              <a:t>Entonces consultó David a Jehová, diciendo: ¿Iré contra los filisteos? ¿Los entregarás en mi mano? Y Jehová respondió a David: Ve, porque ciertamente entregaré a los filisteos en tu mano”. </a:t>
            </a:r>
          </a:p>
        </p:txBody>
      </p:sp>
    </p:spTree>
    <p:extLst>
      <p:ext uri="{BB962C8B-B14F-4D97-AF65-F5344CB8AC3E}">
        <p14:creationId xmlns:p14="http://schemas.microsoft.com/office/powerpoint/2010/main" val="4057244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67452"/>
            <a:ext cx="8568669" cy="4401205"/>
          </a:xfrm>
          <a:prstGeom prst="rect">
            <a:avLst/>
          </a:prstGeom>
        </p:spPr>
        <p:txBody>
          <a:bodyPr wrap="square">
            <a:spAutoFit/>
          </a:bodyPr>
          <a:lstStyle/>
          <a:p>
            <a:pPr algn="just"/>
            <a:r>
              <a:rPr lang="es-MX" sz="4000" b="1" dirty="0"/>
              <a:t>INTRODUCCIÓN </a:t>
            </a:r>
            <a:endParaRPr lang="es-MX" sz="4000" b="1" dirty="0" smtClean="0"/>
          </a:p>
          <a:p>
            <a:pPr algn="just"/>
            <a:r>
              <a:rPr lang="es-MX" sz="2400" dirty="0"/>
              <a:t>E</a:t>
            </a:r>
            <a:r>
              <a:rPr lang="es-MX" sz="2400" dirty="0" smtClean="0"/>
              <a:t>l </a:t>
            </a:r>
            <a:r>
              <a:rPr lang="es-MX" sz="2400" dirty="0"/>
              <a:t>ser humano es dado a creer lo que sus ojos pueden ver, y es escéptico del mundo espiritual que lo rodea. Creer en Dios, y CREERLE a Dios; es una de las tareas más difíciles del ser humano, por su INCREDULIDAD. </a:t>
            </a:r>
            <a:endParaRPr lang="es-MX" sz="2400" dirty="0" smtClean="0"/>
          </a:p>
          <a:p>
            <a:pPr algn="just"/>
            <a:r>
              <a:rPr lang="es-MX" sz="2400" dirty="0" smtClean="0"/>
              <a:t>Jeremías </a:t>
            </a:r>
            <a:r>
              <a:rPr lang="es-MX" sz="2400" dirty="0"/>
              <a:t>17:5 dice: </a:t>
            </a:r>
            <a:r>
              <a:rPr lang="es-MX" sz="2400" b="1" dirty="0"/>
              <a:t>“Así ha dicho Jehová: MALDITO el varón que confía en el hombre, y pone carne por su brazo, y su corazón se aparta de Jehová”. </a:t>
            </a:r>
            <a:endParaRPr lang="es-MX" sz="2400" b="1" dirty="0" smtClean="0"/>
          </a:p>
          <a:p>
            <a:pPr algn="just"/>
            <a:r>
              <a:rPr lang="es-MX" sz="2400" dirty="0" smtClean="0"/>
              <a:t>Sin </a:t>
            </a:r>
            <a:r>
              <a:rPr lang="es-MX" sz="2400" dirty="0"/>
              <a:t>embargo, hay bienaventuranza para los que confían en Dios. </a:t>
            </a:r>
            <a:r>
              <a:rPr lang="es-MX" sz="2400" b="1" dirty="0"/>
              <a:t>“Jehová de los ejércitos, dichoso el hombre que en ti confía”. </a:t>
            </a:r>
            <a:r>
              <a:rPr lang="es-MX" sz="2400" dirty="0"/>
              <a:t>Salmos 84:12</a:t>
            </a:r>
          </a:p>
        </p:txBody>
      </p:sp>
    </p:spTree>
    <p:extLst>
      <p:ext uri="{BB962C8B-B14F-4D97-AF65-F5344CB8AC3E}">
        <p14:creationId xmlns:p14="http://schemas.microsoft.com/office/powerpoint/2010/main" val="19344381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8" y="1417088"/>
            <a:ext cx="8469517" cy="4278094"/>
          </a:xfrm>
          <a:prstGeom prst="rect">
            <a:avLst/>
          </a:prstGeom>
        </p:spPr>
        <p:txBody>
          <a:bodyPr wrap="square">
            <a:spAutoFit/>
          </a:bodyPr>
          <a:lstStyle/>
          <a:p>
            <a:pPr algn="just"/>
            <a:r>
              <a:rPr lang="es-MX" sz="4000" b="1" dirty="0"/>
              <a:t>I.- EL FUTURO ESTÁ EN LAS MANOS DE DIOS : SOLO AL ÉL DEBES CONSULTAR </a:t>
            </a:r>
            <a:endParaRPr lang="es-MX" sz="4000" b="1" dirty="0" smtClean="0"/>
          </a:p>
          <a:p>
            <a:pPr algn="just"/>
            <a:r>
              <a:rPr lang="es-MX" sz="2400" dirty="0" smtClean="0"/>
              <a:t>2 </a:t>
            </a:r>
            <a:r>
              <a:rPr lang="es-MX" sz="2400" dirty="0"/>
              <a:t>Reyes 1:3: </a:t>
            </a:r>
            <a:r>
              <a:rPr lang="es-MX" sz="2400" b="1" dirty="0"/>
              <a:t>“Entonces el ángel de Jehová habló a Elías </a:t>
            </a:r>
            <a:r>
              <a:rPr lang="es-MX" sz="2400" b="1" dirty="0" err="1"/>
              <a:t>tisbita</a:t>
            </a:r>
            <a:r>
              <a:rPr lang="es-MX" sz="2400" b="1" dirty="0"/>
              <a:t>, diciendo: Levántate, y sube a encontrarte con los mensajeros del rey de Samaria, y diles: ¿No hay Dios en Israel, que vais a consultar a Baal-</a:t>
            </a:r>
            <a:r>
              <a:rPr lang="es-MX" sz="2400" b="1" dirty="0" err="1"/>
              <a:t>zebub</a:t>
            </a:r>
            <a:r>
              <a:rPr lang="es-MX" sz="2400" b="1" dirty="0"/>
              <a:t> dios de </a:t>
            </a:r>
            <a:r>
              <a:rPr lang="es-MX" sz="2400" b="1" dirty="0" err="1"/>
              <a:t>Ecrón</a:t>
            </a:r>
            <a:r>
              <a:rPr lang="es-MX" sz="2400" b="1" dirty="0"/>
              <a:t>”. </a:t>
            </a:r>
            <a:endParaRPr lang="es-MX" sz="2400" b="1" dirty="0" smtClean="0"/>
          </a:p>
          <a:p>
            <a:pPr algn="just"/>
            <a:r>
              <a:rPr lang="es-MX" sz="2400" dirty="0" smtClean="0"/>
              <a:t>2 </a:t>
            </a:r>
            <a:r>
              <a:rPr lang="es-MX" sz="2400" dirty="0"/>
              <a:t>Reyes 1:16: </a:t>
            </a:r>
            <a:r>
              <a:rPr lang="es-MX" sz="2400" b="1" dirty="0"/>
              <a:t>“Y le dijo: “Así ha dicho Jehová: Por cuanto enviaste mensajeros a consultar a Baal-</a:t>
            </a:r>
            <a:r>
              <a:rPr lang="es-MX" sz="2400" b="1" dirty="0" err="1"/>
              <a:t>zebub</a:t>
            </a:r>
            <a:r>
              <a:rPr lang="es-MX" sz="2400" b="1" dirty="0"/>
              <a:t> dios de </a:t>
            </a:r>
            <a:r>
              <a:rPr lang="es-MX" sz="2400" b="1" dirty="0" err="1"/>
              <a:t>Ecrón</a:t>
            </a:r>
            <a:r>
              <a:rPr lang="es-MX" sz="2400" b="1" dirty="0"/>
              <a:t>, ¿no hay Dios en Israel para CONSULTAR en su palabra? No te levantarás, por tanto, del lecho en que estás, sino que de cierto morirás”.</a:t>
            </a:r>
          </a:p>
        </p:txBody>
      </p:sp>
    </p:spTree>
    <p:extLst>
      <p:ext uri="{BB962C8B-B14F-4D97-AF65-F5344CB8AC3E}">
        <p14:creationId xmlns:p14="http://schemas.microsoft.com/office/powerpoint/2010/main" val="36334774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811123"/>
            <a:ext cx="8513584" cy="3970318"/>
          </a:xfrm>
          <a:prstGeom prst="rect">
            <a:avLst/>
          </a:prstGeom>
        </p:spPr>
        <p:txBody>
          <a:bodyPr wrap="square">
            <a:spAutoFit/>
          </a:bodyPr>
          <a:lstStyle/>
          <a:p>
            <a:pPr algn="just"/>
            <a:r>
              <a:rPr lang="es-MX" sz="2800" dirty="0"/>
              <a:t>Levítico 19:31: </a:t>
            </a:r>
            <a:r>
              <a:rPr lang="es-MX" sz="2800" b="1" dirty="0"/>
              <a:t>“No os volváis a los encantadores ni a los adivinos; no los consultéis, contaminándoos con ellos. Yo Jehová vuestro Dios”. </a:t>
            </a:r>
            <a:endParaRPr lang="es-MX" sz="2800" b="1" dirty="0" smtClean="0"/>
          </a:p>
          <a:p>
            <a:pPr algn="just"/>
            <a:r>
              <a:rPr lang="es-MX" sz="2800" dirty="0" smtClean="0"/>
              <a:t>Deuteronomio </a:t>
            </a:r>
            <a:r>
              <a:rPr lang="es-MX" sz="2800" dirty="0"/>
              <a:t>18:14: </a:t>
            </a:r>
            <a:r>
              <a:rPr lang="es-MX" sz="2800" b="1" dirty="0"/>
              <a:t>“Porque estas naciones que vas a heredar, a agoreros y a adivinos oyen; mas a ti no te ha permitido esto Jehová tu Dios”. </a:t>
            </a:r>
            <a:endParaRPr lang="es-MX" sz="2800" b="1" dirty="0" smtClean="0"/>
          </a:p>
          <a:p>
            <a:pPr algn="just"/>
            <a:r>
              <a:rPr lang="es-MX" sz="2800" dirty="0" smtClean="0"/>
              <a:t>Daniel </a:t>
            </a:r>
            <a:r>
              <a:rPr lang="es-MX" sz="2800" dirty="0"/>
              <a:t>2:27: </a:t>
            </a:r>
            <a:r>
              <a:rPr lang="es-MX" sz="2800" b="1" dirty="0"/>
              <a:t>“Daniel respondió delante del rey, diciendo: El misterio que el rey demanda, ni sabios, ni astrólogos, ni magos ni adivinos lo pueden revelar al rey”.</a:t>
            </a:r>
          </a:p>
        </p:txBody>
      </p:sp>
    </p:spTree>
    <p:extLst>
      <p:ext uri="{BB962C8B-B14F-4D97-AF65-F5344CB8AC3E}">
        <p14:creationId xmlns:p14="http://schemas.microsoft.com/office/powerpoint/2010/main" val="595830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85590" y="1728715"/>
            <a:ext cx="8405870" cy="3539430"/>
          </a:xfrm>
          <a:prstGeom prst="rect">
            <a:avLst/>
          </a:prstGeom>
        </p:spPr>
        <p:txBody>
          <a:bodyPr wrap="square">
            <a:spAutoFit/>
          </a:bodyPr>
          <a:lstStyle/>
          <a:p>
            <a:pPr algn="just"/>
            <a:r>
              <a:rPr lang="es-MX" sz="2800" dirty="0"/>
              <a:t>Jeremías 13:10: </a:t>
            </a:r>
            <a:r>
              <a:rPr lang="es-MX" sz="2800" b="1" dirty="0"/>
              <a:t>“Este pueblo malo, que no quiere oír mis palabras, que anda en las imaginaciones de su corazón, y que va en pos de dioses ajenos para servirles, y para postrarse ante ellos, vendrá a ser como este cinto, que para ninguna cosa es bueno”. </a:t>
            </a:r>
            <a:r>
              <a:rPr lang="es-MX" sz="2800" dirty="0"/>
              <a:t>Ezequiel 14:10: </a:t>
            </a:r>
            <a:r>
              <a:rPr lang="es-MX" sz="2800" b="1" dirty="0"/>
              <a:t>“Y llevarán ambos el castigo de su maldad; como la maldad del que consultare, así será la maldad del profeta”.</a:t>
            </a:r>
          </a:p>
        </p:txBody>
      </p:sp>
    </p:spTree>
    <p:extLst>
      <p:ext uri="{BB962C8B-B14F-4D97-AF65-F5344CB8AC3E}">
        <p14:creationId xmlns:p14="http://schemas.microsoft.com/office/powerpoint/2010/main" val="4199322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63557" y="1058250"/>
            <a:ext cx="8383836" cy="5016758"/>
          </a:xfrm>
          <a:prstGeom prst="rect">
            <a:avLst/>
          </a:prstGeom>
        </p:spPr>
        <p:txBody>
          <a:bodyPr wrap="square">
            <a:spAutoFit/>
          </a:bodyPr>
          <a:lstStyle/>
          <a:p>
            <a:pPr algn="just"/>
            <a:r>
              <a:rPr lang="es-MX" sz="4000" b="1" dirty="0"/>
              <a:t>II.- EL REY QUE FRACASÓ POR DEJAR A DIOS </a:t>
            </a:r>
            <a:endParaRPr lang="es-MX" sz="4000" b="1" dirty="0" smtClean="0"/>
          </a:p>
          <a:p>
            <a:pPr algn="just"/>
            <a:r>
              <a:rPr lang="es-MX" sz="2400" dirty="0" smtClean="0"/>
              <a:t>1 </a:t>
            </a:r>
            <a:r>
              <a:rPr lang="es-MX" sz="2400" dirty="0"/>
              <a:t>Crónicas 10:13: </a:t>
            </a:r>
            <a:r>
              <a:rPr lang="es-MX" sz="2400" b="1" dirty="0"/>
              <a:t>“Así murió Saúl por su rebelión con que prevaricó contra Jehová, contra la palabra de Jehová, la cual no guardó, y porque consultó a una adivina”. </a:t>
            </a:r>
            <a:r>
              <a:rPr lang="es-MX" sz="2400" dirty="0"/>
              <a:t>También en 1 Crónicas 10:14 dice de Saúl: </a:t>
            </a:r>
            <a:r>
              <a:rPr lang="es-MX" sz="2400" b="1" dirty="0"/>
              <a:t>“y no consultó a Jehová; por esta causa lo mató, y traspasó el reino a David hijo de Isaí”. </a:t>
            </a:r>
            <a:r>
              <a:rPr lang="es-MX" sz="2400" dirty="0"/>
              <a:t>Ya vimos otro caso anteriormente en 2 Reyes 1:16. </a:t>
            </a:r>
            <a:endParaRPr lang="es-MX" sz="2400" dirty="0" smtClean="0"/>
          </a:p>
          <a:p>
            <a:pPr algn="just"/>
            <a:r>
              <a:rPr lang="es-MX" sz="2400" dirty="0" smtClean="0"/>
              <a:t> </a:t>
            </a:r>
            <a:r>
              <a:rPr lang="es-MX" sz="2400" dirty="0"/>
              <a:t>Dios le agrada que le consultes a Él, que le busques a Él. Por eso el profeta Jeremías dice en el 33:3: </a:t>
            </a:r>
            <a:r>
              <a:rPr lang="es-MX" sz="2400" b="1" dirty="0"/>
              <a:t>“clama a mí y yo te responderé y te enseñaré cosas grandes y maravillosas que tu no conoces”. </a:t>
            </a:r>
          </a:p>
        </p:txBody>
      </p:sp>
    </p:spTree>
    <p:extLst>
      <p:ext uri="{BB962C8B-B14F-4D97-AF65-F5344CB8AC3E}">
        <p14:creationId xmlns:p14="http://schemas.microsoft.com/office/powerpoint/2010/main" val="17011750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33672"/>
            <a:ext cx="8590702" cy="4647426"/>
          </a:xfrm>
          <a:prstGeom prst="rect">
            <a:avLst/>
          </a:prstGeom>
        </p:spPr>
        <p:txBody>
          <a:bodyPr wrap="square">
            <a:spAutoFit/>
          </a:bodyPr>
          <a:lstStyle/>
          <a:p>
            <a:pPr algn="just"/>
            <a:r>
              <a:rPr lang="es-MX" sz="4000" b="1" dirty="0"/>
              <a:t>III.- NADIE PUEDE OCUPAR EL LUGAR DE DIOS </a:t>
            </a:r>
            <a:endParaRPr lang="es-MX" sz="4000" b="1" dirty="0" smtClean="0"/>
          </a:p>
          <a:p>
            <a:pPr algn="just"/>
            <a:r>
              <a:rPr lang="es-MX" sz="2400" dirty="0" smtClean="0"/>
              <a:t>En </a:t>
            </a:r>
            <a:r>
              <a:rPr lang="es-MX" sz="2400" dirty="0"/>
              <a:t>2 Reyes 16:15, el rey </a:t>
            </a:r>
            <a:r>
              <a:rPr lang="es-MX" sz="2400" dirty="0" err="1"/>
              <a:t>Acaz</a:t>
            </a:r>
            <a:r>
              <a:rPr lang="es-MX" sz="2400" dirty="0"/>
              <a:t> usurpa el altar: </a:t>
            </a:r>
            <a:r>
              <a:rPr lang="es-MX" sz="2400" b="1" dirty="0"/>
              <a:t>“Y mandó el rey </a:t>
            </a:r>
            <a:r>
              <a:rPr lang="es-MX" sz="2400" b="1" dirty="0" err="1"/>
              <a:t>Acaz</a:t>
            </a:r>
            <a:r>
              <a:rPr lang="es-MX" sz="2400" b="1" dirty="0"/>
              <a:t> al sacerdote Urías, diciendo: En el gran altar encenderás el holocausto de la mañana y la ofrenda de la tarde, y el holocausto del rey y su ofrenda, y asimismo el holocausto de todo el pueblo de la tierra y su ofrenda y sus libaciones; y esparcirás sobre él toda la sangre del holocausto, y toda la sangre del sacrificio. </a:t>
            </a:r>
            <a:r>
              <a:rPr lang="es-MX" sz="2400" b="1" dirty="0" smtClean="0"/>
              <a:t>El </a:t>
            </a:r>
            <a:r>
              <a:rPr lang="es-MX" sz="2400" b="1" dirty="0"/>
              <a:t>altar de bronce será mío para consultar en él”</a:t>
            </a:r>
            <a:r>
              <a:rPr lang="es-MX" sz="2400" dirty="0"/>
              <a:t>. </a:t>
            </a:r>
            <a:endParaRPr lang="es-MX" sz="2400" dirty="0" smtClean="0"/>
          </a:p>
          <a:p>
            <a:pPr algn="just"/>
            <a:r>
              <a:rPr lang="es-MX" sz="2400" dirty="0" smtClean="0"/>
              <a:t>El </a:t>
            </a:r>
            <a:r>
              <a:rPr lang="es-MX" sz="2400" dirty="0"/>
              <a:t>altar le pertenece a Dios. No debe usurparse, no debe usarse otro medio. La consulta se debe realizar, pero siempre dirigida a Dios.</a:t>
            </a:r>
          </a:p>
        </p:txBody>
      </p:sp>
    </p:spTree>
    <p:extLst>
      <p:ext uri="{BB962C8B-B14F-4D97-AF65-F5344CB8AC3E}">
        <p14:creationId xmlns:p14="http://schemas.microsoft.com/office/powerpoint/2010/main" val="271749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1241</TotalTime>
  <Words>2004</Words>
  <Application>Microsoft Office PowerPoint</Application>
  <PresentationFormat>Presentación en pantalla (4:3)</PresentationFormat>
  <Paragraphs>52</Paragraphs>
  <Slides>20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20</vt:i4>
      </vt:variant>
    </vt:vector>
  </HeadingPairs>
  <TitlesOfParts>
    <vt:vector size="23"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109</cp:revision>
  <dcterms:created xsi:type="dcterms:W3CDTF">2016-01-29T05:02:58Z</dcterms:created>
  <dcterms:modified xsi:type="dcterms:W3CDTF">2018-01-24T01:52:44Z</dcterms:modified>
  <cp:category/>
</cp:coreProperties>
</file>