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2" autoAdjust="0"/>
    <p:restoredTop sz="94660"/>
  </p:normalViewPr>
  <p:slideViewPr>
    <p:cSldViewPr snapToGrid="0" snapToObjects="1">
      <p:cViewPr varScale="1">
        <p:scale>
          <a:sx n="87" d="100"/>
          <a:sy n="87" d="100"/>
        </p:scale>
        <p:origin x="1704"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22/01/2018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22/01/2018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22/01/2018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22/01/2018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22/01/2018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22/01/2018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22/01/2018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22/01/2018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22/01/2018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22/01/2018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22/01/2018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22/01/2018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85589" y="1443841"/>
            <a:ext cx="8383837" cy="4154984"/>
          </a:xfrm>
          <a:prstGeom prst="rect">
            <a:avLst/>
          </a:prstGeom>
        </p:spPr>
        <p:txBody>
          <a:bodyPr wrap="square">
            <a:spAutoFit/>
          </a:bodyPr>
          <a:lstStyle/>
          <a:p>
            <a:pPr algn="just"/>
            <a:r>
              <a:rPr lang="es-MX" sz="2400" dirty="0"/>
              <a:t>2. RECONOZCA Y ALABE SU GRANDEZA. </a:t>
            </a:r>
            <a:r>
              <a:rPr lang="es-MX" sz="2400" b="1" dirty="0"/>
              <a:t>“Entraré al altar de Dios, al Dios de mi alegría y de mi gozo; Y te alabaré con arpa, oh Dios, Dios mío”. </a:t>
            </a:r>
            <a:r>
              <a:rPr lang="es-MX" sz="2400" dirty="0"/>
              <a:t>Salmos 43:4. </a:t>
            </a:r>
            <a:r>
              <a:rPr lang="es-MX" sz="2400" b="1" dirty="0"/>
              <a:t>“Te alabaré, oh Jehová Dios mío, con todo mi corazón, y glorificaré tu nombre para siempre”. </a:t>
            </a:r>
            <a:r>
              <a:rPr lang="es-MX" sz="2400" dirty="0"/>
              <a:t>Salmos 86:12. </a:t>
            </a:r>
            <a:endParaRPr lang="es-MX" sz="2400" dirty="0" smtClean="0"/>
          </a:p>
          <a:p>
            <a:pPr algn="just"/>
            <a:r>
              <a:rPr lang="es-MX" sz="2400" dirty="0" smtClean="0"/>
              <a:t>3</a:t>
            </a:r>
            <a:r>
              <a:rPr lang="es-MX" sz="2400" dirty="0"/>
              <a:t>. ¡CUÉNTALE A ÉL TUS NECESIDADES! </a:t>
            </a:r>
            <a:r>
              <a:rPr lang="es-MX" sz="2400" b="1" dirty="0"/>
              <a:t>“Echando toda vuestra ansiedad sobre Él, </a:t>
            </a:r>
            <a:r>
              <a:rPr lang="es-MX" sz="2400" b="1" dirty="0" smtClean="0"/>
              <a:t> </a:t>
            </a:r>
            <a:r>
              <a:rPr lang="es-MX" sz="2400" b="1" dirty="0"/>
              <a:t>porque Él tiene cuidado de vosotros”.</a:t>
            </a:r>
            <a:r>
              <a:rPr lang="es-MX" sz="2400" dirty="0"/>
              <a:t> 1 Pedro 5:7. 4. ¡DALE GRACIAS! Porque Él murió en la cruz del Calvario por nosotros! </a:t>
            </a:r>
            <a:r>
              <a:rPr lang="es-MX" sz="2400" b="1" dirty="0"/>
              <a:t>“Porque de tal manera amó Dios al mundo que ha dado a Su Hijo unigénito, para que todo él que crea no se pierda más tenga vida eterna”. </a:t>
            </a:r>
            <a:r>
              <a:rPr lang="es-MX" sz="2400" dirty="0"/>
              <a:t>Juan 3:16.</a:t>
            </a:r>
          </a:p>
        </p:txBody>
      </p:sp>
    </p:spTree>
    <p:extLst>
      <p:ext uri="{BB962C8B-B14F-4D97-AF65-F5344CB8AC3E}">
        <p14:creationId xmlns:p14="http://schemas.microsoft.com/office/powerpoint/2010/main" val="9579873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08496"/>
            <a:ext cx="8502568" cy="4585871"/>
          </a:xfrm>
          <a:prstGeom prst="rect">
            <a:avLst/>
          </a:prstGeom>
        </p:spPr>
        <p:txBody>
          <a:bodyPr wrap="square">
            <a:spAutoFit/>
          </a:bodyPr>
          <a:lstStyle/>
          <a:p>
            <a:pPr algn="just"/>
            <a:r>
              <a:rPr lang="es-MX" sz="4000" b="1" dirty="0"/>
              <a:t>III.- CÓMO PRESENTARNOS ANTE DIOS </a:t>
            </a:r>
            <a:endParaRPr lang="es-MX" sz="4000" b="1" dirty="0" smtClean="0"/>
          </a:p>
          <a:p>
            <a:pPr marL="342900" indent="-342900" algn="just">
              <a:buAutoNum type="alphaUcPeriod"/>
            </a:pPr>
            <a:r>
              <a:rPr lang="es-MX" sz="2800" dirty="0" smtClean="0"/>
              <a:t>CON </a:t>
            </a:r>
            <a:r>
              <a:rPr lang="es-MX" sz="2800" dirty="0"/>
              <a:t>CONFIANZA Y FE EN QUE ÉL CUMPLIRÁ. </a:t>
            </a:r>
            <a:r>
              <a:rPr lang="es-MX" sz="2800" b="1" dirty="0"/>
              <a:t>“Porque por Cristo y nuestra fe en Él, </a:t>
            </a:r>
            <a:endParaRPr lang="es-MX" sz="2800" b="1" dirty="0" smtClean="0"/>
          </a:p>
          <a:p>
            <a:pPr algn="just"/>
            <a:r>
              <a:rPr lang="es-MX" sz="2800" b="1" dirty="0" smtClean="0"/>
              <a:t>podemos </a:t>
            </a:r>
            <a:r>
              <a:rPr lang="es-MX" sz="2800" b="1" dirty="0"/>
              <a:t>venir sin temor a la presencia de Dios, con seguridad de que somos bienvenidos”.</a:t>
            </a:r>
            <a:r>
              <a:rPr lang="es-MX" sz="2800" dirty="0"/>
              <a:t> Efesios 3:12. “</a:t>
            </a:r>
            <a:r>
              <a:rPr lang="es-MX" sz="2800" b="1" dirty="0"/>
              <a:t>Acerquémonos, pues confiadamente al trono de la gracia, para alcanzar misericordia y hallar gracia para el oportuno socorro”. </a:t>
            </a:r>
            <a:r>
              <a:rPr lang="es-MX" sz="2800" dirty="0"/>
              <a:t>Hebreos 4:16. </a:t>
            </a:r>
            <a:endParaRPr lang="es-MX" sz="2800" dirty="0" smtClean="0"/>
          </a:p>
          <a:p>
            <a:pPr algn="just"/>
            <a:r>
              <a:rPr lang="es-MX" sz="2800" dirty="0" smtClean="0"/>
              <a:t>B</a:t>
            </a:r>
            <a:r>
              <a:rPr lang="es-MX" sz="2800" dirty="0"/>
              <a:t>. CON ALEGRÍA. </a:t>
            </a:r>
            <a:r>
              <a:rPr lang="es-MX" sz="2800" b="1" dirty="0"/>
              <a:t>“Me hiciste conocer los caminos de la vida; me llenarás de gozo en tu presencia”. </a:t>
            </a:r>
            <a:r>
              <a:rPr lang="es-MX" sz="2800" dirty="0"/>
              <a:t>Hechos 2:28.</a:t>
            </a:r>
          </a:p>
        </p:txBody>
      </p:sp>
    </p:spTree>
    <p:extLst>
      <p:ext uri="{BB962C8B-B14F-4D97-AF65-F5344CB8AC3E}">
        <p14:creationId xmlns:p14="http://schemas.microsoft.com/office/powerpoint/2010/main" val="3338178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74573" y="1356625"/>
            <a:ext cx="8505022" cy="4401205"/>
          </a:xfrm>
          <a:prstGeom prst="rect">
            <a:avLst/>
          </a:prstGeom>
        </p:spPr>
        <p:txBody>
          <a:bodyPr wrap="square">
            <a:spAutoFit/>
          </a:bodyPr>
          <a:lstStyle/>
          <a:p>
            <a:pPr algn="just"/>
            <a:r>
              <a:rPr lang="es-MX" sz="4000" b="1" dirty="0"/>
              <a:t>C. CON GOZO CUMPLIDO. </a:t>
            </a:r>
            <a:endParaRPr lang="es-MX" sz="4000" b="1" dirty="0" smtClean="0"/>
          </a:p>
          <a:p>
            <a:pPr algn="just"/>
            <a:r>
              <a:rPr lang="es-MX" sz="2400" b="1" dirty="0" smtClean="0"/>
              <a:t>“</a:t>
            </a:r>
            <a:r>
              <a:rPr lang="es-MX" sz="2400" b="1" dirty="0"/>
              <a:t>Oh Jehová, de mañana oirás mi voz; de mañana me presentaré delante de Ti y esperaré”. </a:t>
            </a:r>
            <a:r>
              <a:rPr lang="es-MX" sz="2400" dirty="0"/>
              <a:t>Salmos 5:3. </a:t>
            </a:r>
            <a:endParaRPr lang="es-MX" sz="2400" dirty="0" smtClean="0"/>
          </a:p>
          <a:p>
            <a:pPr algn="just"/>
            <a:r>
              <a:rPr lang="es-MX" sz="2400" dirty="0" smtClean="0"/>
              <a:t>D</a:t>
            </a:r>
            <a:r>
              <a:rPr lang="es-MX" sz="2400" dirty="0"/>
              <a:t>. </a:t>
            </a:r>
            <a:r>
              <a:rPr lang="es-MX" sz="2400" b="1" dirty="0"/>
              <a:t>“Yo te he invocado, por cuanto Tú me oirás oh Dios; inclina a mí tu oído, escucha mi palabra” </a:t>
            </a:r>
            <a:r>
              <a:rPr lang="es-MX" sz="2400" dirty="0"/>
              <a:t>Salmos 17:6. </a:t>
            </a:r>
            <a:endParaRPr lang="es-MX" sz="2400" dirty="0" smtClean="0"/>
          </a:p>
          <a:p>
            <a:pPr algn="just"/>
            <a:r>
              <a:rPr lang="es-MX" sz="2400" dirty="0" smtClean="0"/>
              <a:t>E</a:t>
            </a:r>
            <a:r>
              <a:rPr lang="es-MX" sz="2400" dirty="0"/>
              <a:t>. CON MANOS LEVANTADAS. </a:t>
            </a:r>
            <a:r>
              <a:rPr lang="es-MX" sz="2400" b="1" dirty="0"/>
              <a:t>“Cuando acabó Salomón de hacer a Jehová toda esta oración y súplica, se levantó de estar de rodillas delante del altar de Jehová con sus manos extendidas al cielo”. </a:t>
            </a:r>
            <a:r>
              <a:rPr lang="es-MX" sz="2400" dirty="0"/>
              <a:t>1 Reyes 8:54 </a:t>
            </a:r>
            <a:endParaRPr lang="es-MX" sz="2400" dirty="0" smtClean="0"/>
          </a:p>
          <a:p>
            <a:pPr algn="just"/>
            <a:r>
              <a:rPr lang="es-MX" sz="2400" dirty="0" smtClean="0"/>
              <a:t>F</a:t>
            </a:r>
            <a:r>
              <a:rPr lang="es-MX" sz="2400" dirty="0"/>
              <a:t>. DE ESTA MANERA. </a:t>
            </a:r>
            <a:r>
              <a:rPr lang="es-MX" sz="2400" b="1" dirty="0"/>
              <a:t>“vosotros, pues, oraréis así…”. </a:t>
            </a:r>
            <a:r>
              <a:rPr lang="es-MX" sz="2400" dirty="0"/>
              <a:t>Mateo 6:9. Lea desde el 6:5-13.</a:t>
            </a:r>
          </a:p>
        </p:txBody>
      </p:sp>
    </p:spTree>
    <p:extLst>
      <p:ext uri="{BB962C8B-B14F-4D97-AF65-F5344CB8AC3E}">
        <p14:creationId xmlns:p14="http://schemas.microsoft.com/office/powerpoint/2010/main" val="1533072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85590" y="1368933"/>
            <a:ext cx="8427904" cy="4154984"/>
          </a:xfrm>
          <a:prstGeom prst="rect">
            <a:avLst/>
          </a:prstGeom>
        </p:spPr>
        <p:txBody>
          <a:bodyPr wrap="square">
            <a:spAutoFit/>
          </a:bodyPr>
          <a:lstStyle/>
          <a:p>
            <a:pPr algn="just"/>
            <a:r>
              <a:rPr lang="es-MX" sz="2400" dirty="0"/>
              <a:t>G. CON HUMILLACIÓN. 2 de </a:t>
            </a:r>
            <a:r>
              <a:rPr lang="es-MX" sz="2400" dirty="0" err="1"/>
              <a:t>Cronicas</a:t>
            </a:r>
            <a:r>
              <a:rPr lang="es-MX" sz="2400" dirty="0"/>
              <a:t> 7:14: </a:t>
            </a:r>
            <a:r>
              <a:rPr lang="es-MX" sz="2400" b="1" dirty="0"/>
              <a:t>“Si se humillare mi pueblo, sobre el cual mi nombre es invocado, y oraren, y buscaren mi rostro, y se convirtieren de sus malos caminos; entonces yo oiré desde los cielos, y perdonaré sus pecados, y sanaré su tierra</a:t>
            </a:r>
            <a:r>
              <a:rPr lang="es-MX" sz="2400" b="1" dirty="0" smtClean="0"/>
              <a:t>”.</a:t>
            </a:r>
          </a:p>
          <a:p>
            <a:pPr algn="just"/>
            <a:r>
              <a:rPr lang="es-MX" sz="2400" b="1" dirty="0" smtClean="0"/>
              <a:t> </a:t>
            </a:r>
          </a:p>
          <a:p>
            <a:pPr algn="just"/>
            <a:r>
              <a:rPr lang="es-MX" sz="2400" dirty="0" smtClean="0"/>
              <a:t>H</a:t>
            </a:r>
            <a:r>
              <a:rPr lang="es-MX" sz="2400" dirty="0"/>
              <a:t>. COMO LOS PROFETAS. Así lo hacía Daniel. </a:t>
            </a:r>
            <a:r>
              <a:rPr lang="es-MX" sz="2400" b="1" dirty="0"/>
              <a:t>“Cuando Daniel supo que el edicto había sido firmado, entró en su casa, y abiertas las ventanas de su cámara que daban hacia Jerusalén, se arrodillaba tres veces al día, y oraba y daba gracias delante de su Dios, como lo solía hacer antes”. </a:t>
            </a:r>
            <a:r>
              <a:rPr lang="es-MX" sz="2400" dirty="0"/>
              <a:t>Daniel 6:10.</a:t>
            </a:r>
          </a:p>
        </p:txBody>
      </p:sp>
    </p:spTree>
    <p:extLst>
      <p:ext uri="{BB962C8B-B14F-4D97-AF65-F5344CB8AC3E}">
        <p14:creationId xmlns:p14="http://schemas.microsoft.com/office/powerpoint/2010/main" val="1806817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187287" y="1393489"/>
            <a:ext cx="8582140" cy="4154984"/>
          </a:xfrm>
          <a:prstGeom prst="rect">
            <a:avLst/>
          </a:prstGeom>
        </p:spPr>
        <p:txBody>
          <a:bodyPr wrap="square">
            <a:spAutoFit/>
          </a:bodyPr>
          <a:lstStyle/>
          <a:p>
            <a:pPr algn="just"/>
            <a:r>
              <a:rPr lang="es-MX" sz="4000" b="1" dirty="0"/>
              <a:t>IV.- ¿POR QUÉ DEBO ORAR? </a:t>
            </a:r>
            <a:endParaRPr lang="es-MX" sz="4000" b="1" dirty="0" smtClean="0"/>
          </a:p>
          <a:p>
            <a:pPr algn="just"/>
            <a:r>
              <a:rPr lang="es-MX" sz="2800" dirty="0" smtClean="0"/>
              <a:t>Debemos </a:t>
            </a:r>
            <a:r>
              <a:rPr lang="es-MX" sz="2800" dirty="0"/>
              <a:t>orar por: </a:t>
            </a:r>
            <a:endParaRPr lang="es-MX" sz="2800" dirty="0" smtClean="0"/>
          </a:p>
          <a:p>
            <a:pPr marL="342900" indent="-342900" algn="just">
              <a:buAutoNum type="alphaUcPeriod"/>
            </a:pPr>
            <a:r>
              <a:rPr lang="es-MX" sz="2800" dirty="0" smtClean="0"/>
              <a:t>PORQUE </a:t>
            </a:r>
            <a:r>
              <a:rPr lang="es-MX" sz="2800" dirty="0"/>
              <a:t>ESTÁ ESCRITO. Romanos 14:11</a:t>
            </a:r>
            <a:r>
              <a:rPr lang="es-MX" sz="2800" b="1" dirty="0"/>
              <a:t>: “Porque escrito está: Vivo yo, dice el Señor, </a:t>
            </a:r>
            <a:endParaRPr lang="es-MX" sz="2800" b="1" dirty="0" smtClean="0"/>
          </a:p>
          <a:p>
            <a:pPr algn="just"/>
            <a:r>
              <a:rPr lang="es-MX" sz="2800" b="1" dirty="0" smtClean="0"/>
              <a:t>que </a:t>
            </a:r>
            <a:r>
              <a:rPr lang="es-MX" sz="2800" b="1" dirty="0"/>
              <a:t>ante mí se doblará toda rodilla, Y toda lengua confesará a Dios”. </a:t>
            </a:r>
            <a:endParaRPr lang="es-MX" sz="2800" b="1" dirty="0" smtClean="0"/>
          </a:p>
          <a:p>
            <a:pPr algn="just"/>
            <a:r>
              <a:rPr lang="es-MX" sz="2800" dirty="0" smtClean="0"/>
              <a:t>B</a:t>
            </a:r>
            <a:r>
              <a:rPr lang="es-MX" sz="2800" dirty="0"/>
              <a:t>. PORQUE ES UNA NECESIDAD PERSONAL. </a:t>
            </a:r>
            <a:r>
              <a:rPr lang="es-MX" sz="2800" b="1" dirty="0"/>
              <a:t>“También les refirió Jesús una parábola sobre la necesidad de orar siempre, y no desmayar”</a:t>
            </a:r>
            <a:r>
              <a:rPr lang="es-MX" sz="2800" dirty="0"/>
              <a:t>. Lucas 18:1. </a:t>
            </a:r>
          </a:p>
        </p:txBody>
      </p:sp>
    </p:spTree>
    <p:extLst>
      <p:ext uri="{BB962C8B-B14F-4D97-AF65-F5344CB8AC3E}">
        <p14:creationId xmlns:p14="http://schemas.microsoft.com/office/powerpoint/2010/main" val="37251133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72173"/>
            <a:ext cx="8601719" cy="3970318"/>
          </a:xfrm>
          <a:prstGeom prst="rect">
            <a:avLst/>
          </a:prstGeom>
        </p:spPr>
        <p:txBody>
          <a:bodyPr wrap="square">
            <a:spAutoFit/>
          </a:bodyPr>
          <a:lstStyle/>
          <a:p>
            <a:pPr algn="just"/>
            <a:r>
              <a:rPr lang="es-MX" sz="3600" b="1" dirty="0"/>
              <a:t>C. PORQUE TIENE PODER. </a:t>
            </a:r>
            <a:endParaRPr lang="es-MX" sz="3600" b="1" dirty="0" smtClean="0"/>
          </a:p>
          <a:p>
            <a:pPr algn="just"/>
            <a:r>
              <a:rPr lang="es-MX" sz="2400" b="1" dirty="0" smtClean="0"/>
              <a:t>“</a:t>
            </a:r>
            <a:r>
              <a:rPr lang="es-MX" sz="2400" b="1" dirty="0"/>
              <a:t>la oración eficaz del justo puede mucho”. </a:t>
            </a:r>
            <a:r>
              <a:rPr lang="es-MX" sz="2400" dirty="0"/>
              <a:t>Santiago 5:16 (13-16). Sí, escucho usted bien: Tiene PODER para: Sanar, santificar, abrir prisiones, echar fuera demonios, para quitar la tentación, calmar las tempestades, detener el sol o la lluvia, encontrar la salvación, cambiar el juicio de Dios, como ayuda en los problemas y aun; para prolongación de vida. Hechos 9:40</a:t>
            </a:r>
            <a:r>
              <a:rPr lang="es-MX" sz="2400" b="1" dirty="0"/>
              <a:t>: “Entonces, sacando a todos, Pedro se puso de rodillas y oró; y volviéndose al cuerpo, dijo: Tabita, levántate. Y ella abrió los ojos, y al ver a Pedro, se incorporó”.</a:t>
            </a:r>
          </a:p>
        </p:txBody>
      </p:sp>
    </p:spTree>
    <p:extLst>
      <p:ext uri="{BB962C8B-B14F-4D97-AF65-F5344CB8AC3E}">
        <p14:creationId xmlns:p14="http://schemas.microsoft.com/office/powerpoint/2010/main" val="33798831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65778"/>
            <a:ext cx="8557652" cy="4093428"/>
          </a:xfrm>
          <a:prstGeom prst="rect">
            <a:avLst/>
          </a:prstGeom>
        </p:spPr>
        <p:txBody>
          <a:bodyPr wrap="square">
            <a:spAutoFit/>
          </a:bodyPr>
          <a:lstStyle/>
          <a:p>
            <a:pPr algn="just"/>
            <a:r>
              <a:rPr lang="es-MX" sz="4000" b="1" dirty="0"/>
              <a:t>V.- CUÁNDO DEBO ORAR </a:t>
            </a:r>
            <a:endParaRPr lang="es-MX" sz="4000" b="1" dirty="0" smtClean="0"/>
          </a:p>
          <a:p>
            <a:pPr marL="342900" indent="-342900" algn="just">
              <a:buAutoNum type="alphaUcPeriod"/>
            </a:pPr>
            <a:r>
              <a:rPr lang="es-MX" sz="2000" dirty="0" smtClean="0"/>
              <a:t>AL </a:t>
            </a:r>
            <a:r>
              <a:rPr lang="es-MX" sz="2000" dirty="0"/>
              <a:t>DESPERTAR. David exclamaba diciendo: Salmos 5:3: </a:t>
            </a:r>
            <a:r>
              <a:rPr lang="es-MX" sz="2000" b="1" dirty="0"/>
              <a:t>“Oh Jehová, de mañana oirás </a:t>
            </a:r>
            <a:endParaRPr lang="es-MX" sz="2000" b="1" dirty="0" smtClean="0"/>
          </a:p>
          <a:p>
            <a:pPr algn="just"/>
            <a:r>
              <a:rPr lang="es-MX" sz="2000" b="1" dirty="0" smtClean="0"/>
              <a:t>mi </a:t>
            </a:r>
            <a:r>
              <a:rPr lang="es-MX" sz="2000" b="1" dirty="0"/>
              <a:t>voz; de mañana me presentaré delante de ti, y esperaré”. </a:t>
            </a:r>
            <a:endParaRPr lang="es-MX" sz="2000" b="1" dirty="0" smtClean="0"/>
          </a:p>
          <a:p>
            <a:pPr algn="just"/>
            <a:r>
              <a:rPr lang="es-MX" sz="2000" dirty="0" smtClean="0"/>
              <a:t>B</a:t>
            </a:r>
            <a:r>
              <a:rPr lang="es-MX" sz="2000" dirty="0"/>
              <a:t>. CUANDO ME SIENTA DÉBIL. Jesús les dijo en Mateo 26:41: </a:t>
            </a:r>
            <a:r>
              <a:rPr lang="es-MX" sz="2000" b="1" dirty="0"/>
              <a:t>“velad y orad, para que no entréis en tentación; el espíritu a la verdad está dispuesto, pero la carne es débil”. </a:t>
            </a:r>
            <a:endParaRPr lang="es-MX" sz="2000" b="1" dirty="0" smtClean="0"/>
          </a:p>
          <a:p>
            <a:pPr algn="just"/>
            <a:r>
              <a:rPr lang="es-MX" sz="2000" dirty="0" smtClean="0"/>
              <a:t>C</a:t>
            </a:r>
            <a:r>
              <a:rPr lang="es-MX" sz="2000" dirty="0"/>
              <a:t>. EN TODO TIEMPO. Pablo dice a los Tesalonicenses (5:17): </a:t>
            </a:r>
            <a:r>
              <a:rPr lang="es-MX" sz="2000" b="1" dirty="0"/>
              <a:t>“Orad sin cesar”. </a:t>
            </a:r>
            <a:endParaRPr lang="es-MX" sz="2000" b="1" dirty="0" smtClean="0"/>
          </a:p>
          <a:p>
            <a:pPr algn="just"/>
            <a:r>
              <a:rPr lang="es-MX" sz="2000" dirty="0" smtClean="0"/>
              <a:t>D</a:t>
            </a:r>
            <a:r>
              <a:rPr lang="es-MX" sz="2000" dirty="0"/>
              <a:t>. ORE AL LEVANTARSE. Salmos 3:5: </a:t>
            </a:r>
            <a:r>
              <a:rPr lang="es-MX" sz="2000" b="1" dirty="0"/>
              <a:t>“Yo me acosté y dormí, y desperté, porque Jehová me sustentaba…”. </a:t>
            </a:r>
            <a:endParaRPr lang="es-MX" sz="2000" b="1" dirty="0" smtClean="0"/>
          </a:p>
          <a:p>
            <a:pPr algn="just"/>
            <a:r>
              <a:rPr lang="es-MX" sz="2000" dirty="0" smtClean="0"/>
              <a:t>E</a:t>
            </a:r>
            <a:r>
              <a:rPr lang="es-MX" sz="2000" dirty="0"/>
              <a:t>. AL IR DE CAMINO. Salmos 37:5: </a:t>
            </a:r>
            <a:r>
              <a:rPr lang="es-MX" sz="2000" b="1" dirty="0"/>
              <a:t>“Encomienda a Jehová tu camino, Y confía en él; y él hará”.</a:t>
            </a:r>
          </a:p>
        </p:txBody>
      </p:sp>
    </p:spTree>
    <p:extLst>
      <p:ext uri="{BB962C8B-B14F-4D97-AF65-F5344CB8AC3E}">
        <p14:creationId xmlns:p14="http://schemas.microsoft.com/office/powerpoint/2010/main" val="27976118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51706"/>
            <a:ext cx="8601719" cy="3477875"/>
          </a:xfrm>
          <a:prstGeom prst="rect">
            <a:avLst/>
          </a:prstGeom>
        </p:spPr>
        <p:txBody>
          <a:bodyPr wrap="square">
            <a:spAutoFit/>
          </a:bodyPr>
          <a:lstStyle/>
          <a:p>
            <a:pPr algn="just"/>
            <a:r>
              <a:rPr lang="es-MX" sz="2000" dirty="0"/>
              <a:t>F. AL ACOSTARSE. </a:t>
            </a:r>
            <a:r>
              <a:rPr lang="es-MX" sz="2000" b="1" dirty="0"/>
              <a:t>“En paz me acostaré, y así mismo dormiré, porque solo tú, Jehová, me harás estar confiado”. </a:t>
            </a:r>
            <a:r>
              <a:rPr lang="es-MX" sz="2000" dirty="0"/>
              <a:t>Salmos 4:8. </a:t>
            </a:r>
            <a:endParaRPr lang="es-MX" sz="2000" dirty="0" smtClean="0"/>
          </a:p>
          <a:p>
            <a:pPr algn="just"/>
            <a:r>
              <a:rPr lang="es-MX" sz="2000" dirty="0" smtClean="0"/>
              <a:t>G</a:t>
            </a:r>
            <a:r>
              <a:rPr lang="es-MX" sz="2000" dirty="0"/>
              <a:t>. COMO ACCIÓN DE GRACIAS AL COMER. </a:t>
            </a:r>
            <a:r>
              <a:rPr lang="es-MX" sz="2000" b="1" dirty="0"/>
              <a:t>“Porque todo lo que Dios creó es bueno, y nada es de desecharse, si se toma con acción de gracias; porque por la palabra de Dios y por la oración es santificado”</a:t>
            </a:r>
            <a:r>
              <a:rPr lang="es-MX" sz="2000" dirty="0"/>
              <a:t>.1 Timoteo 4:4,5. </a:t>
            </a:r>
            <a:endParaRPr lang="es-MX" sz="2000" dirty="0" smtClean="0"/>
          </a:p>
          <a:p>
            <a:pPr algn="just"/>
            <a:r>
              <a:rPr lang="es-MX" sz="2000" dirty="0" smtClean="0"/>
              <a:t>H</a:t>
            </a:r>
            <a:r>
              <a:rPr lang="es-MX" sz="2000" dirty="0"/>
              <a:t>. AL TOMAR DECISIONES. </a:t>
            </a:r>
            <a:r>
              <a:rPr lang="es-MX" sz="2000" b="1" dirty="0"/>
              <a:t>“Encomienda a Jehová tu camino, Y confía en él; y él hará”.</a:t>
            </a:r>
            <a:r>
              <a:rPr lang="es-MX" sz="2000" dirty="0"/>
              <a:t> Cuando tomes una decisión importante, para bendecir a otros; cuando existan pruebas o tentación, cuando las cosas no vayan bien, cuando recibas bendiciones, al estar trabajando (solo en el pensamiento, ahí no doble sus rodillas; de seguro lo despiden). También cuando esté en su casa, en el templo, al ir manejando; cuando vemos las desgracias o calamidades en otros. </a:t>
            </a:r>
          </a:p>
        </p:txBody>
      </p:sp>
    </p:spTree>
    <p:extLst>
      <p:ext uri="{BB962C8B-B14F-4D97-AF65-F5344CB8AC3E}">
        <p14:creationId xmlns:p14="http://schemas.microsoft.com/office/powerpoint/2010/main" val="10145796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41522" y="1379330"/>
            <a:ext cx="8339769" cy="4031873"/>
          </a:xfrm>
          <a:prstGeom prst="rect">
            <a:avLst/>
          </a:prstGeom>
        </p:spPr>
        <p:txBody>
          <a:bodyPr wrap="square">
            <a:spAutoFit/>
          </a:bodyPr>
          <a:lstStyle/>
          <a:p>
            <a:pPr algn="just"/>
            <a:r>
              <a:rPr lang="es-MX" sz="3600" b="1" dirty="0"/>
              <a:t>VI.- CUÁNDO LLEGA LA RESPUESTA </a:t>
            </a:r>
            <a:endParaRPr lang="es-MX" sz="3600" b="1" dirty="0" smtClean="0"/>
          </a:p>
          <a:p>
            <a:pPr algn="just"/>
            <a:r>
              <a:rPr lang="es-MX" sz="2000" dirty="0" smtClean="0"/>
              <a:t>La </a:t>
            </a:r>
            <a:r>
              <a:rPr lang="es-MX" sz="2000" dirty="0"/>
              <a:t>oración siempre es contestada. Solo que a veces Dios nos dice si, a veces nos dice no; y otras veces nos dice espera. </a:t>
            </a:r>
            <a:endParaRPr lang="es-MX" sz="2000" dirty="0" smtClean="0"/>
          </a:p>
          <a:p>
            <a:pPr marL="342900" indent="-342900" algn="just">
              <a:buAutoNum type="alphaUcPeriod"/>
            </a:pPr>
            <a:r>
              <a:rPr lang="es-MX" sz="2000" dirty="0" smtClean="0"/>
              <a:t>A </a:t>
            </a:r>
            <a:r>
              <a:rPr lang="es-MX" sz="2000" dirty="0"/>
              <a:t>VECES NOS DICE ESPERA. </a:t>
            </a:r>
            <a:endParaRPr lang="es-MX" sz="2000" dirty="0" smtClean="0"/>
          </a:p>
          <a:p>
            <a:pPr algn="just"/>
            <a:r>
              <a:rPr lang="es-MX" sz="2000" b="1" dirty="0" smtClean="0"/>
              <a:t>“</a:t>
            </a:r>
            <a:r>
              <a:rPr lang="es-MX" sz="2000" b="1" dirty="0"/>
              <a:t>Y Saúl consultó a Dios: ¿Descenderé tras los filisteos? </a:t>
            </a:r>
            <a:endParaRPr lang="es-MX" sz="2000" b="1" dirty="0" smtClean="0"/>
          </a:p>
          <a:p>
            <a:pPr algn="just"/>
            <a:r>
              <a:rPr lang="es-MX" sz="2000" b="1" dirty="0" smtClean="0"/>
              <a:t>¿</a:t>
            </a:r>
            <a:r>
              <a:rPr lang="es-MX" sz="2000" b="1" dirty="0"/>
              <a:t>Los entregarás en mano de Israel? Mas Jehová no le dio respuesta aquel día”.</a:t>
            </a:r>
            <a:r>
              <a:rPr lang="es-MX" sz="2000" dirty="0"/>
              <a:t> </a:t>
            </a:r>
            <a:endParaRPr lang="es-MX" sz="2000" dirty="0" smtClean="0"/>
          </a:p>
          <a:p>
            <a:pPr algn="just"/>
            <a:r>
              <a:rPr lang="es-MX" sz="2000" dirty="0" smtClean="0"/>
              <a:t>1 </a:t>
            </a:r>
            <a:r>
              <a:rPr lang="es-MX" sz="2000" dirty="0"/>
              <a:t>Samuel 14:37. </a:t>
            </a:r>
            <a:r>
              <a:rPr lang="es-MX" sz="2000" dirty="0" smtClean="0"/>
              <a:t> </a:t>
            </a:r>
          </a:p>
          <a:p>
            <a:pPr algn="just"/>
            <a:r>
              <a:rPr lang="es-MX" sz="2000" dirty="0" smtClean="0"/>
              <a:t>B</a:t>
            </a:r>
            <a:r>
              <a:rPr lang="es-MX" sz="2000" dirty="0"/>
              <a:t>. A VECES NOS DICE SI. </a:t>
            </a:r>
            <a:endParaRPr lang="es-MX" sz="2000" dirty="0" smtClean="0"/>
          </a:p>
          <a:p>
            <a:pPr algn="just"/>
            <a:r>
              <a:rPr lang="es-MX" sz="2000" b="1" dirty="0" smtClean="0"/>
              <a:t>“</a:t>
            </a:r>
            <a:r>
              <a:rPr lang="es-MX" sz="2000" b="1" dirty="0"/>
              <a:t>El hombre se alegra con la respuesta de su boca; Y la palabra a su tiempo, ¡cuán buena es!”. </a:t>
            </a:r>
            <a:r>
              <a:rPr lang="es-MX" sz="2000" dirty="0"/>
              <a:t>Proverbios 15:23. </a:t>
            </a:r>
            <a:r>
              <a:rPr lang="es-MX" sz="2000" b="1" dirty="0"/>
              <a:t>“Del hombre son las disposiciones del corazón; Mas de Jehová es la respuesta de la lengua”. </a:t>
            </a:r>
            <a:r>
              <a:rPr lang="es-MX" sz="2000" dirty="0"/>
              <a:t>Proverbios 16:1.</a:t>
            </a:r>
          </a:p>
        </p:txBody>
      </p:sp>
    </p:spTree>
    <p:extLst>
      <p:ext uri="{BB962C8B-B14F-4D97-AF65-F5344CB8AC3E}">
        <p14:creationId xmlns:p14="http://schemas.microsoft.com/office/powerpoint/2010/main" val="3893554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40675" y="1766281"/>
            <a:ext cx="8416886" cy="2677656"/>
          </a:xfrm>
          <a:prstGeom prst="rect">
            <a:avLst/>
          </a:prstGeom>
        </p:spPr>
        <p:txBody>
          <a:bodyPr wrap="square">
            <a:spAutoFit/>
          </a:bodyPr>
          <a:lstStyle/>
          <a:p>
            <a:pPr algn="just"/>
            <a:r>
              <a:rPr lang="es-MX" sz="2800" dirty="0"/>
              <a:t>Isaías 38:5: </a:t>
            </a:r>
            <a:r>
              <a:rPr lang="es-MX" sz="2800" b="1" dirty="0"/>
              <a:t>“Ve y di a Ezequías: Jehová Dios de David tu padre dice así: He oído tu oración, y visto tus lágrimas; he aquí que yo añado a tus días quince años”. </a:t>
            </a:r>
            <a:endParaRPr lang="es-MX" sz="2800" b="1" dirty="0" smtClean="0"/>
          </a:p>
          <a:p>
            <a:pPr algn="just"/>
            <a:r>
              <a:rPr lang="es-MX" sz="2800" dirty="0" smtClean="0"/>
              <a:t>Isaías </a:t>
            </a:r>
            <a:r>
              <a:rPr lang="es-MX" sz="2800" dirty="0"/>
              <a:t>58:9: </a:t>
            </a:r>
            <a:r>
              <a:rPr lang="es-MX" sz="2800" b="1" dirty="0"/>
              <a:t>“Entonces invocarás, y te oirá Jehová; clamarás, y dirá él: Heme aquí. Si quitares de en medio de ti el yugo, el dedo amenazador y el hablar vanidad”.</a:t>
            </a:r>
          </a:p>
        </p:txBody>
      </p:sp>
    </p:spTree>
    <p:extLst>
      <p:ext uri="{BB962C8B-B14F-4D97-AF65-F5344CB8AC3E}">
        <p14:creationId xmlns:p14="http://schemas.microsoft.com/office/powerpoint/2010/main" val="8629495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266859" y="1659979"/>
            <a:ext cx="8480535" cy="3046988"/>
          </a:xfrm>
          <a:prstGeom prst="rect">
            <a:avLst/>
          </a:prstGeom>
          <a:noFill/>
        </p:spPr>
        <p:txBody>
          <a:bodyPr wrap="square" rtlCol="0">
            <a:spAutoFit/>
          </a:bodyPr>
          <a:lstStyle/>
          <a:p>
            <a:pPr algn="ctr"/>
            <a:r>
              <a:rPr lang="es-MX" sz="9600" b="1" dirty="0" smtClean="0"/>
              <a:t>LA </a:t>
            </a:r>
            <a:r>
              <a:rPr lang="es-MX" sz="9600" b="1" dirty="0" smtClean="0"/>
              <a:t>ORACIÓN PRIMERA PARTE</a:t>
            </a: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19746"/>
            <a:ext cx="8328752" cy="4154984"/>
          </a:xfrm>
          <a:prstGeom prst="rect">
            <a:avLst/>
          </a:prstGeom>
        </p:spPr>
        <p:txBody>
          <a:bodyPr wrap="square">
            <a:spAutoFit/>
          </a:bodyPr>
          <a:lstStyle/>
          <a:p>
            <a:pPr algn="just"/>
            <a:r>
              <a:rPr lang="es-MX" sz="4000" b="1" dirty="0"/>
              <a:t>C. A VECES NOS DICE NO. </a:t>
            </a:r>
            <a:endParaRPr lang="es-MX" sz="4000" b="1" dirty="0" smtClean="0"/>
          </a:p>
          <a:p>
            <a:pPr algn="just"/>
            <a:r>
              <a:rPr lang="es-MX" sz="2800" dirty="0" smtClean="0"/>
              <a:t>Esto </a:t>
            </a:r>
            <a:r>
              <a:rPr lang="es-MX" sz="2800" dirty="0"/>
              <a:t>es muy triste, para el que pide no recibir; porque de hecho la palabra dice: </a:t>
            </a:r>
            <a:r>
              <a:rPr lang="es-MX" sz="2800" b="1" dirty="0"/>
              <a:t>“pedid y recibiréis”. </a:t>
            </a:r>
            <a:r>
              <a:rPr lang="es-MX" sz="2800" dirty="0"/>
              <a:t>Juan 16:24. </a:t>
            </a:r>
            <a:endParaRPr lang="es-MX" sz="2800" dirty="0" smtClean="0"/>
          </a:p>
          <a:p>
            <a:pPr algn="just"/>
            <a:r>
              <a:rPr lang="es-MX" sz="2800" dirty="0" smtClean="0"/>
              <a:t>Santiago </a:t>
            </a:r>
            <a:r>
              <a:rPr lang="es-MX" sz="2800" dirty="0"/>
              <a:t>4:3 afirma: </a:t>
            </a:r>
            <a:r>
              <a:rPr lang="es-MX" sz="2800" b="1" dirty="0"/>
              <a:t>“Pedís, y no recibís, porque pedís mal, para gastar en vuestros deleites y pecados”. </a:t>
            </a:r>
            <a:endParaRPr lang="es-MX" sz="2800" b="1" dirty="0" smtClean="0"/>
          </a:p>
          <a:p>
            <a:pPr algn="just"/>
            <a:r>
              <a:rPr lang="es-MX" sz="2800" b="1" dirty="0" smtClean="0"/>
              <a:t>“</a:t>
            </a:r>
            <a:r>
              <a:rPr lang="es-MX" sz="2800" b="1" dirty="0"/>
              <a:t>Y consultó Saúl a Jehová; pero Jehová no le respondió ni por sueños, ni por </a:t>
            </a:r>
            <a:r>
              <a:rPr lang="es-MX" sz="2800" b="1" dirty="0" err="1"/>
              <a:t>Urim</a:t>
            </a:r>
            <a:r>
              <a:rPr lang="es-MX" sz="2800" b="1" dirty="0"/>
              <a:t>, ni por profetas”. </a:t>
            </a:r>
            <a:r>
              <a:rPr lang="es-MX" sz="2800" dirty="0"/>
              <a:t>1 Samuel 28:6.</a:t>
            </a:r>
          </a:p>
        </p:txBody>
      </p:sp>
    </p:spTree>
    <p:extLst>
      <p:ext uri="{BB962C8B-B14F-4D97-AF65-F5344CB8AC3E}">
        <p14:creationId xmlns:p14="http://schemas.microsoft.com/office/powerpoint/2010/main" val="35215940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3557" y="1408456"/>
            <a:ext cx="8361802" cy="3970318"/>
          </a:xfrm>
          <a:prstGeom prst="rect">
            <a:avLst/>
          </a:prstGeom>
        </p:spPr>
        <p:txBody>
          <a:bodyPr wrap="square">
            <a:spAutoFit/>
          </a:bodyPr>
          <a:lstStyle/>
          <a:p>
            <a:pPr algn="just"/>
            <a:r>
              <a:rPr lang="es-MX" sz="3600" b="1" dirty="0"/>
              <a:t>CONCLUSIÓN </a:t>
            </a:r>
            <a:endParaRPr lang="es-MX" sz="3600" b="1" dirty="0" smtClean="0"/>
          </a:p>
          <a:p>
            <a:pPr algn="just"/>
            <a:r>
              <a:rPr lang="es-MX" sz="2400" dirty="0" smtClean="0"/>
              <a:t>La </a:t>
            </a:r>
            <a:r>
              <a:rPr lang="es-MX" sz="2400" dirty="0"/>
              <a:t>vida de oración es indispensable en todo cristiano. Ser cristiano, es tener una relación con Cristo mediante la oración. La oración nos hace entender su palabra, y reconocer el poderío de Cristo. Filipenses 2:9: </a:t>
            </a:r>
            <a:r>
              <a:rPr lang="es-MX" sz="2400" b="1" dirty="0"/>
              <a:t>“Por lo cual Dios también le exaltó hasta lo sumo, y le dio un nombre que es sobre todo nombre”. </a:t>
            </a:r>
            <a:endParaRPr lang="es-MX" sz="2400" b="1" dirty="0" smtClean="0"/>
          </a:p>
          <a:p>
            <a:pPr algn="just"/>
            <a:r>
              <a:rPr lang="es-MX" sz="2400" dirty="0" smtClean="0"/>
              <a:t>Apocalipsis </a:t>
            </a:r>
            <a:r>
              <a:rPr lang="es-MX" sz="2400" dirty="0"/>
              <a:t>5:8: </a:t>
            </a:r>
            <a:r>
              <a:rPr lang="es-MX" sz="2400" b="1" dirty="0"/>
              <a:t>“Y cuando hubo tomado el libro, los cuatro seres vivientes y los veinticuatro ancianos se postraron delante del Cordero; todos tenían arpas, y copas de oro llenas de incienso, que son las oraciones de los santos”.</a:t>
            </a:r>
          </a:p>
        </p:txBody>
      </p:sp>
    </p:spTree>
    <p:extLst>
      <p:ext uri="{BB962C8B-B14F-4D97-AF65-F5344CB8AC3E}">
        <p14:creationId xmlns:p14="http://schemas.microsoft.com/office/powerpoint/2010/main" val="30662905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3557" y="1225081"/>
            <a:ext cx="8240616" cy="4832092"/>
          </a:xfrm>
          <a:prstGeom prst="rect">
            <a:avLst/>
          </a:prstGeom>
        </p:spPr>
        <p:txBody>
          <a:bodyPr wrap="square">
            <a:spAutoFit/>
          </a:bodyPr>
          <a:lstStyle/>
          <a:p>
            <a:pPr algn="just"/>
            <a:r>
              <a:rPr lang="es-MX" sz="2800" dirty="0"/>
              <a:t>1 Pedro 4:7: </a:t>
            </a:r>
            <a:r>
              <a:rPr lang="es-MX" sz="2800" b="1" dirty="0"/>
              <a:t>“Mas el fin de todas las cosas se acerca; sed, pues, sobrios, y velad en oración”. </a:t>
            </a:r>
            <a:endParaRPr lang="es-MX" sz="2800" b="1" dirty="0" smtClean="0"/>
          </a:p>
          <a:p>
            <a:pPr algn="just"/>
            <a:r>
              <a:rPr lang="es-MX" sz="2800" dirty="0" smtClean="0"/>
              <a:t>Santiago </a:t>
            </a:r>
            <a:r>
              <a:rPr lang="es-MX" sz="2800" dirty="0"/>
              <a:t>5:13: </a:t>
            </a:r>
            <a:r>
              <a:rPr lang="es-MX" sz="2800" b="1" dirty="0"/>
              <a:t>“¿Está alguno entre vosotros afligido? Haga oración. ¿Está alguno alegre? Cante alabanzas”. </a:t>
            </a:r>
            <a:endParaRPr lang="es-MX" sz="2800" b="1" dirty="0" smtClean="0"/>
          </a:p>
          <a:p>
            <a:pPr algn="just"/>
            <a:r>
              <a:rPr lang="es-MX" sz="2800" dirty="0" smtClean="0"/>
              <a:t>1 </a:t>
            </a:r>
            <a:r>
              <a:rPr lang="es-MX" sz="2800" dirty="0"/>
              <a:t>Timoteo 2:1-3: </a:t>
            </a:r>
            <a:r>
              <a:rPr lang="es-MX" sz="2800" b="1" dirty="0"/>
              <a:t>“Exhorto ante todo, a que se hagan rogativas, oraciones, peticiones y acciones de gracias, por todos los hombres; por los reyes y por todos los que están en eminencia, para que vivamos quieta y reposadamente en toda piedad y honestidad. Porque esto es bueno y agradable delante de Dios nuestro Salvador”.</a:t>
            </a:r>
          </a:p>
        </p:txBody>
      </p:sp>
    </p:spTree>
    <p:extLst>
      <p:ext uri="{BB962C8B-B14F-4D97-AF65-F5344CB8AC3E}">
        <p14:creationId xmlns:p14="http://schemas.microsoft.com/office/powerpoint/2010/main" val="7458679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74573" y="1947486"/>
            <a:ext cx="8317735" cy="2000548"/>
          </a:xfrm>
          <a:prstGeom prst="rect">
            <a:avLst/>
          </a:prstGeom>
        </p:spPr>
        <p:txBody>
          <a:bodyPr wrap="square">
            <a:spAutoFit/>
          </a:bodyPr>
          <a:lstStyle/>
          <a:p>
            <a:pPr algn="just"/>
            <a:r>
              <a:rPr lang="es-MX" sz="4000" b="1" dirty="0"/>
              <a:t>BASE BÍBLICA</a:t>
            </a:r>
            <a:r>
              <a:rPr lang="es-MX" sz="4000" b="1" dirty="0" smtClean="0"/>
              <a:t>:</a:t>
            </a:r>
          </a:p>
          <a:p>
            <a:pPr algn="just"/>
            <a:r>
              <a:rPr lang="es-MX" sz="2800" dirty="0" smtClean="0"/>
              <a:t> </a:t>
            </a:r>
            <a:r>
              <a:rPr lang="es-MX" sz="2800" dirty="0"/>
              <a:t>Filipenses 2:10 </a:t>
            </a:r>
            <a:r>
              <a:rPr lang="es-MX" sz="2800" b="1" dirty="0"/>
              <a:t>“Para que en el nombre de Jesús se doble toda rodilla de los que están en los cielos, y en la tierra, y debajo de la tierra” </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27727"/>
            <a:ext cx="8546635" cy="4031873"/>
          </a:xfrm>
          <a:prstGeom prst="rect">
            <a:avLst/>
          </a:prstGeom>
        </p:spPr>
        <p:txBody>
          <a:bodyPr wrap="square">
            <a:spAutoFit/>
          </a:bodyPr>
          <a:lstStyle/>
          <a:p>
            <a:pPr algn="just"/>
            <a:r>
              <a:rPr lang="es-MX" sz="4000" b="1" dirty="0"/>
              <a:t>INTRODUCCIÓN </a:t>
            </a:r>
            <a:endParaRPr lang="es-MX" sz="4000" b="1" dirty="0" smtClean="0"/>
          </a:p>
          <a:p>
            <a:pPr algn="just"/>
            <a:r>
              <a:rPr lang="es-MX" sz="2400" dirty="0" smtClean="0"/>
              <a:t>La </a:t>
            </a:r>
            <a:r>
              <a:rPr lang="es-MX" sz="2400" dirty="0"/>
              <a:t>oración es sencillamente hablar con Dios, comunicarse con Él; sabiendo que el nos escucha . Rezar es repetir la oración de otro, orar es hablar con Dios en mi entender; y mis </a:t>
            </a:r>
            <a:r>
              <a:rPr lang="es-MX" sz="2400" dirty="0" smtClean="0"/>
              <a:t>palabras</a:t>
            </a:r>
            <a:r>
              <a:rPr lang="es-MX" sz="2400" b="1" dirty="0" smtClean="0"/>
              <a:t>. “</a:t>
            </a:r>
            <a:r>
              <a:rPr lang="es-MX" sz="2400" b="1" dirty="0"/>
              <a:t>Vino a él un leproso, rogándole; e hincada la rodilla, le dijo: Si quieres, puedes limpiarme”. </a:t>
            </a:r>
            <a:r>
              <a:rPr lang="es-MX" sz="2400" dirty="0"/>
              <a:t>Marcos 1:40. </a:t>
            </a:r>
            <a:endParaRPr lang="es-MX" sz="2400" dirty="0" smtClean="0"/>
          </a:p>
          <a:p>
            <a:pPr algn="just"/>
            <a:r>
              <a:rPr lang="es-MX" sz="2400" dirty="0" smtClean="0"/>
              <a:t>Salmos </a:t>
            </a:r>
            <a:r>
              <a:rPr lang="es-MX" sz="2400" dirty="0"/>
              <a:t>6:9 nos confirma, que la oración siempre será escuchada: </a:t>
            </a:r>
            <a:r>
              <a:rPr lang="es-MX" sz="2400" b="1" dirty="0"/>
              <a:t>“Jehová ha oído mi ruego; ha recibido Jehová mi oración”. </a:t>
            </a:r>
            <a:endParaRPr lang="es-MX" sz="2400" b="1" dirty="0" smtClean="0"/>
          </a:p>
          <a:p>
            <a:pPr algn="just"/>
            <a:r>
              <a:rPr lang="es-MX" sz="2400" dirty="0" smtClean="0"/>
              <a:t>Esto </a:t>
            </a:r>
            <a:r>
              <a:rPr lang="es-MX" sz="2400" dirty="0"/>
              <a:t>lo secunda 1 Reyes 8:49: </a:t>
            </a:r>
            <a:r>
              <a:rPr lang="es-MX" sz="2400" b="1" dirty="0"/>
              <a:t>“tú oirás en los cielos, en el lugar de tu morada, su oración y su súplica, y les harás justicia”. </a:t>
            </a:r>
          </a:p>
        </p:txBody>
      </p:sp>
    </p:spTree>
    <p:extLst>
      <p:ext uri="{BB962C8B-B14F-4D97-AF65-F5344CB8AC3E}">
        <p14:creationId xmlns:p14="http://schemas.microsoft.com/office/powerpoint/2010/main" val="3045932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85590" y="1612249"/>
            <a:ext cx="8350786" cy="4031873"/>
          </a:xfrm>
          <a:prstGeom prst="rect">
            <a:avLst/>
          </a:prstGeom>
        </p:spPr>
        <p:txBody>
          <a:bodyPr wrap="square">
            <a:spAutoFit/>
          </a:bodyPr>
          <a:lstStyle/>
          <a:p>
            <a:pPr algn="just"/>
            <a:r>
              <a:rPr lang="es-MX" sz="4000" b="1" dirty="0"/>
              <a:t>I.- EN QUÉ NOMBRE SE DEBE ORAR </a:t>
            </a:r>
            <a:endParaRPr lang="es-MX" sz="4000" b="1" dirty="0" smtClean="0"/>
          </a:p>
          <a:p>
            <a:pPr algn="just"/>
            <a:r>
              <a:rPr lang="es-MX" sz="2400" dirty="0" smtClean="0"/>
              <a:t>San </a:t>
            </a:r>
            <a:r>
              <a:rPr lang="es-MX" sz="2400" dirty="0"/>
              <a:t>Juan 14:13-14: </a:t>
            </a:r>
            <a:endParaRPr lang="es-MX" sz="2400" dirty="0" smtClean="0"/>
          </a:p>
          <a:p>
            <a:pPr algn="just"/>
            <a:r>
              <a:rPr lang="es-MX" sz="2400" b="1" dirty="0" smtClean="0"/>
              <a:t>“</a:t>
            </a:r>
            <a:r>
              <a:rPr lang="es-MX" sz="2400" b="1" dirty="0"/>
              <a:t>Y todo lo que pidiereis al Padre en mi nombre, lo haré, para que el Padre sea glorificado en el Hijo. Si algo pidiereis en mi nombre, yo lo haré”. </a:t>
            </a:r>
            <a:endParaRPr lang="es-MX" sz="2400" b="1" dirty="0" smtClean="0"/>
          </a:p>
          <a:p>
            <a:pPr algn="just"/>
            <a:r>
              <a:rPr lang="es-MX" sz="2400" dirty="0" smtClean="0"/>
              <a:t>San </a:t>
            </a:r>
            <a:r>
              <a:rPr lang="es-MX" sz="2400" dirty="0"/>
              <a:t>Juan 15:16: </a:t>
            </a:r>
            <a:endParaRPr lang="es-MX" sz="2400" dirty="0" smtClean="0"/>
          </a:p>
          <a:p>
            <a:pPr algn="just"/>
            <a:r>
              <a:rPr lang="es-MX" sz="2400" b="1" dirty="0" smtClean="0"/>
              <a:t>“</a:t>
            </a:r>
            <a:r>
              <a:rPr lang="es-MX" sz="2400" b="1" dirty="0"/>
              <a:t>No me elegisteis vosotros a mí, sino que yo os elegí a vosotros, y os he puesto para que vayáis y llevéis fruto, y vuestro fruto permanezca; para que todo lo que pidiereis al Padre en mi nombre, él os lo dé”.</a:t>
            </a:r>
          </a:p>
        </p:txBody>
      </p:sp>
    </p:spTree>
    <p:extLst>
      <p:ext uri="{BB962C8B-B14F-4D97-AF65-F5344CB8AC3E}">
        <p14:creationId xmlns:p14="http://schemas.microsoft.com/office/powerpoint/2010/main" val="1317934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597730"/>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51692" y="1476544"/>
            <a:ext cx="8163498" cy="4401205"/>
          </a:xfrm>
          <a:prstGeom prst="rect">
            <a:avLst/>
          </a:prstGeom>
        </p:spPr>
        <p:txBody>
          <a:bodyPr wrap="square">
            <a:spAutoFit/>
          </a:bodyPr>
          <a:lstStyle/>
          <a:p>
            <a:pPr algn="just"/>
            <a:r>
              <a:rPr lang="es-MX" sz="2800" dirty="0"/>
              <a:t>San Juan 16:24: </a:t>
            </a:r>
            <a:r>
              <a:rPr lang="es-MX" sz="2800" b="1" dirty="0"/>
              <a:t>“Hasta ahora nada habéis pedido en mi nombre; pedid, y recibiréis, para que vuestro gozo sea cumplido”. </a:t>
            </a:r>
            <a:endParaRPr lang="es-MX" sz="2800" b="1" dirty="0" smtClean="0"/>
          </a:p>
          <a:p>
            <a:pPr algn="just"/>
            <a:r>
              <a:rPr lang="es-MX" sz="2800" dirty="0" smtClean="0"/>
              <a:t>Una </a:t>
            </a:r>
            <a:r>
              <a:rPr lang="es-MX" sz="2800" dirty="0"/>
              <a:t>gran verdad que todos debemos entender, es que Dios tiene un nombre; aunque a través de la historia se ha presentado o le hemos dado diferentes nombres, hoy en la </a:t>
            </a:r>
            <a:r>
              <a:rPr lang="es-MX" sz="2800" dirty="0" err="1"/>
              <a:t>gra</a:t>
            </a:r>
            <a:r>
              <a:rPr lang="es-MX" sz="2800" dirty="0"/>
              <a:t>- </a:t>
            </a:r>
            <a:r>
              <a:rPr lang="es-MX" sz="2800" dirty="0" err="1"/>
              <a:t>cia</a:t>
            </a:r>
            <a:r>
              <a:rPr lang="es-MX" sz="2800" dirty="0"/>
              <a:t> se le dio un nombre superior a todos los nombres: </a:t>
            </a:r>
            <a:r>
              <a:rPr lang="es-MX" sz="2800" b="1" dirty="0"/>
              <a:t>“Por lo cual Dios también le exaltó hasta lo sumo, y le dio un nombre que es sobre todo nombre”. </a:t>
            </a:r>
            <a:r>
              <a:rPr lang="es-MX" sz="2800" dirty="0"/>
              <a:t>Filipenses 2:9.</a:t>
            </a:r>
          </a:p>
        </p:txBody>
      </p:sp>
    </p:spTree>
    <p:extLst>
      <p:ext uri="{BB962C8B-B14F-4D97-AF65-F5344CB8AC3E}">
        <p14:creationId xmlns:p14="http://schemas.microsoft.com/office/powerpoint/2010/main" val="11391096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43841"/>
            <a:ext cx="8480534" cy="4154984"/>
          </a:xfrm>
          <a:prstGeom prst="rect">
            <a:avLst/>
          </a:prstGeom>
        </p:spPr>
        <p:txBody>
          <a:bodyPr wrap="square">
            <a:spAutoFit/>
          </a:bodyPr>
          <a:lstStyle/>
          <a:p>
            <a:pPr algn="just"/>
            <a:r>
              <a:rPr lang="es-MX" sz="2400" dirty="0"/>
              <a:t>Efesios 1:21: </a:t>
            </a:r>
            <a:r>
              <a:rPr lang="es-MX" sz="2400" b="1" dirty="0"/>
              <a:t>“sobre todo principado y autoridad y poder y señorío, y sobre todo nombre que se nombra, no sólo en este siglo, sino también en el venidero”. </a:t>
            </a:r>
            <a:endParaRPr lang="es-MX" sz="2400" b="1" dirty="0" smtClean="0"/>
          </a:p>
          <a:p>
            <a:pPr algn="just"/>
            <a:r>
              <a:rPr lang="es-MX" sz="2400" dirty="0" smtClean="0"/>
              <a:t>Algunos </a:t>
            </a:r>
            <a:r>
              <a:rPr lang="es-MX" sz="2400" dirty="0"/>
              <a:t>pretenden orar en el nombre del padre, y del hijo, y del espíritu santo; ignorando así que ni padre, ni hijo, ni espíritu; es nombre, ni tampoco Dios. Se nos ha revelado así, para que se le invoque de esa manera; el único nombre hoy bajo el que Dios responde, es el NOMBRE DE JESÚS. Colosenses 3:17 lo confirma: </a:t>
            </a:r>
            <a:r>
              <a:rPr lang="es-MX" sz="2400" b="1" dirty="0"/>
              <a:t>“Y todo lo que hacéis, sea de palabra o de hecho, hacedlo todo en el nombre del Señor Jesús, dando gracias a Dios Padre por medio de él”.</a:t>
            </a:r>
          </a:p>
        </p:txBody>
      </p:sp>
    </p:spTree>
    <p:extLst>
      <p:ext uri="{BB962C8B-B14F-4D97-AF65-F5344CB8AC3E}">
        <p14:creationId xmlns:p14="http://schemas.microsoft.com/office/powerpoint/2010/main" val="2134429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91098" y="1341547"/>
            <a:ext cx="8240617" cy="4585871"/>
          </a:xfrm>
          <a:prstGeom prst="rect">
            <a:avLst/>
          </a:prstGeom>
        </p:spPr>
        <p:txBody>
          <a:bodyPr wrap="square">
            <a:spAutoFit/>
          </a:bodyPr>
          <a:lstStyle/>
          <a:p>
            <a:pPr algn="just"/>
            <a:r>
              <a:rPr lang="es-MX" sz="4000" b="1" dirty="0"/>
              <a:t>II.- CÓMO DEBO ORAR </a:t>
            </a:r>
            <a:endParaRPr lang="es-MX" sz="4000" b="1" dirty="0" smtClean="0"/>
          </a:p>
          <a:p>
            <a:pPr algn="just"/>
            <a:r>
              <a:rPr lang="es-MX" sz="2800" b="1" dirty="0" smtClean="0"/>
              <a:t>“</a:t>
            </a:r>
            <a:r>
              <a:rPr lang="es-MX" sz="2800" b="1" dirty="0"/>
              <a:t>Vosotros, pues, oraréis así: Padre nuestro que estás en los cielos, santificado sea tu nombre. Venga tu reino. Hágase tu voluntad, como en el cielo, así también en la tierra. El pan nuestro de cada día, dánoslo hoy. Y perdónanos nuestras deudas, como también nosotros perdonamos a nuestros deudores. Y no nos metas en tentación, mas líbranos del mal; porque tuyo es el reino, y el poder, y la gloria, por todos los siglos. Amén”. </a:t>
            </a:r>
            <a:r>
              <a:rPr lang="es-MX" sz="2800" dirty="0"/>
              <a:t>Mateo 6:9-13.</a:t>
            </a:r>
          </a:p>
        </p:txBody>
      </p:sp>
    </p:spTree>
    <p:extLst>
      <p:ext uri="{BB962C8B-B14F-4D97-AF65-F5344CB8AC3E}">
        <p14:creationId xmlns:p14="http://schemas.microsoft.com/office/powerpoint/2010/main" val="40249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48562"/>
            <a:ext cx="8535618" cy="4154984"/>
          </a:xfrm>
          <a:prstGeom prst="rect">
            <a:avLst/>
          </a:prstGeom>
        </p:spPr>
        <p:txBody>
          <a:bodyPr wrap="square">
            <a:spAutoFit/>
          </a:bodyPr>
          <a:lstStyle/>
          <a:p>
            <a:pPr algn="just"/>
            <a:r>
              <a:rPr lang="es-MX" sz="2400" dirty="0"/>
              <a:t>Muchas personas se preguntan qué es la oración, pues desean orar; pero no saben cómo. Considere estas ideas: </a:t>
            </a:r>
            <a:endParaRPr lang="es-MX" sz="2400" dirty="0" smtClean="0"/>
          </a:p>
          <a:p>
            <a:pPr algn="just"/>
            <a:r>
              <a:rPr lang="es-MX" sz="2400" dirty="0" smtClean="0"/>
              <a:t>A</a:t>
            </a:r>
            <a:r>
              <a:rPr lang="es-MX" sz="2400" dirty="0"/>
              <a:t>. ¿QUÉ DIGO? ¡Orar, es como hablar con tu mejor amigo! ¡Es fácil hablar con alguien, cuando sabes que te ama incondicionalmente! </a:t>
            </a:r>
            <a:endParaRPr lang="es-MX" sz="2400" dirty="0" smtClean="0"/>
          </a:p>
          <a:p>
            <a:pPr algn="just"/>
            <a:r>
              <a:rPr lang="es-MX" sz="2400" dirty="0" smtClean="0"/>
              <a:t>1</a:t>
            </a:r>
            <a:r>
              <a:rPr lang="es-MX" sz="2400" dirty="0"/>
              <a:t>. EMPIECE A ADORAR AL SEÑOR. </a:t>
            </a:r>
            <a:r>
              <a:rPr lang="es-MX" sz="2400" b="1" dirty="0"/>
              <a:t>“Toda la tierra te adorará, y cantará a ti; Cantarán a tu nombre”. </a:t>
            </a:r>
            <a:r>
              <a:rPr lang="es-MX" sz="2400" dirty="0"/>
              <a:t>Salmos 66:4. Observa lo que dice la palabra: “</a:t>
            </a:r>
            <a:r>
              <a:rPr lang="es-MX" sz="2400" b="1" dirty="0"/>
              <a:t>Cuando vieron todos los hijos de Israel descender el fuego y la gloria de Jehová sobre la casa, se postraron sobre sus rostros en el pavimento y adoraron, y alabaron a Jehová, diciendo: Porque él es bueno, y su misericordia es para siempre”. </a:t>
            </a:r>
            <a:r>
              <a:rPr lang="es-MX" sz="2400" dirty="0"/>
              <a:t>2 Crónicas 7:3.</a:t>
            </a:r>
          </a:p>
        </p:txBody>
      </p:sp>
    </p:spTree>
    <p:extLst>
      <p:ext uri="{BB962C8B-B14F-4D97-AF65-F5344CB8AC3E}">
        <p14:creationId xmlns:p14="http://schemas.microsoft.com/office/powerpoint/2010/main" val="55580061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1203</TotalTime>
  <Words>2269</Words>
  <Application>Microsoft Office PowerPoint</Application>
  <PresentationFormat>Presentación en pantalla (4:3)</PresentationFormat>
  <Paragraphs>72</Paragraphs>
  <Slides>22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22</vt:i4>
      </vt:variant>
    </vt:vector>
  </HeadingPairs>
  <TitlesOfParts>
    <vt:vector size="25"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103</cp:revision>
  <dcterms:created xsi:type="dcterms:W3CDTF">2016-01-29T05:02:58Z</dcterms:created>
  <dcterms:modified xsi:type="dcterms:W3CDTF">2018-01-23T03:22:56Z</dcterms:modified>
  <cp:category/>
</cp:coreProperties>
</file>