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92" autoAdjust="0"/>
    <p:restoredTop sz="94660"/>
  </p:normalViewPr>
  <p:slideViewPr>
    <p:cSldViewPr snapToGrid="0" snapToObjects="1">
      <p:cViewPr varScale="1">
        <p:scale>
          <a:sx n="68" d="100"/>
          <a:sy n="68" d="100"/>
        </p:scale>
        <p:origin x="1620" y="72"/>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18/11/2018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18/11/2018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18/11/2018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MX"/>
          </a:p>
        </p:txBody>
      </p:sp>
      <p:sp>
        <p:nvSpPr>
          <p:cNvPr id="3" name="Marcador de contenido 2"/>
          <p:cNvSpPr>
            <a:spLocks noGrp="1"/>
          </p:cNvSpPr>
          <p:nvPr>
            <p:ph idx="1"/>
          </p:nvPr>
        </p:nvSpPr>
        <p:spPr/>
        <p:txBody>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18/11/2018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18/11/2018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18/11/2018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18/11/2018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18/11/2018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18/11/2018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18/11/2018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18/11/2018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18/11/2018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Na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63557" y="1462733"/>
            <a:ext cx="8350785" cy="4401205"/>
          </a:xfrm>
          <a:prstGeom prst="rect">
            <a:avLst/>
          </a:prstGeom>
        </p:spPr>
        <p:txBody>
          <a:bodyPr wrap="square">
            <a:spAutoFit/>
          </a:bodyPr>
          <a:lstStyle/>
          <a:p>
            <a:pPr algn="just"/>
            <a:r>
              <a:rPr lang="es-MX" sz="2800" dirty="0"/>
              <a:t>1 Corintios 15:53-54: </a:t>
            </a:r>
            <a:r>
              <a:rPr lang="es-MX" sz="2800" b="1" dirty="0"/>
              <a:t>“Porque es necesario que esto corruptible se vista de incorrupción, y esto mortal se vista de inmortalidad. Y cuando esto corruptible se haya vestido de incorrupción, y esto mortal se haya vestido de inmortalidad, entonces se cumplirá la palabra que está escrita: Sorbida es la muerte en victoria”. </a:t>
            </a:r>
          </a:p>
          <a:p>
            <a:pPr algn="just"/>
            <a:r>
              <a:rPr lang="es-MX" sz="2800" dirty="0"/>
              <a:t>Filipenses 3:10: </a:t>
            </a:r>
            <a:r>
              <a:rPr lang="es-MX" sz="2800" b="1" dirty="0"/>
              <a:t>“a fin de conocerle, y el poder de su resurrección, y la participación de sus padecimientos, llegando a ser semejante a él en su muerte”.</a:t>
            </a:r>
          </a:p>
        </p:txBody>
      </p:sp>
    </p:spTree>
    <p:extLst>
      <p:ext uri="{BB962C8B-B14F-4D97-AF65-F5344CB8AC3E}">
        <p14:creationId xmlns:p14="http://schemas.microsoft.com/office/powerpoint/2010/main" val="3946041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52539" y="1428105"/>
            <a:ext cx="8494005" cy="4031873"/>
          </a:xfrm>
          <a:prstGeom prst="rect">
            <a:avLst/>
          </a:prstGeom>
        </p:spPr>
        <p:txBody>
          <a:bodyPr wrap="square">
            <a:spAutoFit/>
          </a:bodyPr>
          <a:lstStyle/>
          <a:p>
            <a:pPr algn="just"/>
            <a:r>
              <a:rPr lang="es-MX" sz="4000" b="1" dirty="0"/>
              <a:t>II.- PARA EL INCREDULO </a:t>
            </a:r>
          </a:p>
          <a:p>
            <a:pPr algn="just"/>
            <a:r>
              <a:rPr lang="es-MX" sz="2400" dirty="0"/>
              <a:t>Aquí la vida es fácil, sin compromisos, sin censuras, sin contemplaciones. Disfrutando lo que quieras, pero sin recompensa. </a:t>
            </a:r>
          </a:p>
          <a:p>
            <a:pPr algn="just"/>
            <a:r>
              <a:rPr lang="es-MX" sz="2400" dirty="0"/>
              <a:t>Mateo 7:13 hace una invitación para entrar: </a:t>
            </a:r>
            <a:r>
              <a:rPr lang="es-MX" sz="2400" b="1" dirty="0"/>
              <a:t>“Entrad por la puerta estrecha; porque ancha es la puerta, y espacioso el camino que lleva a la perdición, y muchos son los que entran por ella”. </a:t>
            </a:r>
          </a:p>
          <a:p>
            <a:pPr algn="just"/>
            <a:r>
              <a:rPr lang="es-MX" sz="2400" dirty="0"/>
              <a:t>Daniel 12:2 nos habla de la vergüenza que sentirán: </a:t>
            </a:r>
            <a:r>
              <a:rPr lang="es-MX" sz="2400" b="1" dirty="0"/>
              <a:t>“Y muchos de los que duermen en el polvo de la tierra serán despertados, unos para vida eterna, y otros para vergüenza y confusión perpetua”.</a:t>
            </a:r>
          </a:p>
        </p:txBody>
      </p:sp>
    </p:spTree>
    <p:extLst>
      <p:ext uri="{BB962C8B-B14F-4D97-AF65-F5344CB8AC3E}">
        <p14:creationId xmlns:p14="http://schemas.microsoft.com/office/powerpoint/2010/main" val="1936212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30505" y="1628968"/>
            <a:ext cx="8361803" cy="4154984"/>
          </a:xfrm>
          <a:prstGeom prst="rect">
            <a:avLst/>
          </a:prstGeom>
        </p:spPr>
        <p:txBody>
          <a:bodyPr wrap="square">
            <a:spAutoFit/>
          </a:bodyPr>
          <a:lstStyle/>
          <a:p>
            <a:pPr algn="just"/>
            <a:r>
              <a:rPr lang="es-MX" sz="2400" dirty="0"/>
              <a:t>Apocalipsis 20:5: </a:t>
            </a:r>
            <a:r>
              <a:rPr lang="es-MX" sz="2400" b="1" dirty="0"/>
              <a:t>“Pero los otros muertos no volvieron a vivir hasta que se cumplieron mil años. Esta es la primera resurrección”. </a:t>
            </a:r>
          </a:p>
          <a:p>
            <a:pPr algn="just"/>
            <a:r>
              <a:rPr lang="es-MX" sz="2400" dirty="0"/>
              <a:t>Apocalipsis 20:14-15: </a:t>
            </a:r>
            <a:r>
              <a:rPr lang="es-MX" sz="2400" b="1" dirty="0"/>
              <a:t>“Y la muerte y el Hades fueron lanzados al lago de fuego. Esta es la muerte segunda. Y el que no se halló inscrito en el libro de la vida fue lanzado al lago de fuego”. </a:t>
            </a:r>
          </a:p>
          <a:p>
            <a:pPr algn="just"/>
            <a:r>
              <a:rPr lang="es-MX" sz="2400" dirty="0"/>
              <a:t>El pecado es representado con suciedad y con inmundicia. Y como en el cielo no puede entrar lo inmundo, entonces: </a:t>
            </a:r>
            <a:r>
              <a:rPr lang="es-MX" sz="2400" b="1" dirty="0"/>
              <a:t>“No entrará en ella ninguna cosa inmunda, o que hace abominación y mentira, sino solamente los que están inscritos en el libro de la vida del Cordero”. </a:t>
            </a:r>
            <a:r>
              <a:rPr lang="es-MX" sz="2400" dirty="0"/>
              <a:t>Apocalipsis 21:27. </a:t>
            </a:r>
          </a:p>
        </p:txBody>
      </p:sp>
    </p:spTree>
    <p:extLst>
      <p:ext uri="{BB962C8B-B14F-4D97-AF65-F5344CB8AC3E}">
        <p14:creationId xmlns:p14="http://schemas.microsoft.com/office/powerpoint/2010/main" val="3077571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544570"/>
            <a:ext cx="8524601" cy="4401205"/>
          </a:xfrm>
          <a:prstGeom prst="rect">
            <a:avLst/>
          </a:prstGeom>
        </p:spPr>
        <p:txBody>
          <a:bodyPr wrap="square">
            <a:spAutoFit/>
          </a:bodyPr>
          <a:lstStyle/>
          <a:p>
            <a:pPr algn="just"/>
            <a:r>
              <a:rPr lang="es-MX" sz="2800" dirty="0"/>
              <a:t>De hecho, 1 Pedro 4:18 lo dice así: </a:t>
            </a:r>
            <a:r>
              <a:rPr lang="es-MX" sz="2800" b="1" dirty="0"/>
              <a:t>“Y: Si el justo con dificultad se salva, ¿En dónde aparecerá el impío y el pecador?”. </a:t>
            </a:r>
          </a:p>
          <a:p>
            <a:pPr algn="just"/>
            <a:r>
              <a:rPr lang="es-MX" sz="2800" dirty="0"/>
              <a:t>Pablo enseña que sufrirán pena eterna: </a:t>
            </a:r>
            <a:r>
              <a:rPr lang="es-MX" sz="2800" b="1" dirty="0"/>
              <a:t>“cuando vendrá con llamas de fuego a tomar venganza de los que conocieron a Dios, y de los que no obedecen la buena nueva de nuestro Señor Jesucristo; los cuales sufrirán la pena de una eterna condenación confundidos por la presencia del Señor y por el brillante resplandor de su poder”. </a:t>
            </a:r>
            <a:r>
              <a:rPr lang="es-MX" sz="2800" dirty="0"/>
              <a:t>2 Tesalonicenses 1:7,8. (Versión Torres Amat).</a:t>
            </a:r>
          </a:p>
        </p:txBody>
      </p:sp>
    </p:spTree>
    <p:extLst>
      <p:ext uri="{BB962C8B-B14F-4D97-AF65-F5344CB8AC3E}">
        <p14:creationId xmlns:p14="http://schemas.microsoft.com/office/powerpoint/2010/main" val="2911346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66311"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18641" y="1842038"/>
            <a:ext cx="8196549" cy="2677656"/>
          </a:xfrm>
          <a:prstGeom prst="rect">
            <a:avLst/>
          </a:prstGeom>
        </p:spPr>
        <p:txBody>
          <a:bodyPr wrap="square">
            <a:spAutoFit/>
          </a:bodyPr>
          <a:lstStyle/>
          <a:p>
            <a:pPr algn="just"/>
            <a:r>
              <a:rPr lang="es-MX" sz="2800" dirty="0"/>
              <a:t>También, Pablo afirma que hay un pago por la incredulidad: </a:t>
            </a:r>
            <a:r>
              <a:rPr lang="es-MX" sz="2800" b="1" dirty="0"/>
              <a:t>“Porque la paga del pecado es muerte…”</a:t>
            </a:r>
            <a:r>
              <a:rPr lang="es-MX" sz="2800" dirty="0"/>
              <a:t>. Romanos 6:23. </a:t>
            </a:r>
          </a:p>
          <a:p>
            <a:pPr algn="just"/>
            <a:r>
              <a:rPr lang="es-MX" sz="2800" dirty="0"/>
              <a:t>Las consecuencias de la incredulidad, serán fatales, quedará expuesto a la segunda resurrección; y a la condenación eterna.</a:t>
            </a:r>
          </a:p>
        </p:txBody>
      </p:sp>
    </p:spTree>
    <p:extLst>
      <p:ext uri="{BB962C8B-B14F-4D97-AF65-F5344CB8AC3E}">
        <p14:creationId xmlns:p14="http://schemas.microsoft.com/office/powerpoint/2010/main" val="991465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85590" y="1625887"/>
            <a:ext cx="8405870" cy="3477875"/>
          </a:xfrm>
          <a:prstGeom prst="rect">
            <a:avLst/>
          </a:prstGeom>
        </p:spPr>
        <p:txBody>
          <a:bodyPr wrap="square">
            <a:spAutoFit/>
          </a:bodyPr>
          <a:lstStyle/>
          <a:p>
            <a:r>
              <a:rPr lang="es-MX" sz="4000" b="1" dirty="0"/>
              <a:t>III.-ANTECEDENTES SOBRE LA   </a:t>
            </a:r>
          </a:p>
          <a:p>
            <a:r>
              <a:rPr lang="es-MX" sz="4000" b="1" dirty="0"/>
              <a:t>      RESURRECCIÓN </a:t>
            </a:r>
          </a:p>
          <a:p>
            <a:pPr algn="just"/>
            <a:r>
              <a:rPr lang="es-MX" sz="2800" dirty="0"/>
              <a:t>La biblia dice sobre la muerte: </a:t>
            </a:r>
            <a:r>
              <a:rPr lang="es-MX" sz="2800" b="1" dirty="0"/>
              <a:t>“Y de la manera que está establecido para los hombres que mueran una sola vez, y después de esto el juicio”. </a:t>
            </a:r>
            <a:r>
              <a:rPr lang="es-MX" sz="2800" dirty="0"/>
              <a:t>Hebreos 9:27. Este texto es importante, sobre todo para aquellos que dicen que existe la reencarnación. No, no existe tal cosa.</a:t>
            </a:r>
          </a:p>
        </p:txBody>
      </p:sp>
    </p:spTree>
    <p:extLst>
      <p:ext uri="{BB962C8B-B14F-4D97-AF65-F5344CB8AC3E}">
        <p14:creationId xmlns:p14="http://schemas.microsoft.com/office/powerpoint/2010/main" val="1900484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69065" y="1315353"/>
            <a:ext cx="8284684" cy="4524315"/>
          </a:xfrm>
          <a:prstGeom prst="rect">
            <a:avLst/>
          </a:prstGeom>
        </p:spPr>
        <p:txBody>
          <a:bodyPr wrap="square">
            <a:spAutoFit/>
          </a:bodyPr>
          <a:lstStyle/>
          <a:p>
            <a:pPr algn="just"/>
            <a:r>
              <a:rPr lang="es-MX" sz="2400" dirty="0"/>
              <a:t>La biblia ha dejado por sentado, el poder de Dios para resucitar: </a:t>
            </a:r>
          </a:p>
          <a:p>
            <a:pPr marL="342900" indent="-342900" algn="just">
              <a:buAutoNum type="alphaUcPeriod"/>
            </a:pPr>
            <a:r>
              <a:rPr lang="es-MX" sz="2400" dirty="0"/>
              <a:t>EL HIJO DE LA VIUDA DE SAREPTA. </a:t>
            </a:r>
          </a:p>
          <a:p>
            <a:pPr algn="just"/>
            <a:r>
              <a:rPr lang="es-MX" sz="2400" dirty="0"/>
              <a:t>La muerte tenía poco tiempo de haber sucedido. </a:t>
            </a:r>
          </a:p>
          <a:p>
            <a:pPr algn="just"/>
            <a:r>
              <a:rPr lang="es-MX" sz="2400" b="1" dirty="0"/>
              <a:t>“Y Jehová oyó la voz de Elías, y el alma del niño volvió a él, y revivió. Tomando luego Elías al niño, lo trajo del aposento a la casa, y lo dio a su madre, y le dijo Elías: Mira, tu hijo vive”</a:t>
            </a:r>
            <a:r>
              <a:rPr lang="es-MX" sz="2400" dirty="0"/>
              <a:t>. 1 Reyes 17:22,23. </a:t>
            </a:r>
          </a:p>
          <a:p>
            <a:pPr algn="just"/>
            <a:r>
              <a:rPr lang="es-MX" sz="2400" dirty="0"/>
              <a:t>B. LA HIJA DE JAIRO. </a:t>
            </a:r>
          </a:p>
          <a:p>
            <a:pPr algn="just"/>
            <a:r>
              <a:rPr lang="es-MX" sz="2400" dirty="0"/>
              <a:t>Ella acababa de morir. </a:t>
            </a:r>
            <a:r>
              <a:rPr lang="es-MX" sz="2400" b="1" dirty="0"/>
              <a:t>“Y tomando la mano de la niña, le dijo: Talita </a:t>
            </a:r>
            <a:r>
              <a:rPr lang="es-MX" sz="2400" b="1" dirty="0" err="1"/>
              <a:t>cumi</a:t>
            </a:r>
            <a:r>
              <a:rPr lang="es-MX" sz="2400" b="1" dirty="0"/>
              <a:t>; que traducido es: Niña, a ti te digo, levántate. Y luego la niña se levantó y andaba, pues tenía doce años. Y se espantaron grandemente”. </a:t>
            </a:r>
            <a:r>
              <a:rPr lang="es-MX" sz="2400" dirty="0"/>
              <a:t>Marcos 5:41,42.</a:t>
            </a:r>
          </a:p>
        </p:txBody>
      </p:sp>
    </p:spTree>
    <p:extLst>
      <p:ext uri="{BB962C8B-B14F-4D97-AF65-F5344CB8AC3E}">
        <p14:creationId xmlns:p14="http://schemas.microsoft.com/office/powerpoint/2010/main" val="1871540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354130"/>
            <a:ext cx="8469517" cy="4524315"/>
          </a:xfrm>
          <a:prstGeom prst="rect">
            <a:avLst/>
          </a:prstGeom>
        </p:spPr>
        <p:txBody>
          <a:bodyPr wrap="square">
            <a:spAutoFit/>
          </a:bodyPr>
          <a:lstStyle/>
          <a:p>
            <a:pPr algn="just"/>
            <a:r>
              <a:rPr lang="es-MX" sz="2400" dirty="0"/>
              <a:t>C. EL HIJO DE LA VIUDA DE NAÍN. </a:t>
            </a:r>
          </a:p>
          <a:p>
            <a:pPr algn="just"/>
            <a:r>
              <a:rPr lang="es-MX" sz="2400" dirty="0"/>
              <a:t>Ya iban a sepultarlo, por lo que ya tenía probablemente; uno o dos días de haber muerto. </a:t>
            </a:r>
            <a:r>
              <a:rPr lang="es-MX" sz="2400" b="1" dirty="0"/>
              <a:t>“Aconteció después, que él iba a la ciudad que se llama </a:t>
            </a:r>
            <a:r>
              <a:rPr lang="es-MX" sz="2400" b="1" dirty="0" err="1"/>
              <a:t>Naín</a:t>
            </a:r>
            <a:r>
              <a:rPr lang="es-MX" sz="2400" b="1" dirty="0"/>
              <a:t>, e iban con él muchos de sus discípulos, y una gran multitud. Cuando llegó cerca de la puerta de la ciudad, he aquí que llevaban a enterrar a un difunto, hijo único de su madre, la cual era viuda; y había con ella mucha gente de la ciudad. Y cuando el Señor la vio, se compadeció de ella, y le dijo: No llores. Y acercándose, tocó el féretro; y los que lo llevaban se detuvieron. Y dijo: Joven, a ti te digo, levántate. Entonces se incorporó el que había muerto, y comenzó a hablar. Y lo dio a su madre”. </a:t>
            </a:r>
            <a:r>
              <a:rPr lang="es-MX" sz="2400" dirty="0"/>
              <a:t>Lucas 7:11-15.</a:t>
            </a:r>
          </a:p>
        </p:txBody>
      </p:sp>
    </p:spTree>
    <p:extLst>
      <p:ext uri="{BB962C8B-B14F-4D97-AF65-F5344CB8AC3E}">
        <p14:creationId xmlns:p14="http://schemas.microsoft.com/office/powerpoint/2010/main" val="1850946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47031" y="1626594"/>
            <a:ext cx="8328752" cy="3108543"/>
          </a:xfrm>
          <a:prstGeom prst="rect">
            <a:avLst/>
          </a:prstGeom>
        </p:spPr>
        <p:txBody>
          <a:bodyPr wrap="square">
            <a:spAutoFit/>
          </a:bodyPr>
          <a:lstStyle/>
          <a:p>
            <a:pPr algn="just"/>
            <a:r>
              <a:rPr lang="es-MX" sz="2800" dirty="0"/>
              <a:t>D. LÁZARO, HERMANO DE MARÍA Y MARTHA. </a:t>
            </a:r>
          </a:p>
          <a:p>
            <a:pPr algn="just"/>
            <a:r>
              <a:rPr lang="es-MX" sz="2800" dirty="0"/>
              <a:t>Este caso es más sorprendente. Ya estaba sepultado. De hecho una de sus hermanas comentó: </a:t>
            </a:r>
            <a:r>
              <a:rPr lang="es-MX" sz="2800" b="1" dirty="0"/>
              <a:t>“hiede ya”. “Y habiendo dicho esto, clamó a gran voz: !!Lázaro, ven fuera! Y el que había muerto salió, atadas las manos y los pies con vendas, y el rostro envuelto en un sudario. Jesús les dijo: Desatadle, y dejadle ir</a:t>
            </a:r>
            <a:r>
              <a:rPr lang="es-MX" sz="2800" dirty="0"/>
              <a:t>”. Juan 11:43-44.</a:t>
            </a:r>
          </a:p>
        </p:txBody>
      </p:sp>
    </p:spTree>
    <p:extLst>
      <p:ext uri="{BB962C8B-B14F-4D97-AF65-F5344CB8AC3E}">
        <p14:creationId xmlns:p14="http://schemas.microsoft.com/office/powerpoint/2010/main" val="263918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52540" y="1427727"/>
            <a:ext cx="8460954" cy="3662541"/>
          </a:xfrm>
          <a:prstGeom prst="rect">
            <a:avLst/>
          </a:prstGeom>
        </p:spPr>
        <p:txBody>
          <a:bodyPr wrap="square">
            <a:spAutoFit/>
          </a:bodyPr>
          <a:lstStyle/>
          <a:p>
            <a:pPr algn="just"/>
            <a:r>
              <a:rPr lang="es-MX" sz="4000" b="1" dirty="0"/>
              <a:t>IV.- PRIMICIA DE RESURRECCIÓN </a:t>
            </a:r>
          </a:p>
          <a:p>
            <a:pPr algn="just"/>
            <a:r>
              <a:rPr lang="es-MX" sz="2400" dirty="0"/>
              <a:t>Todas estas personas que estuvimos viendo fueron resucitadas, pero todos volvieron a morir. Solo hay un antecedente de alguien que haya muerto y resucitado; pero que ya no haya muerto de nuevo: Se llama Jesucristo. </a:t>
            </a:r>
            <a:r>
              <a:rPr lang="es-MX" sz="2400" b="1" dirty="0"/>
              <a:t>“Por tanto, cuando resucitó de entre los muertos, sus discípulos se acordaron que había dicho esto; y creyeron la Escritura y la palabra que Jesús había dicho”. </a:t>
            </a:r>
          </a:p>
          <a:p>
            <a:pPr algn="just"/>
            <a:r>
              <a:rPr lang="es-MX" sz="2400" dirty="0"/>
              <a:t>Juan 2:22. 103 </a:t>
            </a:r>
            <a:r>
              <a:rPr lang="es-MX" sz="2400" b="1" dirty="0"/>
              <a:t>“Mas ahora Cristo ha resucitado de los muertos; primicias de los que durmieron es hecho”. </a:t>
            </a:r>
            <a:r>
              <a:rPr lang="es-MX" sz="2400" dirty="0"/>
              <a:t>1 Corintios 15:20. </a:t>
            </a:r>
          </a:p>
        </p:txBody>
      </p:sp>
    </p:spTree>
    <p:extLst>
      <p:ext uri="{BB962C8B-B14F-4D97-AF65-F5344CB8AC3E}">
        <p14:creationId xmlns:p14="http://schemas.microsoft.com/office/powerpoint/2010/main" val="64308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266858" y="1792182"/>
            <a:ext cx="8480535" cy="3046988"/>
          </a:xfrm>
          <a:prstGeom prst="rect">
            <a:avLst/>
          </a:prstGeom>
          <a:noFill/>
        </p:spPr>
        <p:txBody>
          <a:bodyPr wrap="square" rtlCol="0">
            <a:spAutoFit/>
          </a:bodyPr>
          <a:lstStyle/>
          <a:p>
            <a:pPr algn="ctr"/>
            <a:r>
              <a:rPr lang="es-MX" sz="9600" b="1" dirty="0"/>
              <a:t>LA RESURRECCIÓN</a:t>
            </a:r>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675208"/>
            <a:ext cx="8370365" cy="3970318"/>
          </a:xfrm>
          <a:prstGeom prst="rect">
            <a:avLst/>
          </a:prstGeom>
        </p:spPr>
        <p:txBody>
          <a:bodyPr wrap="square">
            <a:spAutoFit/>
          </a:bodyPr>
          <a:lstStyle/>
          <a:p>
            <a:pPr algn="just"/>
            <a:r>
              <a:rPr lang="es-MX" sz="2800" dirty="0"/>
              <a:t>Está hablando de la resurrección, todos habremos de resucitar. Pero hay un orden: </a:t>
            </a:r>
          </a:p>
          <a:p>
            <a:pPr marL="342900" indent="-342900" algn="just">
              <a:buAutoNum type="alphaUcPeriod"/>
            </a:pPr>
            <a:r>
              <a:rPr lang="es-MX" sz="2800" dirty="0"/>
              <a:t>Jesucristo. </a:t>
            </a:r>
          </a:p>
          <a:p>
            <a:pPr algn="just"/>
            <a:r>
              <a:rPr lang="es-MX" sz="2800" dirty="0"/>
              <a:t>B. Las primicias. </a:t>
            </a:r>
          </a:p>
          <a:p>
            <a:pPr algn="just"/>
            <a:r>
              <a:rPr lang="es-MX" sz="2800" dirty="0"/>
              <a:t>C. Luego los que son de Cristo. </a:t>
            </a:r>
          </a:p>
          <a:p>
            <a:pPr algn="just"/>
            <a:r>
              <a:rPr lang="es-MX" sz="2800" dirty="0"/>
              <a:t>D. Los que no creyeron. </a:t>
            </a:r>
          </a:p>
          <a:p>
            <a:pPr algn="just"/>
            <a:r>
              <a:rPr lang="es-MX" sz="2800" b="1" dirty="0"/>
              <a:t>“Pero cada uno en su debido orden: Cristo, las primicias; luego los que son de Cristo, en su venida”. </a:t>
            </a:r>
            <a:r>
              <a:rPr lang="es-MX" sz="2800" dirty="0"/>
              <a:t>1 Corintios 15:23. </a:t>
            </a:r>
          </a:p>
        </p:txBody>
      </p:sp>
    </p:spTree>
    <p:extLst>
      <p:ext uri="{BB962C8B-B14F-4D97-AF65-F5344CB8AC3E}">
        <p14:creationId xmlns:p14="http://schemas.microsoft.com/office/powerpoint/2010/main" val="41025390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143231"/>
            <a:ext cx="8568669" cy="4893647"/>
          </a:xfrm>
          <a:prstGeom prst="rect">
            <a:avLst/>
          </a:prstGeom>
        </p:spPr>
        <p:txBody>
          <a:bodyPr wrap="square">
            <a:spAutoFit/>
          </a:bodyPr>
          <a:lstStyle/>
          <a:p>
            <a:pPr algn="just"/>
            <a:r>
              <a:rPr lang="es-MX" sz="2400" b="1" dirty="0"/>
              <a:t>“Y vi a los muertos, grandes y pequeños, de pie ante Dios; y los libros fueron abiertos, y otro libro fue abierto, el cual es el libro de la vida; y fueron juzgados los muertos por las cosas que estaban escritas en los libros, según sus obras. Y el mar entregó los muertos que había en él; y la muerte y el Hades entregaron los muertos que había en ellos; y fueron juzgados cada uno según sus obras. Y la muerte y el Hades fueron lanzados al lago de fuego. Esta es la muerte segunda. Y el que no se halló inscrito en el libro de la vida fue lanzado al lago de fuego”. </a:t>
            </a:r>
          </a:p>
          <a:p>
            <a:pPr algn="just"/>
            <a:r>
              <a:rPr lang="es-MX" sz="2400" dirty="0"/>
              <a:t>Apocalipsis 20:12-15. </a:t>
            </a:r>
            <a:r>
              <a:rPr lang="es-MX" sz="2400" b="1" dirty="0"/>
              <a:t>“Bienaventurado y santo el que tiene parte en la primera resurrección; la segunda muerte no tiene potestad sobre éstos, sino que serán sacerdotes de Dios y de Cristo, y reinarán con él mil años”.</a:t>
            </a:r>
            <a:r>
              <a:rPr lang="es-MX" sz="2400" dirty="0"/>
              <a:t> Apocalipsis 20:6. </a:t>
            </a:r>
          </a:p>
        </p:txBody>
      </p:sp>
    </p:spTree>
    <p:extLst>
      <p:ext uri="{BB962C8B-B14F-4D97-AF65-F5344CB8AC3E}">
        <p14:creationId xmlns:p14="http://schemas.microsoft.com/office/powerpoint/2010/main" val="25244323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52539" y="1382747"/>
            <a:ext cx="8427903" cy="4401205"/>
          </a:xfrm>
          <a:prstGeom prst="rect">
            <a:avLst/>
          </a:prstGeom>
        </p:spPr>
        <p:txBody>
          <a:bodyPr wrap="square">
            <a:spAutoFit/>
          </a:bodyPr>
          <a:lstStyle/>
          <a:p>
            <a:pPr algn="just"/>
            <a:r>
              <a:rPr lang="es-MX" sz="4000" b="1" dirty="0"/>
              <a:t>CONCLUSIÓN </a:t>
            </a:r>
          </a:p>
          <a:p>
            <a:pPr algn="just"/>
            <a:r>
              <a:rPr lang="es-MX" sz="2400" dirty="0"/>
              <a:t>La muerte es segura para todos, nadie puede eludirla. </a:t>
            </a:r>
            <a:r>
              <a:rPr lang="es-MX" sz="2400" b="1" dirty="0"/>
              <a:t>“No hay hombre que tenga potestad sobre el espíritu para retener el espíritu, ni potestad sobre el día de la muerte; y no valen armas en tal guerra, ni la impiedad librará al que la posee”. </a:t>
            </a:r>
            <a:r>
              <a:rPr lang="es-MX" sz="2400" dirty="0"/>
              <a:t>Eclesiastés 8:8. La Muerte es segura, la vida es incierta. Pero la eternidad en Cristo, no tiene fin. Es sin igual. </a:t>
            </a:r>
          </a:p>
          <a:p>
            <a:pPr algn="just"/>
            <a:r>
              <a:rPr lang="es-MX" sz="2400" dirty="0"/>
              <a:t>La muerte no la podemos eludir, pero si podemos elegir ser resucitados en Cristo. Por eso Jesús le dice a Martha, hermana de Lázaro: </a:t>
            </a:r>
            <a:r>
              <a:rPr lang="es-MX" sz="2400" b="1" dirty="0"/>
              <a:t>“Le dijo Jesús: Yo soy la resurrección y la vida; el que cree en mí, aunque esté muerto, vivirá”. </a:t>
            </a:r>
            <a:r>
              <a:rPr lang="es-MX" sz="2400" dirty="0"/>
              <a:t>Juan 11:25. </a:t>
            </a:r>
          </a:p>
        </p:txBody>
      </p:sp>
    </p:spTree>
    <p:extLst>
      <p:ext uri="{BB962C8B-B14F-4D97-AF65-F5344CB8AC3E}">
        <p14:creationId xmlns:p14="http://schemas.microsoft.com/office/powerpoint/2010/main" val="18069141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69065" y="1813173"/>
            <a:ext cx="8284684" cy="2677656"/>
          </a:xfrm>
          <a:prstGeom prst="rect">
            <a:avLst/>
          </a:prstGeom>
        </p:spPr>
        <p:txBody>
          <a:bodyPr wrap="square">
            <a:spAutoFit/>
          </a:bodyPr>
          <a:lstStyle/>
          <a:p>
            <a:pPr algn="just"/>
            <a:r>
              <a:rPr lang="es-MX" sz="2800" dirty="0"/>
              <a:t>Pablo aclara algo importante. “Tampoco queremos, hermanos, que ignoréis acerca de los que duermen , para que no os entristezcáis como los otros que no tienen esperanza. Porque si creemos que Jesús murió y resucitó, así también traerá Dios con Jesús a los que durmieron (resucitarán) en él.</a:t>
            </a:r>
          </a:p>
        </p:txBody>
      </p:sp>
    </p:spTree>
    <p:extLst>
      <p:ext uri="{BB962C8B-B14F-4D97-AF65-F5344CB8AC3E}">
        <p14:creationId xmlns:p14="http://schemas.microsoft.com/office/powerpoint/2010/main" val="31360367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116614"/>
            <a:ext cx="8612736" cy="4893647"/>
          </a:xfrm>
          <a:prstGeom prst="rect">
            <a:avLst/>
          </a:prstGeom>
        </p:spPr>
        <p:txBody>
          <a:bodyPr wrap="square">
            <a:spAutoFit/>
          </a:bodyPr>
          <a:lstStyle/>
          <a:p>
            <a:pPr algn="just"/>
            <a:r>
              <a:rPr lang="es-MX" sz="2400" dirty="0"/>
              <a:t>Por lo cual os decimos esto en palabra del Señor: que nosotros que vivimos, que habremos quedado hasta la venida del Señor, no precederemos a los que durmieron. Porque el Señor mismo con voz de mando, con voz de arcángel, y con trompeta de Dios, descenderá del cielo; y los muertos en Cristo resucitarán primero. Luego nosotros los que vivimos, los que hayamos quedado, seremos arrebatados juntamente con ellos en las nubes para recibir al Señor en el aire, y así estaremos siempre con el Señor”. 1 Tesalonicenses 4:13-17. </a:t>
            </a:r>
          </a:p>
          <a:p>
            <a:pPr algn="just"/>
            <a:r>
              <a:rPr lang="es-MX" sz="2400" dirty="0"/>
              <a:t>¿Quieres ser parte de ese arrebatamiento o de esa resurrección? No pierdas el tiempo, y sírvele al Señor: </a:t>
            </a:r>
            <a:r>
              <a:rPr lang="es-MX" sz="2400" b="1" dirty="0"/>
              <a:t>“con todo tu corazón, y de toda tu alma, y con todas tus fuerzas…”. </a:t>
            </a:r>
            <a:r>
              <a:rPr lang="es-MX" sz="2400" dirty="0"/>
              <a:t>Deuteronomio 6:5. </a:t>
            </a:r>
          </a:p>
          <a:p>
            <a:pPr algn="just"/>
            <a:r>
              <a:rPr lang="es-MX" sz="2400" dirty="0"/>
              <a:t>Recuerda, Cristo no está muerto; Él vive por los siglos de los siglos.</a:t>
            </a:r>
          </a:p>
        </p:txBody>
      </p:sp>
    </p:spTree>
    <p:extLst>
      <p:ext uri="{BB962C8B-B14F-4D97-AF65-F5344CB8AC3E}">
        <p14:creationId xmlns:p14="http://schemas.microsoft.com/office/powerpoint/2010/main" val="4273703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5" name="Rectángulo 4"/>
          <p:cNvSpPr/>
          <p:nvPr/>
        </p:nvSpPr>
        <p:spPr>
          <a:xfrm>
            <a:off x="506776" y="1898604"/>
            <a:ext cx="8075364" cy="3293209"/>
          </a:xfrm>
          <a:prstGeom prst="rect">
            <a:avLst/>
          </a:prstGeom>
        </p:spPr>
        <p:txBody>
          <a:bodyPr wrap="square">
            <a:spAutoFit/>
          </a:bodyPr>
          <a:lstStyle/>
          <a:p>
            <a:pPr algn="just"/>
            <a:r>
              <a:rPr lang="es-MX" sz="4000" b="1" dirty="0"/>
              <a:t>BASE BÍBLICA: </a:t>
            </a:r>
          </a:p>
          <a:p>
            <a:pPr algn="just"/>
            <a:r>
              <a:rPr lang="es-MX" sz="2800" dirty="0"/>
              <a:t>Juan 5:28-29 </a:t>
            </a:r>
          </a:p>
          <a:p>
            <a:pPr algn="just"/>
            <a:r>
              <a:rPr lang="es-MX" sz="2800" b="1" dirty="0"/>
              <a:t>“No os maravilléis de esto; porque vendrá hora cuando todos los que están en los sepulcros oirán su voz; y los que hicieron lo bueno, saldrán a resurrección de vida; más los que hicieron lo malo, a resurrección de condenación”.</a:t>
            </a:r>
          </a:p>
        </p:txBody>
      </p:sp>
    </p:spTree>
    <p:extLst>
      <p:ext uri="{BB962C8B-B14F-4D97-AF65-F5344CB8AC3E}">
        <p14:creationId xmlns:p14="http://schemas.microsoft.com/office/powerpoint/2010/main" val="4057244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51692" y="1632717"/>
            <a:ext cx="8207566" cy="3724096"/>
          </a:xfrm>
          <a:prstGeom prst="rect">
            <a:avLst/>
          </a:prstGeom>
        </p:spPr>
        <p:txBody>
          <a:bodyPr wrap="square">
            <a:spAutoFit/>
          </a:bodyPr>
          <a:lstStyle/>
          <a:p>
            <a:pPr algn="just"/>
            <a:r>
              <a:rPr lang="es-MX" sz="4000" b="1" dirty="0"/>
              <a:t>INTRODUCCIÓN </a:t>
            </a:r>
          </a:p>
          <a:p>
            <a:pPr algn="just"/>
            <a:r>
              <a:rPr lang="es-MX" sz="2800" dirty="0"/>
              <a:t>Nuestra vida es pasajera, es efímera, fugaz, que pasa rápido. De hecho, la Biblia representa por medio del salmista nuestra vida; como una flor: </a:t>
            </a:r>
            <a:r>
              <a:rPr lang="es-MX" sz="2800" b="1" dirty="0"/>
              <a:t>“Los arrebatas como con torrente de aguas; son como sueño, como la hierba que crece en la mañana. En la mañana florece y crece; A la tarde es cortada, y se seca”. </a:t>
            </a:r>
            <a:r>
              <a:rPr lang="es-MX" sz="2800" dirty="0"/>
              <a:t>Salmos 90:5-6. </a:t>
            </a:r>
          </a:p>
        </p:txBody>
      </p:sp>
    </p:spTree>
    <p:extLst>
      <p:ext uri="{BB962C8B-B14F-4D97-AF65-F5344CB8AC3E}">
        <p14:creationId xmlns:p14="http://schemas.microsoft.com/office/powerpoint/2010/main" val="3247125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18641" y="1214064"/>
            <a:ext cx="8020279" cy="4832092"/>
          </a:xfrm>
          <a:prstGeom prst="rect">
            <a:avLst/>
          </a:prstGeom>
        </p:spPr>
        <p:txBody>
          <a:bodyPr wrap="square">
            <a:spAutoFit/>
          </a:bodyPr>
          <a:lstStyle/>
          <a:p>
            <a:pPr algn="just"/>
            <a:r>
              <a:rPr lang="es-MX" sz="2800" dirty="0"/>
              <a:t>También, es representada en el N. T. como neblina </a:t>
            </a:r>
            <a:r>
              <a:rPr lang="es-MX" sz="2800" b="1" dirty="0"/>
              <a:t>: “cuando no sabéis lo que será mañana. Porque ¿qué es vuestra vida? Ciertamente es neblina que se aparece por un poco de tiempo, y luego se desvanece”. </a:t>
            </a:r>
            <a:r>
              <a:rPr lang="es-MX" sz="2800" dirty="0"/>
              <a:t>Santiago 4:14. </a:t>
            </a:r>
          </a:p>
          <a:p>
            <a:pPr algn="just"/>
            <a:r>
              <a:rPr lang="es-MX" sz="2800" dirty="0"/>
              <a:t>La gran pregunta de muchos, es: ¿Qué nos espera después de este breve lapso de vida?. Vaya que es corto ese tiempo. El mismo salmista continua diciendo: </a:t>
            </a:r>
            <a:r>
              <a:rPr lang="es-MX" sz="2800" b="1" dirty="0"/>
              <a:t>“Porque todos nuestros días declinan a causa de tu ira; acabamos nuestros años como un pensamiento”.</a:t>
            </a:r>
            <a:r>
              <a:rPr lang="es-MX" sz="2800" dirty="0"/>
              <a:t> Salmos 90:9.</a:t>
            </a:r>
          </a:p>
        </p:txBody>
      </p:sp>
    </p:spTree>
    <p:extLst>
      <p:ext uri="{BB962C8B-B14F-4D97-AF65-F5344CB8AC3E}">
        <p14:creationId xmlns:p14="http://schemas.microsoft.com/office/powerpoint/2010/main" val="780066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24997" y="1492958"/>
            <a:ext cx="8372820" cy="4154984"/>
          </a:xfrm>
          <a:prstGeom prst="rect">
            <a:avLst/>
          </a:prstGeom>
        </p:spPr>
        <p:txBody>
          <a:bodyPr wrap="square">
            <a:spAutoFit/>
          </a:bodyPr>
          <a:lstStyle/>
          <a:p>
            <a:pPr algn="just"/>
            <a:r>
              <a:rPr lang="es-MX" sz="2400" dirty="0"/>
              <a:t>Podemos contestar esa pregunta de manera fácil de dos maneras: </a:t>
            </a:r>
          </a:p>
          <a:p>
            <a:pPr algn="just"/>
            <a:r>
              <a:rPr lang="es-MX" sz="2400" b="1" dirty="0"/>
              <a:t>I.- PARA EL CREYENTE EN CRISTO</a:t>
            </a:r>
          </a:p>
          <a:p>
            <a:pPr algn="just"/>
            <a:r>
              <a:rPr lang="es-MX" sz="2400" b="1" dirty="0"/>
              <a:t> </a:t>
            </a:r>
          </a:p>
          <a:p>
            <a:pPr algn="just"/>
            <a:r>
              <a:rPr lang="es-MX" sz="2400" dirty="0"/>
              <a:t>El que haya aceptado a Dios, tiene una gran recompensa. Pues mire lo que dice su palabra: </a:t>
            </a:r>
            <a:r>
              <a:rPr lang="es-MX" sz="2400" b="1" dirty="0"/>
              <a:t>“Porque sabemos que si nuestra morada terrestre , este tabernáculo, se deshiciere, tenemos de Dios un edificio, una casa no hecha de manos, eterna, en los cielos”. </a:t>
            </a:r>
            <a:r>
              <a:rPr lang="es-MX" sz="2400" dirty="0"/>
              <a:t>2 Corintios 5:1. </a:t>
            </a:r>
          </a:p>
          <a:p>
            <a:pPr algn="just"/>
            <a:r>
              <a:rPr lang="es-MX" sz="2400" dirty="0"/>
              <a:t>Lo malo, es que no todos irán al cielo. Así lo confirma Mateo 7:14: </a:t>
            </a:r>
            <a:r>
              <a:rPr lang="es-MX" sz="2400" b="1" dirty="0"/>
              <a:t>“porque estrecha es la puerta, y angosto el camino que lleva a la vida, y pocos son los que la hallan”. </a:t>
            </a:r>
          </a:p>
        </p:txBody>
      </p:sp>
    </p:spTree>
    <p:extLst>
      <p:ext uri="{BB962C8B-B14F-4D97-AF65-F5344CB8AC3E}">
        <p14:creationId xmlns:p14="http://schemas.microsoft.com/office/powerpoint/2010/main" val="3614801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597730"/>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63557" y="1597730"/>
            <a:ext cx="8394853" cy="4401205"/>
          </a:xfrm>
          <a:prstGeom prst="rect">
            <a:avLst/>
          </a:prstGeom>
        </p:spPr>
        <p:txBody>
          <a:bodyPr wrap="square">
            <a:spAutoFit/>
          </a:bodyPr>
          <a:lstStyle/>
          <a:p>
            <a:pPr algn="just"/>
            <a:r>
              <a:rPr lang="es-MX" sz="2800" dirty="0"/>
              <a:t>Juan 11:24-25 diserta: </a:t>
            </a:r>
            <a:r>
              <a:rPr lang="es-MX" sz="2800" b="1" dirty="0"/>
              <a:t>“Marta le dijo: Yo sé que resucitará en la resurrección, en el día postrero. Le dijo Jesús: Yo soy la resurrección y la vida; el que cree en mí, aunque esté muerto, vivirá”. </a:t>
            </a:r>
          </a:p>
          <a:p>
            <a:pPr algn="just"/>
            <a:r>
              <a:rPr lang="es-MX" sz="2800" dirty="0"/>
              <a:t>1 Pedro 1:4-5 dice que solo es para los que tienen fe: </a:t>
            </a:r>
            <a:r>
              <a:rPr lang="es-MX" sz="2800" b="1" dirty="0"/>
              <a:t>“para una herencia incorruptible, incontaminada e inmarcesible, reservada en los cielos para vosotros, que sois guardados por el poder de Dios mediante la fe, para alcanzar la salvación que está preparada para ser manifestada en el tiempo postrero”.</a:t>
            </a:r>
          </a:p>
        </p:txBody>
      </p:sp>
    </p:spTree>
    <p:extLst>
      <p:ext uri="{BB962C8B-B14F-4D97-AF65-F5344CB8AC3E}">
        <p14:creationId xmlns:p14="http://schemas.microsoft.com/office/powerpoint/2010/main" val="86800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251835"/>
            <a:ext cx="8513584" cy="4832092"/>
          </a:xfrm>
          <a:prstGeom prst="rect">
            <a:avLst/>
          </a:prstGeom>
        </p:spPr>
        <p:txBody>
          <a:bodyPr wrap="square">
            <a:spAutoFit/>
          </a:bodyPr>
          <a:lstStyle/>
          <a:p>
            <a:pPr algn="just"/>
            <a:r>
              <a:rPr lang="es-MX" sz="2800" dirty="0"/>
              <a:t>2 Corintios 4:14: </a:t>
            </a:r>
            <a:r>
              <a:rPr lang="es-MX" sz="2800" b="1" dirty="0"/>
              <a:t>“sabiendo que el que resucitó al Señor Jesús, a nosotros también nos resucitará con Jesús, y nos presentará juntamente con vosotros”. </a:t>
            </a:r>
          </a:p>
          <a:p>
            <a:pPr algn="just"/>
            <a:r>
              <a:rPr lang="es-MX" sz="2800" dirty="0"/>
              <a:t>1 de Tesalonicenses 4:16: </a:t>
            </a:r>
            <a:r>
              <a:rPr lang="es-MX" sz="2800" b="1" dirty="0"/>
              <a:t>“Porque el Señor mismo con voz de mando, con voz de arcángel, y con trompeta de Dios, descenderá del cielo; y los muertos en Cristo resucitarán primero”. </a:t>
            </a:r>
          </a:p>
          <a:p>
            <a:pPr algn="just"/>
            <a:r>
              <a:rPr lang="es-MX" sz="2800" dirty="0"/>
              <a:t>1 Corintios 15:20-21: </a:t>
            </a:r>
            <a:r>
              <a:rPr lang="es-MX" sz="2800" b="1" dirty="0"/>
              <a:t>“Mas ahora Cristo ha resucitado de los muertos; primicias de los que durmieron es hecho. Porque por cuanto la muerte entró por un hombre, también por un hombre la resurrección de los muertos”. </a:t>
            </a:r>
          </a:p>
        </p:txBody>
      </p:sp>
    </p:spTree>
    <p:extLst>
      <p:ext uri="{BB962C8B-B14F-4D97-AF65-F5344CB8AC3E}">
        <p14:creationId xmlns:p14="http://schemas.microsoft.com/office/powerpoint/2010/main" val="2964710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766281"/>
            <a:ext cx="8502568" cy="3108543"/>
          </a:xfrm>
          <a:prstGeom prst="rect">
            <a:avLst/>
          </a:prstGeom>
        </p:spPr>
        <p:txBody>
          <a:bodyPr wrap="square">
            <a:spAutoFit/>
          </a:bodyPr>
          <a:lstStyle/>
          <a:p>
            <a:pPr algn="just"/>
            <a:r>
              <a:rPr lang="es-MX" sz="2800" dirty="0"/>
              <a:t>1 de Corintios 15:42-43: </a:t>
            </a:r>
            <a:r>
              <a:rPr lang="es-MX" sz="2800" b="1" dirty="0"/>
              <a:t>“Así también es la resurrección de los muertos. Se siembra en corrupción, resucitará en incorrupción. Se siembra en deshonra, resucitará en gloria; se siembra en debilidad, resucitará en poder”.</a:t>
            </a:r>
          </a:p>
          <a:p>
            <a:pPr algn="just"/>
            <a:r>
              <a:rPr lang="es-MX" sz="2800" b="1" dirty="0"/>
              <a:t> </a:t>
            </a:r>
          </a:p>
          <a:p>
            <a:pPr algn="just"/>
            <a:r>
              <a:rPr lang="es-MX" sz="2800" dirty="0"/>
              <a:t>1 Corintios 15:49: </a:t>
            </a:r>
            <a:r>
              <a:rPr lang="es-MX" sz="2800" b="1" dirty="0"/>
              <a:t>“Y así como hemos traído la imagen del terrenal, traeremos también la imagen del celestial”.</a:t>
            </a:r>
          </a:p>
        </p:txBody>
      </p:sp>
    </p:spTree>
    <p:extLst>
      <p:ext uri="{BB962C8B-B14F-4D97-AF65-F5344CB8AC3E}">
        <p14:creationId xmlns:p14="http://schemas.microsoft.com/office/powerpoint/2010/main" val="42383270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1113</TotalTime>
  <Words>2270</Words>
  <Application>Microsoft Office PowerPoint</Application>
  <PresentationFormat>Presentación en pantalla (4:3)</PresentationFormat>
  <Paragraphs>65</Paragraphs>
  <Slides>24</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24</vt:i4>
      </vt:variant>
    </vt:vector>
  </HeadingPairs>
  <TitlesOfParts>
    <vt:vector size="27"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Carlos R Cedeño</cp:lastModifiedBy>
  <cp:revision>102</cp:revision>
  <dcterms:created xsi:type="dcterms:W3CDTF">2016-01-29T05:02:58Z</dcterms:created>
  <dcterms:modified xsi:type="dcterms:W3CDTF">2018-11-18T12:51:14Z</dcterms:modified>
  <cp:category/>
</cp:coreProperties>
</file>