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92" autoAdjust="0"/>
    <p:restoredTop sz="94660"/>
  </p:normalViewPr>
  <p:slideViewPr>
    <p:cSldViewPr snapToGrid="0" snapToObjects="1">
      <p:cViewPr varScale="1">
        <p:scale>
          <a:sx n="87" d="100"/>
          <a:sy n="87" d="100"/>
        </p:scale>
        <p:origin x="1704"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22/01/2018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22/01/2018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22/01/2018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22/01/2018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22/01/2018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22/01/2018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22/01/2018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22/01/2018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Na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13934"/>
            <a:ext cx="8579686" cy="4401205"/>
          </a:xfrm>
          <a:prstGeom prst="rect">
            <a:avLst/>
          </a:prstGeom>
        </p:spPr>
        <p:txBody>
          <a:bodyPr wrap="square">
            <a:spAutoFit/>
          </a:bodyPr>
          <a:lstStyle/>
          <a:p>
            <a:pPr algn="just"/>
            <a:r>
              <a:rPr lang="es-MX" sz="2000" dirty="0"/>
              <a:t>Jesús dijo unas palabras que enfatizan la vida espiritual, que van más allá de la muerte física. </a:t>
            </a:r>
            <a:r>
              <a:rPr lang="es-MX" sz="2000" b="1" dirty="0"/>
              <a:t>“El que cree en mi, aunque esté muerto vivirá. Y todo aquel que vive y cree en mí, no morirá eternamente”. </a:t>
            </a:r>
            <a:r>
              <a:rPr lang="es-MX" sz="2000" dirty="0"/>
              <a:t>Juan 7:38</a:t>
            </a:r>
            <a:r>
              <a:rPr lang="es-MX" sz="2000" dirty="0" smtClean="0"/>
              <a:t>.</a:t>
            </a:r>
          </a:p>
          <a:p>
            <a:pPr algn="just"/>
            <a:r>
              <a:rPr lang="es-MX" sz="2000" dirty="0" smtClean="0"/>
              <a:t> </a:t>
            </a:r>
          </a:p>
          <a:p>
            <a:pPr algn="just"/>
            <a:r>
              <a:rPr lang="es-MX" sz="2000" dirty="0" smtClean="0"/>
              <a:t>Cuando </a:t>
            </a:r>
            <a:r>
              <a:rPr lang="es-MX" sz="2000" dirty="0"/>
              <a:t>hablamos de vida espiritual, hablamos de vida eterna. Los que aceptan a Jesús, los que creen en él; tienen de Dios una promesa de vida. Pablo dice en Efesios 2:1 </a:t>
            </a:r>
            <a:r>
              <a:rPr lang="es-MX" sz="2000" b="1" dirty="0"/>
              <a:t>“y él os dio vida a vosotros, cuando estabais muertos en vuestros delitos y pecados</a:t>
            </a:r>
            <a:r>
              <a:rPr lang="es-MX" sz="2000" b="1" dirty="0" smtClean="0"/>
              <a:t>”.</a:t>
            </a:r>
          </a:p>
          <a:p>
            <a:pPr algn="just"/>
            <a:r>
              <a:rPr lang="es-MX" sz="2000" b="1" dirty="0" smtClean="0"/>
              <a:t> </a:t>
            </a:r>
          </a:p>
          <a:p>
            <a:pPr algn="just"/>
            <a:r>
              <a:rPr lang="es-MX" sz="2000" dirty="0" smtClean="0"/>
              <a:t>Después </a:t>
            </a:r>
            <a:r>
              <a:rPr lang="es-MX" sz="2000" dirty="0"/>
              <a:t>de que Jesús se entregó en la cruz, que murió y que resucitó; llegó la verdadera vida. </a:t>
            </a:r>
            <a:r>
              <a:rPr lang="es-MX" sz="2000" b="1" dirty="0"/>
              <a:t>“Pero que ha sido manifestada por la aparición de nuestro Salvador Jesucristo, el cual quitó la muerte y sacó a la luz la vida y la inmortalidad por el evangelio”. </a:t>
            </a:r>
            <a:r>
              <a:rPr lang="es-MX" sz="2000" dirty="0"/>
              <a:t>2 Timoteo 1:10. 95 La muerte entró por el pecado…</a:t>
            </a:r>
          </a:p>
        </p:txBody>
      </p:sp>
    </p:spTree>
    <p:extLst>
      <p:ext uri="{BB962C8B-B14F-4D97-AF65-F5344CB8AC3E}">
        <p14:creationId xmlns:p14="http://schemas.microsoft.com/office/powerpoint/2010/main" val="32952186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08472" y="1544569"/>
            <a:ext cx="8405870" cy="3600986"/>
          </a:xfrm>
          <a:prstGeom prst="rect">
            <a:avLst/>
          </a:prstGeom>
        </p:spPr>
        <p:txBody>
          <a:bodyPr wrap="square">
            <a:spAutoFit/>
          </a:bodyPr>
          <a:lstStyle/>
          <a:p>
            <a:pPr algn="just"/>
            <a:r>
              <a:rPr lang="es-MX" sz="3600" b="1" dirty="0"/>
              <a:t>III.- MUERTE FÍSICA </a:t>
            </a:r>
            <a:endParaRPr lang="es-MX" sz="3600" b="1" dirty="0" smtClean="0"/>
          </a:p>
          <a:p>
            <a:pPr marL="342900" indent="-342900" algn="just">
              <a:buAutoNum type="alphaUcPeriod"/>
            </a:pPr>
            <a:r>
              <a:rPr lang="es-MX" sz="2400" dirty="0" smtClean="0"/>
              <a:t>LA </a:t>
            </a:r>
            <a:r>
              <a:rPr lang="es-MX" sz="2400" dirty="0"/>
              <a:t>MUERTE FÍSICA LLEGA AL HOMBRE A CAUSA DE SU PECADO. </a:t>
            </a:r>
            <a:endParaRPr lang="es-MX" sz="2400" dirty="0" smtClean="0"/>
          </a:p>
          <a:p>
            <a:pPr algn="just"/>
            <a:r>
              <a:rPr lang="es-MX" sz="2400" dirty="0" smtClean="0"/>
              <a:t>Y </a:t>
            </a:r>
            <a:r>
              <a:rPr lang="es-MX" sz="2400" dirty="0"/>
              <a:t>es la separación del cuerpo y el espíritu. </a:t>
            </a:r>
            <a:r>
              <a:rPr lang="es-MX" sz="2400" b="1" dirty="0"/>
              <a:t>“Por lo tanto, como el pecado entró en el mundo por un hombre, y por el pecado la muerte, así la muerte pasó a todos los hombres, por cuanto todos pecaron”. </a:t>
            </a:r>
            <a:r>
              <a:rPr lang="es-MX" sz="2400" dirty="0"/>
              <a:t>Romanos 5:12. </a:t>
            </a:r>
            <a:r>
              <a:rPr lang="es-MX" sz="2400" b="1" dirty="0"/>
              <a:t>“La paga del pecado es muerte”. </a:t>
            </a:r>
            <a:r>
              <a:rPr lang="es-MX" sz="2400" dirty="0"/>
              <a:t>Romanos 6:23. Por lo tanto, Dios no nos manda la muerte física. Por eso, </a:t>
            </a:r>
            <a:r>
              <a:rPr lang="es-MX" sz="2400" b="1" dirty="0"/>
              <a:t>“Porque como el cuerpo sin espíritu está muerto, así también la fe sin obras está muerta”. </a:t>
            </a:r>
            <a:r>
              <a:rPr lang="es-MX" sz="2400" dirty="0"/>
              <a:t>Santiago 2:26. </a:t>
            </a:r>
          </a:p>
        </p:txBody>
      </p:sp>
    </p:spTree>
    <p:extLst>
      <p:ext uri="{BB962C8B-B14F-4D97-AF65-F5344CB8AC3E}">
        <p14:creationId xmlns:p14="http://schemas.microsoft.com/office/powerpoint/2010/main" val="3576766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8" y="1643170"/>
            <a:ext cx="8392399" cy="3908762"/>
          </a:xfrm>
          <a:prstGeom prst="rect">
            <a:avLst/>
          </a:prstGeom>
        </p:spPr>
        <p:txBody>
          <a:bodyPr wrap="square">
            <a:spAutoFit/>
          </a:bodyPr>
          <a:lstStyle/>
          <a:p>
            <a:pPr algn="just"/>
            <a:r>
              <a:rPr lang="es-MX" sz="4000" b="1" dirty="0" smtClean="0"/>
              <a:t>B.TODO </a:t>
            </a:r>
            <a:r>
              <a:rPr lang="es-MX" sz="4000" b="1" dirty="0"/>
              <a:t>SER HUMANO ESTÁ COMPUESTO DE: </a:t>
            </a:r>
            <a:endParaRPr lang="es-MX" sz="4000" b="1" dirty="0" smtClean="0"/>
          </a:p>
          <a:p>
            <a:pPr algn="just"/>
            <a:r>
              <a:rPr lang="es-MX" sz="2800" dirty="0" smtClean="0"/>
              <a:t>Espíritu</a:t>
            </a:r>
            <a:r>
              <a:rPr lang="es-MX" sz="2800" dirty="0"/>
              <a:t>, alma y cuerpo. Cuando el espíritu se separa del cuerpo; sucede la muerte física. Esto lo confirma 1 Tesalonicenses 5:23: </a:t>
            </a:r>
            <a:r>
              <a:rPr lang="es-MX" sz="2800" b="1" dirty="0"/>
              <a:t>“Y el mismo Dios de paz os santifique por completo; y todo vuestro ser, espíritu, alma y cuerpo, sea guardado irreprensible para la venida de nuestro Señor Jesucristo”.</a:t>
            </a:r>
          </a:p>
        </p:txBody>
      </p:sp>
    </p:spTree>
    <p:extLst>
      <p:ext uri="{BB962C8B-B14F-4D97-AF65-F5344CB8AC3E}">
        <p14:creationId xmlns:p14="http://schemas.microsoft.com/office/powerpoint/2010/main" val="140764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6" y="1426539"/>
            <a:ext cx="8328751" cy="4647426"/>
          </a:xfrm>
          <a:prstGeom prst="rect">
            <a:avLst/>
          </a:prstGeom>
        </p:spPr>
        <p:txBody>
          <a:bodyPr wrap="square">
            <a:spAutoFit/>
          </a:bodyPr>
          <a:lstStyle/>
          <a:p>
            <a:pPr algn="just"/>
            <a:r>
              <a:rPr lang="es-MX" sz="4000" b="1" dirty="0"/>
              <a:t>C. NADIE PUEDE ELUDIR LA MUERTE. </a:t>
            </a:r>
            <a:endParaRPr lang="es-MX" sz="4000" b="1" dirty="0" smtClean="0"/>
          </a:p>
          <a:p>
            <a:pPr algn="just"/>
            <a:r>
              <a:rPr lang="es-MX" sz="3200" b="1" dirty="0" smtClean="0"/>
              <a:t>“</a:t>
            </a:r>
            <a:r>
              <a:rPr lang="es-MX" sz="3200" b="1" dirty="0"/>
              <a:t>No hay hombre que tenga potestad sobre el espíritu para retener el espíritu, ni potestad sobre el día de la muerte, y no valen armas en tal guerra, ni la impiedad librará al que la posee”. </a:t>
            </a:r>
            <a:endParaRPr lang="es-MX" sz="3200" b="1" dirty="0" smtClean="0"/>
          </a:p>
          <a:p>
            <a:pPr algn="just"/>
            <a:r>
              <a:rPr lang="es-MX" sz="3200" dirty="0" smtClean="0"/>
              <a:t>Eclesiastés </a:t>
            </a:r>
            <a:r>
              <a:rPr lang="es-MX" sz="3200" dirty="0"/>
              <a:t>8:8. Pablo dice en Romanos 7:24</a:t>
            </a:r>
            <a:r>
              <a:rPr lang="es-MX" sz="3200" b="1" dirty="0"/>
              <a:t>: “¡Miserable de mi! ¿Quién me librará de este cuerpo de muerte? </a:t>
            </a:r>
          </a:p>
        </p:txBody>
      </p:sp>
    </p:spTree>
    <p:extLst>
      <p:ext uri="{BB962C8B-B14F-4D97-AF65-F5344CB8AC3E}">
        <p14:creationId xmlns:p14="http://schemas.microsoft.com/office/powerpoint/2010/main" val="1993221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74573" y="1392543"/>
            <a:ext cx="8383837" cy="4401205"/>
          </a:xfrm>
          <a:prstGeom prst="rect">
            <a:avLst/>
          </a:prstGeom>
        </p:spPr>
        <p:txBody>
          <a:bodyPr wrap="square">
            <a:spAutoFit/>
          </a:bodyPr>
          <a:lstStyle/>
          <a:p>
            <a:pPr algn="just"/>
            <a:r>
              <a:rPr lang="es-MX" sz="2800" dirty="0"/>
              <a:t>D. LA SALVACIÓN NO NOS EXENTA DE LA MUERTE FÍSICA. </a:t>
            </a:r>
            <a:endParaRPr lang="es-MX" sz="2800" dirty="0" smtClean="0"/>
          </a:p>
          <a:p>
            <a:pPr algn="just"/>
            <a:r>
              <a:rPr lang="es-MX" sz="2800" dirty="0" smtClean="0"/>
              <a:t>Ya </a:t>
            </a:r>
            <a:r>
              <a:rPr lang="es-MX" sz="2800" dirty="0"/>
              <a:t>que es una consecuencia del pecado de Adán y Eva, que nos fue heredado a nosotros. </a:t>
            </a:r>
            <a:r>
              <a:rPr lang="es-MX" sz="2800" b="1" dirty="0"/>
              <a:t>“por el cual asimismo, si retenéis la palabra que os he predicado, sois salvos, si no creísteis en vano”. </a:t>
            </a:r>
            <a:r>
              <a:rPr lang="es-MX" sz="2800" dirty="0"/>
              <a:t>1 Corintios 15:2. </a:t>
            </a:r>
            <a:endParaRPr lang="es-MX" sz="2800" dirty="0" smtClean="0"/>
          </a:p>
          <a:p>
            <a:pPr algn="just"/>
            <a:r>
              <a:rPr lang="es-MX" sz="2800" dirty="0" smtClean="0"/>
              <a:t>E</a:t>
            </a:r>
            <a:r>
              <a:rPr lang="es-MX" sz="2800" dirty="0"/>
              <a:t>. NO EXISTE LA REENCARNACIÓN. </a:t>
            </a:r>
            <a:endParaRPr lang="es-MX" sz="2800" dirty="0" smtClean="0"/>
          </a:p>
          <a:p>
            <a:pPr algn="just"/>
            <a:r>
              <a:rPr lang="es-MX" sz="2800" dirty="0" smtClean="0"/>
              <a:t>La </a:t>
            </a:r>
            <a:r>
              <a:rPr lang="es-MX" sz="2800" dirty="0"/>
              <a:t>persona muere una sola vez. El libro de Hebreos 9:27, lo afirma de manera categórica: </a:t>
            </a:r>
            <a:r>
              <a:rPr lang="es-MX" sz="2800" b="1" dirty="0"/>
              <a:t>“Y de la manera que está establecido para los hombres que mueran solo una vez, y después de esto el juicio”.</a:t>
            </a:r>
          </a:p>
        </p:txBody>
      </p:sp>
    </p:spTree>
    <p:extLst>
      <p:ext uri="{BB962C8B-B14F-4D97-AF65-F5344CB8AC3E}">
        <p14:creationId xmlns:p14="http://schemas.microsoft.com/office/powerpoint/2010/main" val="24200912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29658" y="1443841"/>
            <a:ext cx="8284684" cy="4401205"/>
          </a:xfrm>
          <a:prstGeom prst="rect">
            <a:avLst/>
          </a:prstGeom>
        </p:spPr>
        <p:txBody>
          <a:bodyPr wrap="square">
            <a:spAutoFit/>
          </a:bodyPr>
          <a:lstStyle/>
          <a:p>
            <a:pPr algn="just"/>
            <a:r>
              <a:rPr lang="es-MX" sz="4000" b="1" dirty="0"/>
              <a:t>IV.- MUERTE ESPIRITUAL </a:t>
            </a:r>
            <a:endParaRPr lang="es-MX" sz="4000" b="1" dirty="0" smtClean="0"/>
          </a:p>
          <a:p>
            <a:pPr algn="just"/>
            <a:r>
              <a:rPr lang="es-MX" sz="2400" dirty="0" smtClean="0"/>
              <a:t>Esta </a:t>
            </a:r>
            <a:r>
              <a:rPr lang="es-MX" sz="2400" dirty="0"/>
              <a:t>muerte es muy triste. Sucedió por primera vez, cuando Adán desobedeció a Dios; y fue separado de su presencia. </a:t>
            </a:r>
            <a:r>
              <a:rPr lang="es-MX" sz="2400" b="1" dirty="0"/>
              <a:t>“más del árbol de la ciencia del bien y del mal no comerás; porque el día que de él comieres, ciertamente morirás”.</a:t>
            </a:r>
            <a:r>
              <a:rPr lang="es-MX" sz="2400" dirty="0"/>
              <a:t> Génesis 2:17. </a:t>
            </a:r>
            <a:endParaRPr lang="es-MX" sz="2400" dirty="0" smtClean="0"/>
          </a:p>
          <a:p>
            <a:pPr algn="just"/>
            <a:r>
              <a:rPr lang="es-MX" sz="2400" dirty="0" smtClean="0"/>
              <a:t>Desde </a:t>
            </a:r>
            <a:r>
              <a:rPr lang="es-MX" sz="2400" dirty="0"/>
              <a:t>entonces, toda la raza humana está muerta espiritualmente. Por eso apareció Cristo, para darnos vida espiritualmente de nuevo. En Juan 5:24, nos revela: </a:t>
            </a:r>
            <a:r>
              <a:rPr lang="es-MX" sz="2400" b="1" dirty="0"/>
              <a:t>“De cierto, de cierto os digo: El que oye mi palabra, y cree al que me envió, tiene vida eterna; y no vendrá a condenación, mas ha pasado de muerte a vida”.</a:t>
            </a:r>
          </a:p>
        </p:txBody>
      </p:sp>
    </p:spTree>
    <p:extLst>
      <p:ext uri="{BB962C8B-B14F-4D97-AF65-F5344CB8AC3E}">
        <p14:creationId xmlns:p14="http://schemas.microsoft.com/office/powerpoint/2010/main" val="32347733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65026"/>
            <a:ext cx="8524601" cy="3785652"/>
          </a:xfrm>
          <a:prstGeom prst="rect">
            <a:avLst/>
          </a:prstGeom>
        </p:spPr>
        <p:txBody>
          <a:bodyPr wrap="square">
            <a:spAutoFit/>
          </a:bodyPr>
          <a:lstStyle/>
          <a:p>
            <a:pPr algn="just"/>
            <a:r>
              <a:rPr lang="es-MX" sz="2400" dirty="0"/>
              <a:t>Y Pablo dice en Colosenses 2:12-15: </a:t>
            </a:r>
            <a:r>
              <a:rPr lang="es-MX" sz="2400" b="1" dirty="0"/>
              <a:t>“sepultados con él en el bautismo, en el cual fuisteis también resucitados con él, mediante la fe en el poder de Dios que le levantó de los muertos. Y a vosotros, estando muertos en pecados y en la </a:t>
            </a:r>
            <a:r>
              <a:rPr lang="es-MX" sz="2400" b="1" dirty="0" err="1"/>
              <a:t>incircuncisión</a:t>
            </a:r>
            <a:r>
              <a:rPr lang="es-MX" sz="2400" b="1" dirty="0"/>
              <a:t> de vuestra carne, os dio vida juntamente con él, perdonándoos todos los pecados, anulando el acta de los decretos que había contra nosotros, que nos era contraria, quitándola de en medio y clavándola en la cruz, y despojando a los principados y a las potestades, los exhibió públicamente, triunfando sobre ellos en la cruz.”. </a:t>
            </a:r>
          </a:p>
        </p:txBody>
      </p:sp>
    </p:spTree>
    <p:extLst>
      <p:ext uri="{BB962C8B-B14F-4D97-AF65-F5344CB8AC3E}">
        <p14:creationId xmlns:p14="http://schemas.microsoft.com/office/powerpoint/2010/main" val="33034261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622321"/>
            <a:ext cx="8416887" cy="3785652"/>
          </a:xfrm>
          <a:prstGeom prst="rect">
            <a:avLst/>
          </a:prstGeom>
        </p:spPr>
        <p:txBody>
          <a:bodyPr wrap="square">
            <a:spAutoFit/>
          </a:bodyPr>
          <a:lstStyle/>
          <a:p>
            <a:pPr marL="342900" indent="-342900" algn="just">
              <a:buAutoNum type="alphaUcPeriod"/>
            </a:pPr>
            <a:r>
              <a:rPr lang="es-MX" sz="2400" dirty="0" smtClean="0"/>
              <a:t>DEBEMOS </a:t>
            </a:r>
            <a:r>
              <a:rPr lang="es-MX" sz="2400" dirty="0"/>
              <a:t>CUIDAR NUESTRA VIDA ESPIRITUAL. </a:t>
            </a:r>
            <a:endParaRPr lang="es-MX" sz="2400" dirty="0" smtClean="0"/>
          </a:p>
          <a:p>
            <a:pPr algn="just"/>
            <a:r>
              <a:rPr lang="es-MX" sz="2400" dirty="0" smtClean="0"/>
              <a:t>Debe </a:t>
            </a:r>
            <a:r>
              <a:rPr lang="es-MX" sz="2400" dirty="0"/>
              <a:t>cuidar lo que ha recibido. </a:t>
            </a:r>
            <a:r>
              <a:rPr lang="es-MX" sz="2400" b="1" dirty="0"/>
              <a:t>“Porque el ocuparse de la carne es muerte…”. </a:t>
            </a:r>
            <a:r>
              <a:rPr lang="es-MX" sz="2400" dirty="0"/>
              <a:t>Romanos 8:6. Y, </a:t>
            </a:r>
            <a:r>
              <a:rPr lang="es-MX" sz="2400" b="1" dirty="0"/>
              <a:t>“¿Cómo escaparemos nosotros, si descuidamos una salvación tan grande?” </a:t>
            </a:r>
            <a:r>
              <a:rPr lang="es-MX" sz="2400" dirty="0"/>
              <a:t>Hebreos 2:3. Y el mismo escritor a los Hebreos, en el 10:31 revela: </a:t>
            </a:r>
            <a:r>
              <a:rPr lang="es-MX" sz="2400" b="1" dirty="0"/>
              <a:t>“¡Horrenda cosa es caer en manos de un Dios vivo”. </a:t>
            </a:r>
            <a:endParaRPr lang="es-MX" sz="2400" b="1" dirty="0" smtClean="0"/>
          </a:p>
          <a:p>
            <a:pPr algn="just"/>
            <a:r>
              <a:rPr lang="es-MX" sz="2400" dirty="0" smtClean="0"/>
              <a:t>B</a:t>
            </a:r>
            <a:r>
              <a:rPr lang="es-MX" sz="2400" dirty="0"/>
              <a:t>. SOLO TÚ PUEDES SEPARARTE DE DIOS. </a:t>
            </a:r>
            <a:endParaRPr lang="es-MX" sz="2400" dirty="0" smtClean="0"/>
          </a:p>
          <a:p>
            <a:pPr algn="just"/>
            <a:r>
              <a:rPr lang="es-MX" sz="2400" dirty="0" smtClean="0"/>
              <a:t>Por </a:t>
            </a:r>
            <a:r>
              <a:rPr lang="es-MX" sz="2400" dirty="0"/>
              <a:t>eso Romanos 8:35 nos declara: </a:t>
            </a:r>
            <a:r>
              <a:rPr lang="es-MX" sz="2400" b="1" dirty="0"/>
              <a:t>“¿Quién nos separará del amor de Cristo? ¿Tribulación, o angustia, o persecución, o hambre, o desnudez, o peligro, o espada?”</a:t>
            </a:r>
          </a:p>
        </p:txBody>
      </p:sp>
    </p:spTree>
    <p:extLst>
      <p:ext uri="{BB962C8B-B14F-4D97-AF65-F5344CB8AC3E}">
        <p14:creationId xmlns:p14="http://schemas.microsoft.com/office/powerpoint/2010/main" val="42291726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8048" y="1539850"/>
            <a:ext cx="8306718" cy="3970318"/>
          </a:xfrm>
          <a:prstGeom prst="rect">
            <a:avLst/>
          </a:prstGeom>
        </p:spPr>
        <p:txBody>
          <a:bodyPr wrap="square">
            <a:spAutoFit/>
          </a:bodyPr>
          <a:lstStyle/>
          <a:p>
            <a:pPr algn="just"/>
            <a:r>
              <a:rPr lang="es-MX" sz="2800" dirty="0"/>
              <a:t>Nada te puede separar de Dios, no es el mundo; no es el diablo, no es la carne. Eres tú, y sólo tú; quien decide consiente o inconscientemente el separarse de Dios; y por lo tanto entrar en muerte espiritual. </a:t>
            </a:r>
            <a:endParaRPr lang="es-MX" sz="2800" dirty="0" smtClean="0"/>
          </a:p>
          <a:p>
            <a:pPr algn="just"/>
            <a:r>
              <a:rPr lang="es-MX" sz="2800" dirty="0" smtClean="0"/>
              <a:t>Romanos </a:t>
            </a:r>
            <a:r>
              <a:rPr lang="es-MX" sz="2800" dirty="0"/>
              <a:t>8:38 -39: </a:t>
            </a:r>
            <a:r>
              <a:rPr lang="es-MX" sz="2800" b="1" dirty="0"/>
              <a:t>“Por lo cual estoy seguro de que ni la muerte, ni la vida, ni ángeles, ni principados, ni potestades, ni lo presente, ni lo porvenir, ni lo alto, ni lo profundo, ni ninguna otra cosa creada nos podrá separar del amor de Dios, que es en Cristo Jesús”.</a:t>
            </a:r>
          </a:p>
        </p:txBody>
      </p:sp>
    </p:spTree>
    <p:extLst>
      <p:ext uri="{BB962C8B-B14F-4D97-AF65-F5344CB8AC3E}">
        <p14:creationId xmlns:p14="http://schemas.microsoft.com/office/powerpoint/2010/main" val="1434269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86438" y="1346266"/>
            <a:ext cx="8152482" cy="4585871"/>
          </a:xfrm>
          <a:prstGeom prst="rect">
            <a:avLst/>
          </a:prstGeom>
        </p:spPr>
        <p:txBody>
          <a:bodyPr wrap="square">
            <a:spAutoFit/>
          </a:bodyPr>
          <a:lstStyle/>
          <a:p>
            <a:pPr algn="just"/>
            <a:r>
              <a:rPr lang="es-MX" sz="4000" b="1" dirty="0"/>
              <a:t>V.- LA SEGUNDA MUERTE </a:t>
            </a:r>
            <a:endParaRPr lang="es-MX" sz="4000" b="1" dirty="0" smtClean="0"/>
          </a:p>
          <a:p>
            <a:pPr algn="just"/>
            <a:r>
              <a:rPr lang="es-MX" sz="2800" dirty="0" smtClean="0"/>
              <a:t>Después </a:t>
            </a:r>
            <a:r>
              <a:rPr lang="es-MX" sz="2800" dirty="0"/>
              <a:t>de la muerte física donde el cuerpo y el espíritu se separan, el espíritu vuelve a Dios que le creó. El salmista dice: </a:t>
            </a:r>
            <a:r>
              <a:rPr lang="es-MX" sz="2800" b="1" dirty="0"/>
              <a:t>“Escondes tu rostro, se turban; Les quitas el hálito, dejan de ser, y vuelven al polvo”.</a:t>
            </a:r>
            <a:r>
              <a:rPr lang="es-MX" sz="2800" dirty="0"/>
              <a:t> Salmos 104:29. Y Juan 6:63 nos comenta: “El espíritu es el que da vida; la carne para nada aprovecha; las palabras que yo os he hablado son espíritu y son vida”. Eclesiastés 12:7 expresa: </a:t>
            </a:r>
            <a:r>
              <a:rPr lang="es-MX" sz="2800" b="1" dirty="0"/>
              <a:t>“y el polvo vuelva a la tierra, como era, y el espíritu vuelva a Dios que lo dio”. </a:t>
            </a:r>
          </a:p>
        </p:txBody>
      </p:sp>
    </p:spTree>
    <p:extLst>
      <p:ext uri="{BB962C8B-B14F-4D97-AF65-F5344CB8AC3E}">
        <p14:creationId xmlns:p14="http://schemas.microsoft.com/office/powerpoint/2010/main" val="2703703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CuadroTexto 1"/>
          <p:cNvSpPr txBox="1"/>
          <p:nvPr/>
        </p:nvSpPr>
        <p:spPr>
          <a:xfrm>
            <a:off x="354995" y="2074896"/>
            <a:ext cx="8579686" cy="1569660"/>
          </a:xfrm>
          <a:prstGeom prst="rect">
            <a:avLst/>
          </a:prstGeom>
          <a:noFill/>
        </p:spPr>
        <p:txBody>
          <a:bodyPr wrap="square" rtlCol="0">
            <a:spAutoFit/>
          </a:bodyPr>
          <a:lstStyle/>
          <a:p>
            <a:pPr algn="ctr"/>
            <a:r>
              <a:rPr lang="es-MX" sz="9600" b="1" dirty="0" smtClean="0"/>
              <a:t>LA MUERTE</a:t>
            </a:r>
            <a:endParaRPr lang="es-MX" sz="9600" b="1" dirty="0"/>
          </a:p>
        </p:txBody>
      </p:sp>
    </p:spTree>
    <p:extLst>
      <p:ext uri="{BB962C8B-B14F-4D97-AF65-F5344CB8AC3E}">
        <p14:creationId xmlns:p14="http://schemas.microsoft.com/office/powerpoint/2010/main" val="17117451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24997" y="1473749"/>
            <a:ext cx="8372819" cy="4401205"/>
          </a:xfrm>
          <a:prstGeom prst="rect">
            <a:avLst/>
          </a:prstGeom>
        </p:spPr>
        <p:txBody>
          <a:bodyPr wrap="square">
            <a:spAutoFit/>
          </a:bodyPr>
          <a:lstStyle/>
          <a:p>
            <a:pPr algn="just"/>
            <a:r>
              <a:rPr lang="es-MX" sz="2800" dirty="0"/>
              <a:t>El alma es la que sufrirá, si no fue salva de la segunda muerte; donde será separada para siempre de la presencia de Dios. El profeta nos lo revela: </a:t>
            </a:r>
            <a:r>
              <a:rPr lang="es-MX" sz="2800" b="1" dirty="0"/>
              <a:t>“He aquí que todas las almas 97 son mías; como el alma del padre, así el alma del hijo es mía; el alma que pecare, esa morirá”. </a:t>
            </a:r>
            <a:r>
              <a:rPr lang="es-MX" sz="2800" dirty="0"/>
              <a:t>Ezequiel 18:4. </a:t>
            </a:r>
            <a:endParaRPr lang="es-MX" sz="2800" dirty="0" smtClean="0"/>
          </a:p>
          <a:p>
            <a:pPr algn="just"/>
            <a:r>
              <a:rPr lang="es-MX" sz="2800" dirty="0" smtClean="0"/>
              <a:t>Ezequiel </a:t>
            </a:r>
            <a:r>
              <a:rPr lang="es-MX" sz="2800" dirty="0"/>
              <a:t>18:20: </a:t>
            </a:r>
            <a:r>
              <a:rPr lang="es-MX" sz="2800" b="1" dirty="0"/>
              <a:t>“El alma que pecare, esa morirá; el hijo no llevará el pecado del padre, ni el padre llevará el pecado del hijo; la justicia del justo será sobre él, y la impiedad del impío será sobre él”. </a:t>
            </a:r>
          </a:p>
        </p:txBody>
      </p:sp>
    </p:spTree>
    <p:extLst>
      <p:ext uri="{BB962C8B-B14F-4D97-AF65-F5344CB8AC3E}">
        <p14:creationId xmlns:p14="http://schemas.microsoft.com/office/powerpoint/2010/main" val="478344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31733" y="1382747"/>
            <a:ext cx="8359348" cy="4401205"/>
          </a:xfrm>
          <a:prstGeom prst="rect">
            <a:avLst/>
          </a:prstGeom>
        </p:spPr>
        <p:txBody>
          <a:bodyPr wrap="square">
            <a:spAutoFit/>
          </a:bodyPr>
          <a:lstStyle/>
          <a:p>
            <a:pPr algn="just"/>
            <a:r>
              <a:rPr lang="es-MX" sz="2800" dirty="0"/>
              <a:t>La persona que haya aceptado la salvación que Cristo ofrece, sufrirá la segunda muerte. Veamos en Mateo 10:28: </a:t>
            </a:r>
            <a:r>
              <a:rPr lang="es-MX" sz="2800" b="1" dirty="0"/>
              <a:t>“Y no temáis a los que matan el cuerpo, mas el alma no pueden matar; temed más bien a aquel que puede destruir el alma y el cuerpo en el infierno”. </a:t>
            </a:r>
            <a:endParaRPr lang="es-MX" sz="2800" b="1" dirty="0" smtClean="0"/>
          </a:p>
          <a:p>
            <a:pPr algn="just"/>
            <a:r>
              <a:rPr lang="es-MX" sz="2800" dirty="0" smtClean="0"/>
              <a:t>La </a:t>
            </a:r>
            <a:r>
              <a:rPr lang="es-MX" sz="2800" dirty="0"/>
              <a:t>parábola de rico y Lázaro, retrata bien la segunda muerte. Algunos piensan que la muerte es dejar de existir. Pero la Biblia no enseña eso, sino que es la separación; ya sea del cuerpo y el espíritu, o la separación de la presencia de Dios. </a:t>
            </a:r>
          </a:p>
        </p:txBody>
      </p:sp>
    </p:spTree>
    <p:extLst>
      <p:ext uri="{BB962C8B-B14F-4D97-AF65-F5344CB8AC3E}">
        <p14:creationId xmlns:p14="http://schemas.microsoft.com/office/powerpoint/2010/main" val="32668780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755468"/>
            <a:ext cx="8350786" cy="3970318"/>
          </a:xfrm>
          <a:prstGeom prst="rect">
            <a:avLst/>
          </a:prstGeom>
        </p:spPr>
        <p:txBody>
          <a:bodyPr wrap="square">
            <a:spAutoFit/>
          </a:bodyPr>
          <a:lstStyle/>
          <a:p>
            <a:pPr algn="just"/>
            <a:r>
              <a:rPr lang="es-MX" sz="2800" dirty="0"/>
              <a:t>En la segunda muerte, el alma es llevada al infierno a prisiones obscuras, para esperar la segunda resurrección; donde recibirá un cuerpo de nuevo pero para ser mandado al lago de fuego. </a:t>
            </a:r>
            <a:endParaRPr lang="es-MX" sz="2800" dirty="0" smtClean="0"/>
          </a:p>
          <a:p>
            <a:pPr algn="just"/>
            <a:r>
              <a:rPr lang="es-MX" sz="2800" dirty="0" smtClean="0"/>
              <a:t>2 </a:t>
            </a:r>
            <a:r>
              <a:rPr lang="es-MX" sz="2800" dirty="0"/>
              <a:t>Pedro 2:4: </a:t>
            </a:r>
            <a:r>
              <a:rPr lang="es-MX" sz="2800" b="1" dirty="0"/>
              <a:t>“Porque si Dios no perdonó a los ángeles que pecaron, sino que arrojándolos al infierno los entregó a prisiones de oscuridad, para ser reservados al juicio”. </a:t>
            </a:r>
            <a:r>
              <a:rPr lang="es-MX" sz="2800" dirty="0"/>
              <a:t>También se puede leer en: Apocalipsis 20:8 y 11-15.</a:t>
            </a:r>
          </a:p>
        </p:txBody>
      </p:sp>
    </p:spTree>
    <p:extLst>
      <p:ext uri="{BB962C8B-B14F-4D97-AF65-F5344CB8AC3E}">
        <p14:creationId xmlns:p14="http://schemas.microsoft.com/office/powerpoint/2010/main" val="40155571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01351"/>
            <a:ext cx="8590702" cy="4647426"/>
          </a:xfrm>
          <a:prstGeom prst="rect">
            <a:avLst/>
          </a:prstGeom>
        </p:spPr>
        <p:txBody>
          <a:bodyPr wrap="square">
            <a:spAutoFit/>
          </a:bodyPr>
          <a:lstStyle/>
          <a:p>
            <a:pPr algn="just"/>
            <a:r>
              <a:rPr lang="es-MX" sz="4000" b="1" dirty="0"/>
              <a:t>VI.- QUIÉNES NO PASARÁN POR LA SEGUNDA MUERTE </a:t>
            </a:r>
            <a:endParaRPr lang="es-MX" sz="4000" b="1" dirty="0" smtClean="0"/>
          </a:p>
          <a:p>
            <a:pPr marL="342900" indent="-342900" algn="just">
              <a:buAutoNum type="alphaUcPeriod"/>
            </a:pPr>
            <a:r>
              <a:rPr lang="es-MX" sz="2400" dirty="0" smtClean="0"/>
              <a:t>EL </a:t>
            </a:r>
            <a:r>
              <a:rPr lang="es-MX" sz="2400" dirty="0"/>
              <a:t>QUE VENCIERE. </a:t>
            </a:r>
            <a:r>
              <a:rPr lang="es-MX" sz="2400" dirty="0" smtClean="0"/>
              <a:t>Éste </a:t>
            </a:r>
            <a:r>
              <a:rPr lang="es-MX" sz="2400" dirty="0"/>
              <a:t>no sufrirá esta muerte. Nos ha dado la oportunidad de hacerlo. </a:t>
            </a:r>
            <a:endParaRPr lang="es-MX" sz="2400" dirty="0" smtClean="0"/>
          </a:p>
          <a:p>
            <a:pPr algn="just"/>
            <a:r>
              <a:rPr lang="es-MX" sz="2400" b="1" dirty="0" smtClean="0"/>
              <a:t>“</a:t>
            </a:r>
            <a:r>
              <a:rPr lang="es-MX" sz="2400" b="1" dirty="0"/>
              <a:t>Y le he dado tiempo para que se arrepienta, pero no quiere arrepentirse de su fornicación”. </a:t>
            </a:r>
            <a:r>
              <a:rPr lang="es-MX" sz="2400" dirty="0"/>
              <a:t>Apocalipsis </a:t>
            </a:r>
            <a:r>
              <a:rPr lang="es-MX" sz="2400" dirty="0" smtClean="0"/>
              <a:t>2:21.</a:t>
            </a:r>
          </a:p>
          <a:p>
            <a:pPr algn="just"/>
            <a:r>
              <a:rPr lang="es-MX" sz="2400" dirty="0" smtClean="0"/>
              <a:t>B.	EL </a:t>
            </a:r>
            <a:r>
              <a:rPr lang="es-MX" sz="2400" dirty="0"/>
              <a:t>QUE TIENE PARTE EN LA PRIMERA RESURRECCIÓN. </a:t>
            </a:r>
            <a:r>
              <a:rPr lang="es-MX" sz="2400" b="1" dirty="0"/>
              <a:t>“Bienaventurado y santo el que tiene parte en la primera resurrección; la segunda muerte no tiene potestad sobre éstos, sino que serán sacerdotes de Dios y de Cristo, y reinarán con él mil años”. </a:t>
            </a:r>
            <a:r>
              <a:rPr lang="es-MX" sz="2400" dirty="0"/>
              <a:t>Apocalipsis 20:6.</a:t>
            </a:r>
          </a:p>
        </p:txBody>
      </p:sp>
    </p:spTree>
    <p:extLst>
      <p:ext uri="{BB962C8B-B14F-4D97-AF65-F5344CB8AC3E}">
        <p14:creationId xmlns:p14="http://schemas.microsoft.com/office/powerpoint/2010/main" val="31735036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57636" y="1461207"/>
            <a:ext cx="8425449" cy="3416320"/>
          </a:xfrm>
          <a:prstGeom prst="rect">
            <a:avLst/>
          </a:prstGeom>
        </p:spPr>
        <p:txBody>
          <a:bodyPr wrap="square">
            <a:spAutoFit/>
          </a:bodyPr>
          <a:lstStyle/>
          <a:p>
            <a:pPr algn="just"/>
            <a:r>
              <a:rPr lang="es-MX" sz="2400" dirty="0"/>
              <a:t>C. LOS QUE NO SON CONDENADOS. </a:t>
            </a:r>
            <a:endParaRPr lang="es-MX" sz="2400" dirty="0" smtClean="0"/>
          </a:p>
          <a:p>
            <a:pPr algn="just"/>
            <a:r>
              <a:rPr lang="es-MX" sz="2400" dirty="0" smtClean="0"/>
              <a:t>Romanos </a:t>
            </a:r>
            <a:r>
              <a:rPr lang="es-MX" sz="2400" dirty="0"/>
              <a:t>8:1, nos dice: </a:t>
            </a:r>
            <a:r>
              <a:rPr lang="es-MX" sz="2400" b="1" dirty="0"/>
              <a:t>“Ahora, pues, ninguna condenación hay para los que están en Cristo Jesús, los que no andan conforme a la carne, sino conforme al Espíritu”.</a:t>
            </a:r>
            <a:r>
              <a:rPr lang="es-MX" sz="2400" dirty="0"/>
              <a:t> </a:t>
            </a:r>
            <a:endParaRPr lang="es-MX" sz="2400" dirty="0" smtClean="0"/>
          </a:p>
          <a:p>
            <a:pPr algn="just"/>
            <a:r>
              <a:rPr lang="es-MX" sz="2400" dirty="0" smtClean="0"/>
              <a:t>D</a:t>
            </a:r>
            <a:r>
              <a:rPr lang="es-MX" sz="2400" dirty="0"/>
              <a:t>. EL QUE CREE. </a:t>
            </a:r>
            <a:r>
              <a:rPr lang="es-MX" sz="2400" b="1" dirty="0"/>
              <a:t>“dijo Jesús: Yo soy la resurrección y la vida; el que cree en mí, aunque esté muerto, vivirá”. </a:t>
            </a:r>
            <a:r>
              <a:rPr lang="es-MX" sz="2400" dirty="0"/>
              <a:t>Juan 11:25. </a:t>
            </a:r>
            <a:endParaRPr lang="es-MX" sz="2400" dirty="0" smtClean="0"/>
          </a:p>
          <a:p>
            <a:pPr algn="just"/>
            <a:r>
              <a:rPr lang="es-MX" sz="2400" dirty="0" smtClean="0"/>
              <a:t>1 </a:t>
            </a:r>
            <a:r>
              <a:rPr lang="es-MX" sz="2400" dirty="0"/>
              <a:t>Juan 3:14 nos enseña: </a:t>
            </a:r>
            <a:r>
              <a:rPr lang="es-MX" sz="2400" b="1" dirty="0"/>
              <a:t>“Nosotros sabemos que hemos pasado de muerte a vida, en que amamos a los hermanos. </a:t>
            </a:r>
            <a:r>
              <a:rPr lang="es-MX" sz="2400" b="1" dirty="0" smtClean="0"/>
              <a:t>El </a:t>
            </a:r>
            <a:r>
              <a:rPr lang="es-MX" sz="2400" b="1" dirty="0"/>
              <a:t>que no ama a su hermano, permanece en muerte”.</a:t>
            </a:r>
          </a:p>
        </p:txBody>
      </p:sp>
    </p:spTree>
    <p:extLst>
      <p:ext uri="{BB962C8B-B14F-4D97-AF65-F5344CB8AC3E}">
        <p14:creationId xmlns:p14="http://schemas.microsoft.com/office/powerpoint/2010/main" val="301950526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52539" y="1151106"/>
            <a:ext cx="8494005" cy="4770537"/>
          </a:xfrm>
          <a:prstGeom prst="rect">
            <a:avLst/>
          </a:prstGeom>
        </p:spPr>
        <p:txBody>
          <a:bodyPr wrap="square">
            <a:spAutoFit/>
          </a:bodyPr>
          <a:lstStyle/>
          <a:p>
            <a:pPr algn="just"/>
            <a:r>
              <a:rPr lang="es-MX" sz="4000" b="1" dirty="0"/>
              <a:t>CONCLUSIÓN </a:t>
            </a:r>
            <a:endParaRPr lang="es-MX" sz="4000" b="1" dirty="0" smtClean="0"/>
          </a:p>
          <a:p>
            <a:pPr algn="just"/>
            <a:r>
              <a:rPr lang="es-MX" sz="2400" dirty="0" smtClean="0"/>
              <a:t>El </a:t>
            </a:r>
            <a:r>
              <a:rPr lang="es-MX" sz="2400" dirty="0"/>
              <a:t>momento de la muerte nos acontece a todos, pobres o ricos, chicos o grandes. No sabemos a qué hora habremos de morir. Y,</a:t>
            </a:r>
            <a:r>
              <a:rPr lang="es-MX" sz="2400" b="1" dirty="0"/>
              <a:t> “aunque cavasen hasta el </a:t>
            </a:r>
            <a:r>
              <a:rPr lang="es-MX" sz="2400" b="1" dirty="0" err="1"/>
              <a:t>seol</a:t>
            </a:r>
            <a:r>
              <a:rPr lang="es-MX" sz="2400" b="1" dirty="0"/>
              <a:t>, de allá los tomará mi mano; y aunque subieren hasta el cielo, de allá los haré descender. Si se escondiesen en la cumbre del Carmelo, allí los buscaré y los tomaré, y aunque se escondiesen de delante de mis ojos en lo profundo de la mar, allí mandaré a la serpiente y los morderá”. </a:t>
            </a:r>
            <a:r>
              <a:rPr lang="es-MX" sz="2400" dirty="0"/>
              <a:t>Amós 9:2,3. </a:t>
            </a:r>
            <a:endParaRPr lang="es-MX" sz="2400" dirty="0" smtClean="0"/>
          </a:p>
          <a:p>
            <a:pPr algn="just"/>
            <a:r>
              <a:rPr lang="es-MX" sz="2400" dirty="0" smtClean="0"/>
              <a:t>Recordemos </a:t>
            </a:r>
            <a:r>
              <a:rPr lang="es-MX" sz="2400" dirty="0"/>
              <a:t>que por un hombre entró la muerte… pero en Jesús llegó la vida. 1 Corintios 15:22, nos confirma: </a:t>
            </a:r>
            <a:r>
              <a:rPr lang="es-MX" sz="2400" b="1" dirty="0"/>
              <a:t>“Porque así como en Adán todos mueren, también en Cristo todos serán vivificados”. </a:t>
            </a:r>
          </a:p>
        </p:txBody>
      </p:sp>
    </p:spTree>
    <p:extLst>
      <p:ext uri="{BB962C8B-B14F-4D97-AF65-F5344CB8AC3E}">
        <p14:creationId xmlns:p14="http://schemas.microsoft.com/office/powerpoint/2010/main" val="39600647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272862"/>
            <a:ext cx="8392399" cy="4524315"/>
          </a:xfrm>
          <a:prstGeom prst="rect">
            <a:avLst/>
          </a:prstGeom>
        </p:spPr>
        <p:txBody>
          <a:bodyPr wrap="square">
            <a:spAutoFit/>
          </a:bodyPr>
          <a:lstStyle/>
          <a:p>
            <a:pPr algn="just"/>
            <a:r>
              <a:rPr lang="es-MX" sz="2400" b="1" dirty="0"/>
              <a:t>Textos de hermosa enseñanza sobre la vida que Dios quiere darnos: </a:t>
            </a:r>
            <a:endParaRPr lang="es-MX" sz="2400" b="1" dirty="0" smtClean="0"/>
          </a:p>
          <a:p>
            <a:pPr marL="342900" indent="-342900" algn="just">
              <a:buAutoNum type="arabicPeriod"/>
            </a:pPr>
            <a:r>
              <a:rPr lang="es-MX" sz="2400" dirty="0" smtClean="0"/>
              <a:t>Juan </a:t>
            </a:r>
            <a:r>
              <a:rPr lang="es-MX" sz="2400" dirty="0"/>
              <a:t>10:17,18: </a:t>
            </a:r>
            <a:r>
              <a:rPr lang="es-MX" sz="2400" b="1" dirty="0"/>
              <a:t>“Yo pongo mi vida, para volverla a tomar. Nadie me la quita, sino que </a:t>
            </a:r>
            <a:endParaRPr lang="es-MX" sz="2400" b="1" dirty="0" smtClean="0"/>
          </a:p>
          <a:p>
            <a:pPr algn="just"/>
            <a:r>
              <a:rPr lang="es-MX" sz="2400" b="1" dirty="0" smtClean="0"/>
              <a:t>yo </a:t>
            </a:r>
            <a:r>
              <a:rPr lang="es-MX" sz="2400" b="1" dirty="0"/>
              <a:t>de mi mismo la pongo. Tengo el poder ponerla, y el tengo el poder para volverla a tomar…”. </a:t>
            </a:r>
            <a:endParaRPr lang="es-MX" sz="2400" b="1" dirty="0" smtClean="0"/>
          </a:p>
          <a:p>
            <a:pPr algn="just"/>
            <a:r>
              <a:rPr lang="es-MX" sz="2400" dirty="0" smtClean="0"/>
              <a:t>2</a:t>
            </a:r>
            <a:r>
              <a:rPr lang="es-MX" sz="2400" dirty="0"/>
              <a:t>. Juan 10:10: </a:t>
            </a:r>
            <a:r>
              <a:rPr lang="es-MX" sz="2400" b="1" dirty="0"/>
              <a:t>“Yo he venido para que tengan vida, y para que la tengan en abundancia”. </a:t>
            </a:r>
            <a:r>
              <a:rPr lang="es-MX" sz="2400" dirty="0"/>
              <a:t>3. Salmos 23:4. </a:t>
            </a:r>
            <a:r>
              <a:rPr lang="es-MX" sz="2400" b="1" dirty="0"/>
              <a:t>“Aunque ande en valle de sombre de muerte no temeré mal alguno, porque tú estarás conmigo</a:t>
            </a:r>
            <a:r>
              <a:rPr lang="es-MX" sz="2400" dirty="0"/>
              <a:t>”. </a:t>
            </a:r>
            <a:endParaRPr lang="es-MX" sz="2400" dirty="0" smtClean="0"/>
          </a:p>
          <a:p>
            <a:pPr algn="just"/>
            <a:r>
              <a:rPr lang="es-MX" sz="2400" dirty="0" smtClean="0"/>
              <a:t>4</a:t>
            </a:r>
            <a:r>
              <a:rPr lang="es-MX" sz="2400" dirty="0"/>
              <a:t>. Apocalipsis 1:18. </a:t>
            </a:r>
            <a:r>
              <a:rPr lang="es-MX" sz="2400" b="1" dirty="0"/>
              <a:t>“Y tengo las llaves de la muerte y del hades…”.</a:t>
            </a:r>
          </a:p>
        </p:txBody>
      </p:sp>
    </p:spTree>
    <p:extLst>
      <p:ext uri="{BB962C8B-B14F-4D97-AF65-F5344CB8AC3E}">
        <p14:creationId xmlns:p14="http://schemas.microsoft.com/office/powerpoint/2010/main" val="2781038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595816"/>
            <a:ext cx="8546635" cy="3046988"/>
          </a:xfrm>
          <a:prstGeom prst="rect">
            <a:avLst/>
          </a:prstGeom>
        </p:spPr>
        <p:txBody>
          <a:bodyPr wrap="square">
            <a:spAutoFit/>
          </a:bodyPr>
          <a:lstStyle/>
          <a:p>
            <a:pPr algn="just"/>
            <a:r>
              <a:rPr lang="es-MX" sz="4000" b="1" dirty="0"/>
              <a:t>BASE BÍBLICA</a:t>
            </a:r>
            <a:r>
              <a:rPr lang="es-MX" sz="4000" b="1" dirty="0" smtClean="0"/>
              <a:t>:</a:t>
            </a:r>
          </a:p>
          <a:p>
            <a:pPr algn="just"/>
            <a:r>
              <a:rPr lang="es-MX" sz="4000" b="1" dirty="0" smtClean="0"/>
              <a:t> </a:t>
            </a:r>
          </a:p>
          <a:p>
            <a:pPr algn="just"/>
            <a:r>
              <a:rPr lang="es-MX" sz="2800" dirty="0" smtClean="0"/>
              <a:t>Eclesiastés </a:t>
            </a:r>
            <a:r>
              <a:rPr lang="es-MX" sz="2800" dirty="0"/>
              <a:t>3:1,2 </a:t>
            </a:r>
            <a:endParaRPr lang="es-MX" sz="2800" dirty="0" smtClean="0"/>
          </a:p>
          <a:p>
            <a:pPr algn="just"/>
            <a:r>
              <a:rPr lang="es-MX" sz="2800" dirty="0" smtClean="0"/>
              <a:t>“</a:t>
            </a:r>
            <a:r>
              <a:rPr lang="es-MX" sz="2800" dirty="0"/>
              <a:t>Todo tiene su tiempo, y todo lo que se quiere debajo del cielo tiene su hora. Tiempo de nacer, y tiempo de morir; tiempo de plantar y tiempo de arrancar lo plantado” </a:t>
            </a:r>
          </a:p>
        </p:txBody>
      </p:sp>
    </p:spTree>
    <p:extLst>
      <p:ext uri="{BB962C8B-B14F-4D97-AF65-F5344CB8AC3E}">
        <p14:creationId xmlns:p14="http://schemas.microsoft.com/office/powerpoint/2010/main" val="4057244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88540"/>
            <a:ext cx="8513584" cy="4031873"/>
          </a:xfrm>
          <a:prstGeom prst="rect">
            <a:avLst/>
          </a:prstGeom>
        </p:spPr>
        <p:txBody>
          <a:bodyPr wrap="square">
            <a:spAutoFit/>
          </a:bodyPr>
          <a:lstStyle/>
          <a:p>
            <a:pPr algn="just"/>
            <a:r>
              <a:rPr lang="es-MX" sz="4000" b="1" dirty="0"/>
              <a:t>INTRODUCCIÓN </a:t>
            </a:r>
            <a:endParaRPr lang="es-MX" sz="4000" b="1" dirty="0" smtClean="0"/>
          </a:p>
          <a:p>
            <a:pPr algn="just"/>
            <a:r>
              <a:rPr lang="es-MX" sz="2400" dirty="0" smtClean="0"/>
              <a:t>En </a:t>
            </a:r>
            <a:r>
              <a:rPr lang="es-MX" sz="2400" dirty="0"/>
              <a:t>la mente de Dios, estaba el anhelo de que el hombre no tuviera muerte. Nos hizo a su imagen y a su semejanza. Sopló aliento de vida, y nos hizo seres vivientes. Pero debido a que su amor es tan grande (Juan 3:16), nos dio libre albedrío; y la posibilidad de decidir por nosotros mismos. Es por eso que el pecado entró en el hombre, y también la muerte. El hombre fue creado para no ver muerte, así fuimos creados y la ciencia médica está descubriendo; que esto no es una teoría. Las células tienen el poder de regenerarse y rejuvenecerse, solo que algo pasó dice la ciencia.</a:t>
            </a:r>
          </a:p>
        </p:txBody>
      </p:sp>
    </p:spTree>
    <p:extLst>
      <p:ext uri="{BB962C8B-B14F-4D97-AF65-F5344CB8AC3E}">
        <p14:creationId xmlns:p14="http://schemas.microsoft.com/office/powerpoint/2010/main" val="10988080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478469"/>
            <a:ext cx="8447483" cy="4401205"/>
          </a:xfrm>
          <a:prstGeom prst="rect">
            <a:avLst/>
          </a:prstGeom>
        </p:spPr>
        <p:txBody>
          <a:bodyPr wrap="square">
            <a:spAutoFit/>
          </a:bodyPr>
          <a:lstStyle/>
          <a:p>
            <a:pPr algn="just"/>
            <a:r>
              <a:rPr lang="es-MX" sz="2800" dirty="0"/>
              <a:t>Con la desobediencia de Adán y Eva, entró 1) la muerte espiritual y 2) la muerte física. “El día que de él comieres ciertamente morirás”. Génesis 2:17. De hecho, la palabra muerte significa Separación. </a:t>
            </a:r>
            <a:endParaRPr lang="es-MX" sz="2800" dirty="0" smtClean="0"/>
          </a:p>
          <a:p>
            <a:pPr algn="just"/>
            <a:r>
              <a:rPr lang="es-MX" sz="2800" dirty="0" smtClean="0"/>
              <a:t>El </a:t>
            </a:r>
            <a:r>
              <a:rPr lang="es-MX" sz="2800" dirty="0"/>
              <a:t>hombre no creyó en la palabra de Dios, como no murió en ese momento; creyó que no habría muerte. Pronto pasaría un suceso que cimbraría a Adán y a Eva, la muerte de su hijo Abel a manos de su hermano Caín; por la envidia de su ofrenda. Lo que no conocían, era que la muerte espiritual ya estaba en ellos. </a:t>
            </a:r>
          </a:p>
        </p:txBody>
      </p:sp>
    </p:spTree>
    <p:extLst>
      <p:ext uri="{BB962C8B-B14F-4D97-AF65-F5344CB8AC3E}">
        <p14:creationId xmlns:p14="http://schemas.microsoft.com/office/powerpoint/2010/main" val="36912817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266859" y="1396631"/>
            <a:ext cx="8372821" cy="3970318"/>
          </a:xfrm>
          <a:prstGeom prst="rect">
            <a:avLst/>
          </a:prstGeom>
        </p:spPr>
        <p:txBody>
          <a:bodyPr wrap="square">
            <a:spAutoFit/>
          </a:bodyPr>
          <a:lstStyle/>
          <a:p>
            <a:pPr algn="just"/>
            <a:r>
              <a:rPr lang="es-MX" sz="3600" b="1" dirty="0"/>
              <a:t>I.- DIOS NOS DA: LA VIDA FÍSICA </a:t>
            </a:r>
            <a:endParaRPr lang="es-MX" sz="3600" b="1" dirty="0" smtClean="0"/>
          </a:p>
          <a:p>
            <a:pPr algn="just"/>
            <a:r>
              <a:rPr lang="es-MX" sz="2400" dirty="0" smtClean="0"/>
              <a:t>La </a:t>
            </a:r>
            <a:r>
              <a:rPr lang="es-MX" sz="2400" dirty="0"/>
              <a:t>Biblia dice que: </a:t>
            </a:r>
            <a:endParaRPr lang="es-MX" sz="2400" dirty="0" smtClean="0"/>
          </a:p>
          <a:p>
            <a:pPr algn="just"/>
            <a:r>
              <a:rPr lang="es-MX" sz="2400" b="1" dirty="0" smtClean="0"/>
              <a:t>“</a:t>
            </a:r>
            <a:r>
              <a:rPr lang="es-MX" sz="2400" b="1" dirty="0"/>
              <a:t>Dios nos creó a su imagen y semejanza”. </a:t>
            </a:r>
            <a:endParaRPr lang="es-MX" sz="2400" b="1" dirty="0" smtClean="0"/>
          </a:p>
          <a:p>
            <a:pPr algn="just"/>
            <a:r>
              <a:rPr lang="es-MX" sz="2400" dirty="0" smtClean="0"/>
              <a:t>Génesis </a:t>
            </a:r>
            <a:r>
              <a:rPr lang="es-MX" sz="2400" dirty="0"/>
              <a:t>1:26-28; 2:7. El sopló aliento de vida sobre nosotros, así que el Dr. Lucas en Hechos 17:24 y 25 nos dice: </a:t>
            </a:r>
            <a:r>
              <a:rPr lang="es-MX" sz="2400" b="1" dirty="0"/>
              <a:t>“El Dios que hizo el mundo, y todas las cosas que en él hay, siendo del Señor del cielo y de la tierra, no habita en templos hechos por manos humanas, ni es honrado por manos de hombres, como si necesitases de algo; pues él es quien da a todos vida y aliento y todas las cosas”.</a:t>
            </a:r>
          </a:p>
        </p:txBody>
      </p:sp>
    </p:spTree>
    <p:extLst>
      <p:ext uri="{BB962C8B-B14F-4D97-AF65-F5344CB8AC3E}">
        <p14:creationId xmlns:p14="http://schemas.microsoft.com/office/powerpoint/2010/main" val="282060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446183" y="1495782"/>
            <a:ext cx="8130448" cy="4401205"/>
          </a:xfrm>
          <a:prstGeom prst="rect">
            <a:avLst/>
          </a:prstGeom>
        </p:spPr>
        <p:txBody>
          <a:bodyPr wrap="square">
            <a:spAutoFit/>
          </a:bodyPr>
          <a:lstStyle/>
          <a:p>
            <a:pPr algn="just"/>
            <a:r>
              <a:rPr lang="es-MX" sz="2800" dirty="0"/>
              <a:t>Hechos 17:25-28 nos afirma que: </a:t>
            </a:r>
            <a:r>
              <a:rPr lang="es-MX" sz="2800" b="1" dirty="0"/>
              <a:t>“En él vivimos, nos movemos y somos”. </a:t>
            </a:r>
            <a:r>
              <a:rPr lang="es-MX" sz="2800" dirty="0"/>
              <a:t>Y en Hechos 3:15 nos confirma: </a:t>
            </a:r>
            <a:r>
              <a:rPr lang="es-MX" sz="2800" b="1" dirty="0"/>
              <a:t>“y matasteis al Autor de la vida, a quien Dios ha resucitado de los muertos, de lo cual nosotros somos testigos”. </a:t>
            </a:r>
            <a:endParaRPr lang="es-MX" sz="2800" b="1" dirty="0" smtClean="0"/>
          </a:p>
          <a:p>
            <a:pPr algn="just"/>
            <a:r>
              <a:rPr lang="es-MX" sz="2800" dirty="0" smtClean="0"/>
              <a:t>Nuestra </a:t>
            </a:r>
            <a:r>
              <a:rPr lang="es-MX" sz="2800" dirty="0"/>
              <a:t>vida física depende totalmente de Dios. Hay personas que desean quitarse la vida, y no lo logran. Si no es la voluntad de Dios, no sucederá. Recordemos que aún las hojas de los árboles no caen, si no es por la voluntad de Dios. </a:t>
            </a:r>
          </a:p>
        </p:txBody>
      </p:sp>
    </p:spTree>
    <p:extLst>
      <p:ext uri="{BB962C8B-B14F-4D97-AF65-F5344CB8AC3E}">
        <p14:creationId xmlns:p14="http://schemas.microsoft.com/office/powerpoint/2010/main" val="2683032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63557" y="1842038"/>
            <a:ext cx="8284684" cy="3539430"/>
          </a:xfrm>
          <a:prstGeom prst="rect">
            <a:avLst/>
          </a:prstGeom>
        </p:spPr>
        <p:txBody>
          <a:bodyPr wrap="square">
            <a:spAutoFit/>
          </a:bodyPr>
          <a:lstStyle/>
          <a:p>
            <a:pPr algn="just"/>
            <a:r>
              <a:rPr lang="es-MX" sz="2800" dirty="0"/>
              <a:t>En esta vida, Dios nos da una oportunidad para buscar la vida espiritual. Que le conozcamos, que recibamos la oportunidad de arrepentirnos. Jesús dijo en Juan 5:24: </a:t>
            </a:r>
            <a:r>
              <a:rPr lang="es-MX" sz="2800" b="1" dirty="0"/>
              <a:t>“el que oye mi palabra, y cree al que me envió, tiene vida eterna; y no vendrá a condenación, mas ha pasado de muerte a vida”. </a:t>
            </a:r>
            <a:endParaRPr lang="es-MX" sz="2800" b="1" dirty="0" smtClean="0"/>
          </a:p>
          <a:p>
            <a:pPr algn="just"/>
            <a:r>
              <a:rPr lang="es-MX" sz="2800" dirty="0" smtClean="0"/>
              <a:t>Sin </a:t>
            </a:r>
            <a:r>
              <a:rPr lang="es-MX" sz="2800" dirty="0"/>
              <a:t>embargo, aún cuando tengamos vida física, eso no quiere decir que tenemos vida espiritual. </a:t>
            </a:r>
          </a:p>
        </p:txBody>
      </p:sp>
    </p:spTree>
    <p:extLst>
      <p:ext uri="{BB962C8B-B14F-4D97-AF65-F5344CB8AC3E}">
        <p14:creationId xmlns:p14="http://schemas.microsoft.com/office/powerpoint/2010/main" val="34232820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Rectángulo 1"/>
          <p:cNvSpPr/>
          <p:nvPr/>
        </p:nvSpPr>
        <p:spPr>
          <a:xfrm>
            <a:off x="583894" y="1842038"/>
            <a:ext cx="7855026" cy="523220"/>
          </a:xfrm>
          <a:prstGeom prst="rect">
            <a:avLst/>
          </a:prstGeom>
        </p:spPr>
        <p:txBody>
          <a:bodyPr wrap="square">
            <a:spAutoFit/>
          </a:bodyPr>
          <a:lstStyle/>
          <a:p>
            <a:pPr algn="just"/>
            <a:endParaRPr lang="es-MX" sz="2800" b="1" dirty="0"/>
          </a:p>
        </p:txBody>
      </p:sp>
      <p:sp>
        <p:nvSpPr>
          <p:cNvPr id="4" name="Rectángulo 3"/>
          <p:cNvSpPr/>
          <p:nvPr/>
        </p:nvSpPr>
        <p:spPr>
          <a:xfrm>
            <a:off x="385590" y="1400693"/>
            <a:ext cx="8350786" cy="4401205"/>
          </a:xfrm>
          <a:prstGeom prst="rect">
            <a:avLst/>
          </a:prstGeom>
        </p:spPr>
        <p:txBody>
          <a:bodyPr wrap="square">
            <a:spAutoFit/>
          </a:bodyPr>
          <a:lstStyle/>
          <a:p>
            <a:pPr algn="just"/>
            <a:r>
              <a:rPr lang="es-MX" sz="4000" b="1" dirty="0"/>
              <a:t>II.- VIDA ESPIRITUAL </a:t>
            </a:r>
            <a:endParaRPr lang="es-MX" sz="4000" b="1" dirty="0" smtClean="0"/>
          </a:p>
          <a:p>
            <a:pPr algn="just"/>
            <a:r>
              <a:rPr lang="es-MX" sz="2400" dirty="0" smtClean="0"/>
              <a:t>El </a:t>
            </a:r>
            <a:r>
              <a:rPr lang="es-MX" sz="2400" dirty="0"/>
              <a:t>pecado nos aleja de Dios. </a:t>
            </a:r>
            <a:r>
              <a:rPr lang="es-MX" sz="2400" b="1" dirty="0"/>
              <a:t>“Porque la paga del pecado es muerte…”</a:t>
            </a:r>
            <a:r>
              <a:rPr lang="es-MX" sz="2400" dirty="0"/>
              <a:t>. Romanos 6:23. La muerte significa separación. El hombre se separó de Dios y entró la muerte. </a:t>
            </a:r>
            <a:endParaRPr lang="es-MX" sz="2400" dirty="0" smtClean="0"/>
          </a:p>
          <a:p>
            <a:pPr algn="just"/>
            <a:endParaRPr lang="es-MX" sz="2400" dirty="0" smtClean="0"/>
          </a:p>
          <a:p>
            <a:pPr algn="just"/>
            <a:r>
              <a:rPr lang="es-MX" sz="2400" dirty="0" smtClean="0"/>
              <a:t>Jesús </a:t>
            </a:r>
            <a:r>
              <a:rPr lang="es-MX" sz="2400" dirty="0"/>
              <a:t>comienza su ministerio diciendo: </a:t>
            </a:r>
            <a:r>
              <a:rPr lang="es-MX" sz="2400" b="1" dirty="0"/>
              <a:t>“el tiempo se ha cumplido, y el reino de los cielos se ha acercado…”.</a:t>
            </a:r>
            <a:r>
              <a:rPr lang="es-MX" sz="2400" dirty="0"/>
              <a:t> Era tiempo de nacer espiritualmente. Por eso Jesús le dijo a Nicodemo, que: </a:t>
            </a:r>
            <a:r>
              <a:rPr lang="es-MX" sz="2400" b="1" dirty="0"/>
              <a:t>“era necesario nacer de nuevo…”. </a:t>
            </a:r>
            <a:r>
              <a:rPr lang="es-MX" sz="2400" dirty="0"/>
              <a:t>Juan 3:3. Jesús vino a acercar el reino espiritual, viene a darnos vida. El mismo dijo: </a:t>
            </a:r>
            <a:r>
              <a:rPr lang="es-MX" sz="2400" b="1" dirty="0"/>
              <a:t>“Yo soy el camino, la verdad y la vida”.</a:t>
            </a:r>
            <a:r>
              <a:rPr lang="es-MX" sz="2400" dirty="0"/>
              <a:t> Juan 14:6</a:t>
            </a:r>
          </a:p>
        </p:txBody>
      </p:sp>
    </p:spTree>
    <p:extLst>
      <p:ext uri="{BB962C8B-B14F-4D97-AF65-F5344CB8AC3E}">
        <p14:creationId xmlns:p14="http://schemas.microsoft.com/office/powerpoint/2010/main" val="87011455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934</TotalTime>
  <Words>2548</Words>
  <Application>Microsoft Office PowerPoint</Application>
  <PresentationFormat>Presentación en pantalla (4:3)</PresentationFormat>
  <Paragraphs>72</Paragraphs>
  <Slides>26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26</vt:i4>
      </vt:variant>
    </vt:vector>
  </HeadingPairs>
  <TitlesOfParts>
    <vt:vector size="29"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95</cp:revision>
  <dcterms:created xsi:type="dcterms:W3CDTF">2016-01-29T05:02:58Z</dcterms:created>
  <dcterms:modified xsi:type="dcterms:W3CDTF">2018-01-22T22:52:03Z</dcterms:modified>
  <cp:category/>
</cp:coreProperties>
</file>