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2" r:id="rId2"/>
    <p:sldId id="256" r:id="rId3"/>
    <p:sldId id="257" r:id="rId4"/>
    <p:sldId id="258" r:id="rId5"/>
    <p:sldId id="260" r:id="rId6"/>
    <p:sldId id="262" r:id="rId7"/>
    <p:sldId id="264" r:id="rId8"/>
    <p:sldId id="265" r:id="rId9"/>
    <p:sldId id="266" r:id="rId10"/>
    <p:sldId id="268" r:id="rId11"/>
    <p:sldId id="269" r:id="rId12"/>
    <p:sldId id="270" r:id="rId13"/>
    <p:sldId id="271" r:id="rId14"/>
    <p:sldId id="272" r:id="rId15"/>
    <p:sldId id="273" r:id="rId16"/>
    <p:sldId id="275" r:id="rId17"/>
    <p:sldId id="276" r:id="rId18"/>
    <p:sldId id="278" r:id="rId19"/>
    <p:sldId id="280" r:id="rId20"/>
    <p:sldId id="281" r:id="rId21"/>
    <p:sldId id="282" r:id="rId22"/>
    <p:sldId id="283" r:id="rId23"/>
    <p:sldId id="284" r:id="rId24"/>
    <p:sldId id="286" r:id="rId25"/>
    <p:sldId id="287" r:id="rId26"/>
    <p:sldId id="289" r:id="rId27"/>
    <p:sldId id="290" r:id="rId28"/>
    <p:sldId id="291" r:id="rId2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137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3878103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451728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780986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pic>
        <p:nvPicPr>
          <p:cNvPr id="9" name="Imagen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51725993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21176A3-4905-4C52-ADC2-1BDA74664DB6}" type="datetimeFigureOut">
              <a:rPr lang="es-MX" smtClean="0"/>
              <a:t>02/02/2018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1890753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21176A3-4905-4C52-ADC2-1BDA74664DB6}" type="datetimeFigureOut">
              <a:rPr lang="es-MX" smtClean="0"/>
              <a:t>02/02/2018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871276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21176A3-4905-4C52-ADC2-1BDA74664DB6}" type="datetimeFigureOut">
              <a:rPr lang="es-MX" smtClean="0"/>
              <a:t>02/02/2018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4107005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21176A3-4905-4C52-ADC2-1BDA74664DB6}" type="datetimeFigureOut">
              <a:rPr lang="es-MX" smtClean="0"/>
              <a:t>02/02/2018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365236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1176A3-4905-4C52-ADC2-1BDA74664DB6}" type="datetimeFigureOut">
              <a:rPr lang="es-MX" smtClean="0"/>
              <a:t>02/02/2018</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23206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02/02/2018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196760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02/02/2018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1189547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1176A3-4905-4C52-ADC2-1BDA74664DB6}" type="datetimeFigureOut">
              <a:rPr lang="es-MX" smtClean="0"/>
              <a:t>02/02/2018</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970B2-D4C2-4343-A9CE-5DE6E30D4B2F}" type="slidenum">
              <a:rPr lang="es-MX" smtClean="0"/>
              <a:t>‹Nº›</a:t>
            </a:fld>
            <a:endParaRPr lang="es-MX"/>
          </a:p>
        </p:txBody>
      </p:sp>
    </p:spTree>
    <p:extLst>
      <p:ext uri="{BB962C8B-B14F-4D97-AF65-F5344CB8AC3E}">
        <p14:creationId xmlns:p14="http://schemas.microsoft.com/office/powerpoint/2010/main" val="29174947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679884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430771"/>
            <a:ext cx="8385463" cy="4351338"/>
          </a:xfrm>
        </p:spPr>
        <p:txBody>
          <a:bodyPr>
            <a:normAutofit/>
          </a:bodyPr>
          <a:lstStyle/>
          <a:p>
            <a:pPr marL="0" indent="0" algn="just">
              <a:buNone/>
            </a:pPr>
            <a:r>
              <a:rPr lang="es-MX" sz="3200" b="1" dirty="0"/>
              <a:t>“Y todo lo que hacéis, sea de palabra o de hecho, hacedlo todo en el nombre del Señor Jesús, dando gracias a Dios Padre por medio de él. Y todo lo que hagáis, hacedlo de corazón, como para el Señor y no para los hombres; sabiendo que del Señor recibiréis la recompensa de la herencia, porque a Cristo el Señor servís”. </a:t>
            </a:r>
            <a:r>
              <a:rPr lang="es-MX" sz="3200" dirty="0"/>
              <a:t>Colosenses 3:17 y 23,24.</a:t>
            </a:r>
          </a:p>
        </p:txBody>
      </p:sp>
    </p:spTree>
    <p:extLst>
      <p:ext uri="{BB962C8B-B14F-4D97-AF65-F5344CB8AC3E}">
        <p14:creationId xmlns:p14="http://schemas.microsoft.com/office/powerpoint/2010/main" val="1194700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normAutofit fontScale="90000"/>
          </a:bodyPr>
          <a:lstStyle/>
          <a:p>
            <a:pPr marL="857250" indent="-857250">
              <a:buFont typeface="+mj-lt"/>
              <a:buAutoNum type="romanUcPeriod" startAt="2"/>
            </a:pPr>
            <a:r>
              <a:rPr lang="es-MX" b="1" dirty="0" smtClean="0">
                <a:latin typeface="+mn-lt"/>
              </a:rPr>
              <a:t> SANTIDAD EN LA PRESENTACIÓN</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lstStyle/>
          <a:p>
            <a:pPr marL="0" indent="0" algn="just">
              <a:buNone/>
            </a:pPr>
            <a:r>
              <a:rPr lang="es-MX" sz="3600" dirty="0"/>
              <a:t>La presentación en el altar también es importante que se refleje con santidad, o sea; es muy valioso que al estar en la presencia de Dios cada participante </a:t>
            </a:r>
            <a:r>
              <a:rPr lang="es-MX" sz="3600" dirty="0" smtClean="0"/>
              <a:t>considere</a:t>
            </a:r>
            <a:r>
              <a:rPr lang="es-MX" sz="3600" dirty="0"/>
              <a:t>, que su arreglo personal reúna cuando menos las cualidades que nos presenta Pablo en 1 Timoteo 2:8-10.</a:t>
            </a:r>
          </a:p>
          <a:p>
            <a:pPr marL="0" indent="0">
              <a:buNone/>
            </a:pPr>
            <a:endParaRPr lang="es-MX" dirty="0"/>
          </a:p>
        </p:txBody>
      </p:sp>
    </p:spTree>
    <p:extLst>
      <p:ext uri="{BB962C8B-B14F-4D97-AF65-F5344CB8AC3E}">
        <p14:creationId xmlns:p14="http://schemas.microsoft.com/office/powerpoint/2010/main" val="1377698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84464" y="1420380"/>
            <a:ext cx="8385463" cy="4351338"/>
          </a:xfrm>
        </p:spPr>
        <p:txBody>
          <a:bodyPr>
            <a:normAutofit/>
          </a:bodyPr>
          <a:lstStyle/>
          <a:p>
            <a:pPr marL="0" indent="0" algn="just">
              <a:buNone/>
            </a:pPr>
            <a:r>
              <a:rPr lang="es-MX" sz="3600" dirty="0"/>
              <a:t>Ahí se nos dice que se levanten manos santas al orar, y que esto se haga en todo lugar</a:t>
            </a:r>
            <a:r>
              <a:rPr lang="es-MX" sz="3600" dirty="0" smtClean="0"/>
              <a:t>; que </a:t>
            </a:r>
            <a:r>
              <a:rPr lang="es-MX" sz="3600" dirty="0"/>
              <a:t>no haya iras ni contiendas, que la forma de vestir sea decorosa, pudorosa y modesta</a:t>
            </a:r>
            <a:r>
              <a:rPr lang="es-MX" sz="3600" dirty="0" smtClean="0"/>
              <a:t>. </a:t>
            </a:r>
          </a:p>
          <a:p>
            <a:pPr marL="0" indent="0" algn="just">
              <a:buNone/>
            </a:pPr>
            <a:r>
              <a:rPr lang="es-MX" sz="3600" dirty="0" smtClean="0"/>
              <a:t>Sin </a:t>
            </a:r>
            <a:r>
              <a:rPr lang="es-MX" sz="3600" dirty="0"/>
              <a:t>arreglos extravagantes y caros, sino mas bien que sea con buenas obras que reflejen la piedad.</a:t>
            </a:r>
          </a:p>
        </p:txBody>
      </p:sp>
    </p:spTree>
    <p:extLst>
      <p:ext uri="{BB962C8B-B14F-4D97-AF65-F5344CB8AC3E}">
        <p14:creationId xmlns:p14="http://schemas.microsoft.com/office/powerpoint/2010/main" val="3397962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669762"/>
            <a:ext cx="8385463" cy="4351338"/>
          </a:xfrm>
        </p:spPr>
        <p:txBody>
          <a:bodyPr/>
          <a:lstStyle/>
          <a:p>
            <a:pPr marL="0" indent="0" algn="just">
              <a:buNone/>
            </a:pPr>
            <a:r>
              <a:rPr lang="es-MX" sz="3200" dirty="0"/>
              <a:t>Es cierto que Pablo en su expresión parece que separa a los hombres de las mujeres, y que a los hombres les hace observaciones y a las mujeres otras, pero sin duda que los consejos en su presentación debe ser para ambos, y si estamos en la presencia de Dios necesitamos hacerlo en santidad como se expresa </a:t>
            </a:r>
            <a:r>
              <a:rPr lang="es-MX" sz="3200" dirty="0" smtClean="0"/>
              <a:t>anteriormente.</a:t>
            </a:r>
          </a:p>
          <a:p>
            <a:pPr marL="0" indent="0" algn="just">
              <a:buNone/>
            </a:pPr>
            <a:endParaRPr lang="es-MX" dirty="0"/>
          </a:p>
        </p:txBody>
      </p:sp>
    </p:spTree>
    <p:extLst>
      <p:ext uri="{BB962C8B-B14F-4D97-AF65-F5344CB8AC3E}">
        <p14:creationId xmlns:p14="http://schemas.microsoft.com/office/powerpoint/2010/main" val="175976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53391"/>
            <a:ext cx="8385463" cy="4784581"/>
          </a:xfrm>
        </p:spPr>
        <p:txBody>
          <a:bodyPr>
            <a:normAutofit/>
          </a:bodyPr>
          <a:lstStyle/>
          <a:p>
            <a:pPr marL="0" indent="0" algn="just">
              <a:buNone/>
            </a:pPr>
            <a:r>
              <a:rPr lang="es-MX" sz="3200" dirty="0"/>
              <a:t>Pablo nos dice lo siguiente: </a:t>
            </a:r>
            <a:endParaRPr lang="es-MX" sz="3200" dirty="0" smtClean="0"/>
          </a:p>
          <a:p>
            <a:pPr marL="0" indent="0" algn="just">
              <a:buNone/>
            </a:pPr>
            <a:r>
              <a:rPr lang="es-MX" sz="3200" b="1" dirty="0" smtClean="0"/>
              <a:t>“</a:t>
            </a:r>
            <a:r>
              <a:rPr lang="es-MX" sz="3200" b="1" dirty="0"/>
              <a:t>Y el mismo Dios de paz os santifique por completo; y todo</a:t>
            </a:r>
            <a:r>
              <a:rPr lang="es-MX" sz="3200" dirty="0"/>
              <a:t> </a:t>
            </a:r>
            <a:r>
              <a:rPr lang="es-MX" sz="3200" b="1" dirty="0"/>
              <a:t>vuestro ser, espíritu, alma y cuerpo, sea guardado irreprensible para la venida de </a:t>
            </a:r>
            <a:r>
              <a:rPr lang="es-MX" sz="3200" b="1" dirty="0" smtClean="0"/>
              <a:t>nuestro </a:t>
            </a:r>
            <a:r>
              <a:rPr lang="es-MX" sz="3200" b="1" dirty="0"/>
              <a:t>Señor Jesucristo. Fiel es el que os llama, el cual también lo hará”. </a:t>
            </a:r>
            <a:endParaRPr lang="es-MX" sz="3200" b="1" dirty="0" smtClean="0"/>
          </a:p>
          <a:p>
            <a:pPr marL="0" indent="0" algn="just">
              <a:buNone/>
            </a:pPr>
            <a:r>
              <a:rPr lang="es-MX" sz="3200" dirty="0" smtClean="0"/>
              <a:t>1 </a:t>
            </a:r>
            <a:r>
              <a:rPr lang="es-MX" sz="3200" dirty="0"/>
              <a:t>Tesalonicenses</a:t>
            </a:r>
            <a:r>
              <a:rPr lang="es-MX" sz="3200" b="1" dirty="0"/>
              <a:t> </a:t>
            </a:r>
            <a:r>
              <a:rPr lang="es-MX" sz="3200" dirty="0"/>
              <a:t>5:23-24; Aquí Pablo no hace separación entre hombres y mujeres, sino que expresa una forma de ser santa ante Dios.</a:t>
            </a:r>
          </a:p>
        </p:txBody>
      </p:sp>
    </p:spTree>
    <p:extLst>
      <p:ext uri="{BB962C8B-B14F-4D97-AF65-F5344CB8AC3E}">
        <p14:creationId xmlns:p14="http://schemas.microsoft.com/office/powerpoint/2010/main" val="867863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42900" y="1150216"/>
            <a:ext cx="8385463" cy="4980420"/>
          </a:xfrm>
        </p:spPr>
        <p:txBody>
          <a:bodyPr>
            <a:normAutofit/>
          </a:bodyPr>
          <a:lstStyle/>
          <a:p>
            <a:pPr marL="0" indent="0" algn="just">
              <a:buNone/>
            </a:pPr>
            <a:r>
              <a:rPr lang="es-MX" dirty="0"/>
              <a:t>Es conveniente dejar bien claro, que el arreglo </a:t>
            </a:r>
            <a:r>
              <a:rPr lang="es-MX" dirty="0" smtClean="0"/>
              <a:t>personal </a:t>
            </a:r>
            <a:r>
              <a:rPr lang="es-MX" dirty="0"/>
              <a:t>solo tiene valor espiritual; cuando se hace en santidad (Ofrecido, separado, dedicado, etc. para Dios). No porque con ello se logre ser mejor que los demás, recordemos que Dios escudriña lo más profundo que hay en nuestro </a:t>
            </a:r>
            <a:r>
              <a:rPr lang="es-MX" dirty="0" smtClean="0"/>
              <a:t>corazón.</a:t>
            </a:r>
          </a:p>
          <a:p>
            <a:pPr marL="0" indent="0" algn="just">
              <a:buNone/>
            </a:pPr>
            <a:r>
              <a:rPr lang="es-MX" dirty="0"/>
              <a:t>Él sabe cual es nuestra intención, y si Dios ve que nuestra motivación es santa; entonces Él recibe como ofrenda de olor grato; todo lo que reflejamos. De esa manera, también su nombre es glorificado en nuestras vidas; por su presencia es que podemos ser mejores.</a:t>
            </a:r>
          </a:p>
          <a:p>
            <a:pPr marL="0" indent="0" algn="just">
              <a:buNone/>
            </a:pPr>
            <a:endParaRPr lang="es-MX" dirty="0"/>
          </a:p>
        </p:txBody>
      </p:sp>
    </p:spTree>
    <p:extLst>
      <p:ext uri="{BB962C8B-B14F-4D97-AF65-F5344CB8AC3E}">
        <p14:creationId xmlns:p14="http://schemas.microsoft.com/office/powerpoint/2010/main" val="41519485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94855" y="1163782"/>
            <a:ext cx="8385463" cy="4587154"/>
          </a:xfrm>
        </p:spPr>
        <p:txBody>
          <a:bodyPr>
            <a:normAutofit/>
          </a:bodyPr>
          <a:lstStyle/>
          <a:p>
            <a:pPr marL="0" indent="0" algn="just">
              <a:buNone/>
            </a:pPr>
            <a:r>
              <a:rPr lang="es-MX" sz="3200" dirty="0"/>
              <a:t>La expresión: </a:t>
            </a:r>
            <a:r>
              <a:rPr lang="es-MX" sz="3200" b="1" dirty="0"/>
              <a:t>“con toda piedad y honestidad”</a:t>
            </a:r>
            <a:r>
              <a:rPr lang="es-MX" sz="3200" dirty="0"/>
              <a:t> del 2:2; viene a ser equivalente a la </a:t>
            </a:r>
            <a:r>
              <a:rPr lang="es-MX" sz="3200" dirty="0" smtClean="0"/>
              <a:t>fórmula </a:t>
            </a:r>
            <a:r>
              <a:rPr lang="es-MX" sz="3200" dirty="0"/>
              <a:t>hebrea: </a:t>
            </a:r>
            <a:endParaRPr lang="es-MX" sz="3200" dirty="0" smtClean="0"/>
          </a:p>
          <a:p>
            <a:pPr marL="0" indent="0" algn="just">
              <a:buNone/>
            </a:pPr>
            <a:r>
              <a:rPr lang="es-MX" sz="3200" b="1" dirty="0" smtClean="0"/>
              <a:t>“</a:t>
            </a:r>
            <a:r>
              <a:rPr lang="es-MX" sz="3200" b="1" dirty="0"/>
              <a:t>en santidad y justicia”</a:t>
            </a:r>
            <a:r>
              <a:rPr lang="es-MX" sz="3200" dirty="0"/>
              <a:t>. </a:t>
            </a:r>
            <a:endParaRPr lang="es-MX" sz="3200" dirty="0" smtClean="0"/>
          </a:p>
          <a:p>
            <a:pPr marL="0" indent="0" algn="just">
              <a:buNone/>
            </a:pPr>
            <a:r>
              <a:rPr lang="es-MX" sz="3200" dirty="0" smtClean="0"/>
              <a:t>Lucas </a:t>
            </a:r>
            <a:r>
              <a:rPr lang="es-MX" sz="3200" dirty="0"/>
              <a:t>1:75, en la que está resumido todo el ideal religioso de Israel. </a:t>
            </a:r>
            <a:endParaRPr lang="es-MX" sz="3200" dirty="0" smtClean="0"/>
          </a:p>
          <a:p>
            <a:pPr marL="0" indent="0" algn="just">
              <a:buNone/>
            </a:pPr>
            <a:r>
              <a:rPr lang="es-MX" sz="3200" dirty="0" smtClean="0"/>
              <a:t>Por </a:t>
            </a:r>
            <a:r>
              <a:rPr lang="es-MX" sz="3200" dirty="0"/>
              <a:t>lo tanto, se llega a entender que las reuniones de la iglesia; no es como ir a una exhibición de modas, sino a exaltar el nombre de nuestro gran Dios y </a:t>
            </a:r>
            <a:r>
              <a:rPr lang="es-MX" sz="3200" dirty="0" smtClean="0"/>
              <a:t>salvador Jesucristo.</a:t>
            </a:r>
            <a:endParaRPr lang="es-MX" sz="3200" dirty="0"/>
          </a:p>
        </p:txBody>
      </p:sp>
    </p:spTree>
    <p:extLst>
      <p:ext uri="{BB962C8B-B14F-4D97-AF65-F5344CB8AC3E}">
        <p14:creationId xmlns:p14="http://schemas.microsoft.com/office/powerpoint/2010/main" val="34031629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222951"/>
            <a:ext cx="8385463" cy="4980421"/>
          </a:xfrm>
        </p:spPr>
        <p:txBody>
          <a:bodyPr>
            <a:normAutofit/>
          </a:bodyPr>
          <a:lstStyle/>
          <a:p>
            <a:pPr marL="0" indent="0" algn="just">
              <a:buNone/>
            </a:pPr>
            <a:r>
              <a:rPr lang="es-MX" dirty="0"/>
              <a:t>Reflejar santidad en nuestra forma de presentación en el altar, no quiere decir que se puede disfrazar y aparentar algo que no se es, ya que como se dijo anteriormente, la santidad tiene que ver con el ofrecimiento, la separación y la dedicación en cada una de las motivaciones, y que éstas sean para Dios</a:t>
            </a:r>
            <a:r>
              <a:rPr lang="es-MX" dirty="0" smtClean="0"/>
              <a:t>.</a:t>
            </a:r>
          </a:p>
          <a:p>
            <a:pPr marL="0" indent="0" algn="just">
              <a:buNone/>
            </a:pPr>
            <a:r>
              <a:rPr lang="es-MX" dirty="0"/>
              <a:t>Pero no hay que equivocarnos, porque Dios no puede ser burlado; y es él quien produce la santificación en Cristo, y no en lo que se pueda aparentar. Es muy común que muchas personas tratan de aparentar algo que no se es, pero si no es para Dios, de nada sirve.</a:t>
            </a:r>
          </a:p>
          <a:p>
            <a:pPr marL="0" indent="0" algn="just">
              <a:buNone/>
            </a:pPr>
            <a:endParaRPr lang="es-MX" dirty="0"/>
          </a:p>
        </p:txBody>
      </p:sp>
    </p:spTree>
    <p:extLst>
      <p:ext uri="{BB962C8B-B14F-4D97-AF65-F5344CB8AC3E}">
        <p14:creationId xmlns:p14="http://schemas.microsoft.com/office/powerpoint/2010/main" val="25237665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pPr marL="857250" indent="-857250">
              <a:buFont typeface="+mj-lt"/>
              <a:buAutoNum type="romanUcPeriod" startAt="3"/>
            </a:pPr>
            <a:r>
              <a:rPr lang="es-MX" b="1" dirty="0" smtClean="0">
                <a:latin typeface="+mn-lt"/>
              </a:rPr>
              <a:t>SANTIDAD EN LO QUE SE HACE</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lstStyle/>
          <a:p>
            <a:pPr marL="0" indent="0" algn="just">
              <a:buNone/>
            </a:pPr>
            <a:r>
              <a:rPr lang="es-MX" sz="3200" dirty="0"/>
              <a:t>Cuando el pueblo de Dios se reúne como cuerpo, lo hace con la intención de realizar algunos actos de </a:t>
            </a:r>
            <a:r>
              <a:rPr lang="es-MX" sz="3200" dirty="0" smtClean="0"/>
              <a:t>adoración.</a:t>
            </a:r>
          </a:p>
          <a:p>
            <a:pPr marL="0" indent="0" algn="just">
              <a:buNone/>
            </a:pPr>
            <a:r>
              <a:rPr lang="es-MX" sz="3200" dirty="0"/>
              <a:t>Es conveniente que cada uno de ellos sean dedicados para la gloria de Dios, por lo que se requiere que cada uno de ellos reúna los elementos que produce santidad; para que de esa manera se logre el objetivo central de que el nombre de Dios sea exaltado.</a:t>
            </a:r>
          </a:p>
          <a:p>
            <a:pPr marL="0" indent="0" algn="just">
              <a:buNone/>
            </a:pPr>
            <a:endParaRPr lang="es-MX" dirty="0"/>
          </a:p>
          <a:p>
            <a:pPr marL="0" indent="0">
              <a:buNone/>
            </a:pPr>
            <a:endParaRPr lang="es-MX" dirty="0"/>
          </a:p>
        </p:txBody>
      </p:sp>
    </p:spTree>
    <p:extLst>
      <p:ext uri="{BB962C8B-B14F-4D97-AF65-F5344CB8AC3E}">
        <p14:creationId xmlns:p14="http://schemas.microsoft.com/office/powerpoint/2010/main" val="492481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42901" y="1513898"/>
            <a:ext cx="8385463" cy="4351338"/>
          </a:xfrm>
        </p:spPr>
        <p:txBody>
          <a:bodyPr>
            <a:normAutofit/>
          </a:bodyPr>
          <a:lstStyle/>
          <a:p>
            <a:pPr marL="0" indent="0" algn="just">
              <a:buNone/>
            </a:pPr>
            <a:r>
              <a:rPr lang="es-MX" sz="3600" dirty="0"/>
              <a:t>Pablo, al dirigirse a la iglesia en Corinto, le hace algunas </a:t>
            </a:r>
            <a:r>
              <a:rPr lang="es-MX" sz="3600" dirty="0" smtClean="0"/>
              <a:t>recomendaciones </a:t>
            </a:r>
            <a:r>
              <a:rPr lang="es-MX" sz="3600" dirty="0"/>
              <a:t>sobre lo que se debería considerar en las acciones al estar reunidos:</a:t>
            </a:r>
          </a:p>
        </p:txBody>
      </p:sp>
    </p:spTree>
    <p:extLst>
      <p:ext uri="{BB962C8B-B14F-4D97-AF65-F5344CB8AC3E}">
        <p14:creationId xmlns:p14="http://schemas.microsoft.com/office/powerpoint/2010/main" val="2886913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2" y="872836"/>
            <a:ext cx="8385463" cy="703553"/>
          </a:xfrm>
        </p:spPr>
        <p:txBody>
          <a:bodyPr/>
          <a:lstStyle/>
          <a:p>
            <a:r>
              <a:rPr lang="es-MX" b="1" dirty="0" smtClean="0">
                <a:latin typeface="+mn-lt"/>
              </a:rPr>
              <a:t>LA SANTIDAD AL SERVIR A DIOS</a:t>
            </a:r>
            <a:endParaRPr lang="es-MX" b="1" dirty="0">
              <a:latin typeface="+mn-lt"/>
            </a:endParaRPr>
          </a:p>
        </p:txBody>
      </p:sp>
      <p:sp>
        <p:nvSpPr>
          <p:cNvPr id="7" name="Marcador de contenido 6"/>
          <p:cNvSpPr>
            <a:spLocks noGrp="1"/>
          </p:cNvSpPr>
          <p:nvPr>
            <p:ph idx="1"/>
          </p:nvPr>
        </p:nvSpPr>
        <p:spPr>
          <a:xfrm>
            <a:off x="374072" y="2012661"/>
            <a:ext cx="8385463" cy="3837421"/>
          </a:xfrm>
        </p:spPr>
        <p:txBody>
          <a:bodyPr/>
          <a:lstStyle/>
          <a:p>
            <a:pPr marL="0" indent="0">
              <a:buNone/>
            </a:pPr>
            <a:r>
              <a:rPr lang="es-MX" sz="4000" dirty="0"/>
              <a:t>Hebreos 12:14</a:t>
            </a:r>
          </a:p>
          <a:p>
            <a:pPr marL="0" indent="0">
              <a:buNone/>
            </a:pPr>
            <a:r>
              <a:rPr lang="es-MX" sz="4000" b="1" dirty="0" smtClean="0"/>
              <a:t>“</a:t>
            </a:r>
            <a:r>
              <a:rPr lang="es-MX" sz="4000" b="1" dirty="0"/>
              <a:t>Seguid la paz con todos, y la santidad, sin la cual nadie verá al Señor”.</a:t>
            </a:r>
            <a:endParaRPr lang="es-MX" sz="4000" dirty="0"/>
          </a:p>
          <a:p>
            <a:pPr marL="0" indent="0">
              <a:buNone/>
            </a:pPr>
            <a:endParaRPr lang="es-MX" dirty="0"/>
          </a:p>
        </p:txBody>
      </p:sp>
    </p:spTree>
    <p:extLst>
      <p:ext uri="{BB962C8B-B14F-4D97-AF65-F5344CB8AC3E}">
        <p14:creationId xmlns:p14="http://schemas.microsoft.com/office/powerpoint/2010/main" val="6217653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513898"/>
            <a:ext cx="8385463" cy="4351338"/>
          </a:xfrm>
        </p:spPr>
        <p:txBody>
          <a:bodyPr>
            <a:normAutofit lnSpcReduction="10000"/>
          </a:bodyPr>
          <a:lstStyle/>
          <a:p>
            <a:pPr marL="0" indent="0" algn="just">
              <a:buNone/>
            </a:pPr>
            <a:r>
              <a:rPr lang="es-MX" b="1" dirty="0"/>
              <a:t>“¿Qué hay, pues, hermanos? Cuando os reunís, cada uno de vosotros tiene salmo, tiene doctrina, tiene lengua, tiene revelación, tiene interpretación. Hágase todo para </a:t>
            </a:r>
            <a:r>
              <a:rPr lang="es-MX" b="1" dirty="0" smtClean="0"/>
              <a:t>edificación</a:t>
            </a:r>
            <a:r>
              <a:rPr lang="es-MX" b="1" dirty="0"/>
              <a:t>. Si habla alguno en lengua extraña, sea esto por dos, o a lo más tres, y por turno; y uno interprete. Y si no hay intérprete, calle en la iglesia, y hable para sí mismo y para Dios. Asimismo, los profetas hablen dos o tres, y los demás juzguen. Y si algo le fuere revelado a otro que estuviere sentado, calle el primero. Porque podéis profetizar todos uno por uno, para que todos aprendan, y todos sean exhortados”. </a:t>
            </a:r>
            <a:r>
              <a:rPr lang="es-MX" dirty="0"/>
              <a:t>1 Corintios 14:26-31.</a:t>
            </a:r>
          </a:p>
          <a:p>
            <a:pPr marL="0" indent="0">
              <a:buNone/>
            </a:pPr>
            <a:endParaRPr lang="es-MX" dirty="0"/>
          </a:p>
        </p:txBody>
      </p:sp>
    </p:spTree>
    <p:extLst>
      <p:ext uri="{BB962C8B-B14F-4D97-AF65-F5344CB8AC3E}">
        <p14:creationId xmlns:p14="http://schemas.microsoft.com/office/powerpoint/2010/main" val="36852537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63681" y="1347643"/>
            <a:ext cx="8385463" cy="4351338"/>
          </a:xfrm>
        </p:spPr>
        <p:txBody>
          <a:bodyPr/>
          <a:lstStyle/>
          <a:p>
            <a:pPr marL="0" indent="0" algn="just">
              <a:buNone/>
            </a:pPr>
            <a:r>
              <a:rPr lang="es-MX" sz="3600" dirty="0"/>
              <a:t>Después de todo cuanto el Apóstol ha venido diciendo sobre los carismas, establece aquí algunas normas prácticas que deben observarse en las reuniones litúrgicas, a fin de que todo proceda con orden y decoro.</a:t>
            </a:r>
          </a:p>
          <a:p>
            <a:pPr marL="0" indent="0">
              <a:buNone/>
            </a:pPr>
            <a:r>
              <a:rPr lang="es-MX" dirty="0"/>
              <a:t> </a:t>
            </a:r>
          </a:p>
          <a:p>
            <a:pPr marL="0" indent="0">
              <a:buNone/>
            </a:pPr>
            <a:endParaRPr lang="es-MX" dirty="0"/>
          </a:p>
        </p:txBody>
      </p:sp>
    </p:spTree>
    <p:extLst>
      <p:ext uri="{BB962C8B-B14F-4D97-AF65-F5344CB8AC3E}">
        <p14:creationId xmlns:p14="http://schemas.microsoft.com/office/powerpoint/2010/main" val="22637283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63683" y="1358034"/>
            <a:ext cx="8385463" cy="4351338"/>
          </a:xfrm>
        </p:spPr>
        <p:txBody>
          <a:bodyPr>
            <a:normAutofit/>
          </a:bodyPr>
          <a:lstStyle/>
          <a:p>
            <a:pPr marL="0" indent="0">
              <a:buNone/>
            </a:pPr>
            <a:r>
              <a:rPr lang="es-MX" sz="3200" dirty="0"/>
              <a:t>En visión de conjunto, podemos reducirlas a cuatro</a:t>
            </a:r>
            <a:r>
              <a:rPr lang="es-MX" sz="3200" dirty="0" smtClean="0"/>
              <a:t>:</a:t>
            </a:r>
            <a:endParaRPr lang="es-MX" sz="3200" dirty="0"/>
          </a:p>
          <a:p>
            <a:pPr marL="514350" lvl="0" indent="-514350">
              <a:buFont typeface="+mj-lt"/>
              <a:buAutoNum type="arabicPeriod"/>
            </a:pPr>
            <a:r>
              <a:rPr lang="es-MX" sz="3200" dirty="0"/>
              <a:t>Que no hablen muchos en cada </a:t>
            </a:r>
            <a:r>
              <a:rPr lang="es-MX" sz="3200" dirty="0" smtClean="0"/>
              <a:t>reunión</a:t>
            </a:r>
          </a:p>
          <a:p>
            <a:pPr marL="514350" lvl="0" indent="-514350">
              <a:buFont typeface="+mj-lt"/>
              <a:buAutoNum type="arabicPeriod"/>
            </a:pPr>
            <a:r>
              <a:rPr lang="es-MX" sz="3200" dirty="0" smtClean="0"/>
              <a:t>Que </a:t>
            </a:r>
            <a:r>
              <a:rPr lang="es-MX" sz="3200" dirty="0"/>
              <a:t>no hablen varios a la vez</a:t>
            </a:r>
          </a:p>
          <a:p>
            <a:pPr marL="514350" indent="-514350">
              <a:buFont typeface="+mj-lt"/>
              <a:buAutoNum type="arabicPeriod"/>
            </a:pPr>
            <a:r>
              <a:rPr lang="es-MX" sz="3200" dirty="0" smtClean="0"/>
              <a:t>Que </a:t>
            </a:r>
            <a:r>
              <a:rPr lang="es-MX" sz="3200" dirty="0"/>
              <a:t>los </a:t>
            </a:r>
            <a:r>
              <a:rPr lang="es-MX" sz="3200" dirty="0" err="1"/>
              <a:t>glosólalos</a:t>
            </a:r>
            <a:r>
              <a:rPr lang="es-MX" sz="3200" dirty="0"/>
              <a:t> no hablen ninguno, si no hay quien interprete</a:t>
            </a:r>
          </a:p>
          <a:p>
            <a:pPr marL="514350" indent="-514350">
              <a:buFont typeface="+mj-lt"/>
              <a:buAutoNum type="arabicPeriod"/>
            </a:pPr>
            <a:r>
              <a:rPr lang="es-MX" sz="3200" dirty="0" smtClean="0"/>
              <a:t>Que </a:t>
            </a:r>
            <a:r>
              <a:rPr lang="es-MX" sz="3200" dirty="0"/>
              <a:t>las mujeres se callen.</a:t>
            </a:r>
          </a:p>
        </p:txBody>
      </p:sp>
    </p:spTree>
    <p:extLst>
      <p:ext uri="{BB962C8B-B14F-4D97-AF65-F5344CB8AC3E}">
        <p14:creationId xmlns:p14="http://schemas.microsoft.com/office/powerpoint/2010/main" val="31712316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63682" y="880053"/>
            <a:ext cx="8385463" cy="5302538"/>
          </a:xfrm>
        </p:spPr>
        <p:txBody>
          <a:bodyPr>
            <a:normAutofit/>
          </a:bodyPr>
          <a:lstStyle/>
          <a:p>
            <a:pPr marL="0" indent="0" algn="just">
              <a:buNone/>
            </a:pPr>
            <a:r>
              <a:rPr lang="es-MX" dirty="0"/>
              <a:t>Comienza proponiéndoles la norma general de que en el uso de los carismas han de pro-ceder de modo </a:t>
            </a:r>
            <a:r>
              <a:rPr lang="es-MX" b="1" dirty="0"/>
              <a:t>“que todo sea para edificación”</a:t>
            </a:r>
            <a:r>
              <a:rPr lang="es-MX" dirty="0"/>
              <a:t> (v.26). </a:t>
            </a:r>
            <a:endParaRPr lang="es-MX" dirty="0" smtClean="0"/>
          </a:p>
          <a:p>
            <a:pPr marL="0" indent="0" algn="just">
              <a:buNone/>
            </a:pPr>
            <a:r>
              <a:rPr lang="es-MX" dirty="0" smtClean="0"/>
              <a:t>En </a:t>
            </a:r>
            <a:r>
              <a:rPr lang="es-MX" dirty="0"/>
              <a:t>la lista sumaria de carismas que ofrece: </a:t>
            </a:r>
            <a:endParaRPr lang="es-MX" dirty="0" smtClean="0"/>
          </a:p>
          <a:p>
            <a:pPr marL="0" indent="0" algn="just">
              <a:buNone/>
            </a:pPr>
            <a:r>
              <a:rPr lang="es-MX" b="1" dirty="0" smtClean="0"/>
              <a:t>“</a:t>
            </a:r>
            <a:r>
              <a:rPr lang="es-MX" b="1" dirty="0"/>
              <a:t>salmo-instrucción (= </a:t>
            </a:r>
            <a:r>
              <a:rPr lang="es-MX" b="1" i="1" dirty="0" smtClean="0"/>
              <a:t>doctor</a:t>
            </a:r>
            <a:r>
              <a:rPr lang="es-MX" b="1" dirty="0" smtClean="0"/>
              <a:t>)-revelación </a:t>
            </a:r>
            <a:r>
              <a:rPr lang="es-MX" b="1" dirty="0"/>
              <a:t>(= </a:t>
            </a:r>
            <a:r>
              <a:rPr lang="es-MX" b="1" i="1" dirty="0"/>
              <a:t>profeta</a:t>
            </a:r>
            <a:r>
              <a:rPr lang="es-MX" b="1" dirty="0" smtClean="0"/>
              <a:t>)-discurso </a:t>
            </a:r>
            <a:r>
              <a:rPr lang="es-MX" b="1" dirty="0"/>
              <a:t>en </a:t>
            </a:r>
            <a:r>
              <a:rPr lang="es-MX" b="1" dirty="0" smtClean="0"/>
              <a:t>lenguas- interpretación</a:t>
            </a:r>
            <a:r>
              <a:rPr lang="es-MX" b="1" dirty="0"/>
              <a:t>,”</a:t>
            </a:r>
            <a:r>
              <a:rPr lang="es-MX" dirty="0"/>
              <a:t> sólo encontramos nuevo el </a:t>
            </a:r>
            <a:r>
              <a:rPr lang="es-MX" b="1" dirty="0"/>
              <a:t>“salmo,” </a:t>
            </a:r>
            <a:r>
              <a:rPr lang="es-MX" dirty="0"/>
              <a:t>no mencionado en las anteriores listas del c.12</a:t>
            </a:r>
            <a:r>
              <a:rPr lang="es-MX" dirty="0" smtClean="0"/>
              <a:t>.</a:t>
            </a:r>
          </a:p>
          <a:p>
            <a:pPr marL="0" indent="0" algn="just">
              <a:buNone/>
            </a:pPr>
            <a:r>
              <a:rPr lang="es-MX" dirty="0"/>
              <a:t>Parece que se trataba de un carisma, en virtud del cual, el fiel así favorecido prorrumpía en cánticos improvisados destinados a alabar a Dios </a:t>
            </a:r>
            <a:endParaRPr lang="es-MX" dirty="0" smtClean="0"/>
          </a:p>
          <a:p>
            <a:pPr marL="0" indent="0" algn="just">
              <a:buNone/>
            </a:pPr>
            <a:r>
              <a:rPr lang="es-MX" dirty="0" smtClean="0"/>
              <a:t>(</a:t>
            </a:r>
            <a:r>
              <a:rPr lang="es-MX" dirty="0"/>
              <a:t>v.15; Efesios 5:18-19; Colosenses 3:16).</a:t>
            </a:r>
          </a:p>
          <a:p>
            <a:pPr marL="0" indent="0" algn="just">
              <a:buNone/>
            </a:pPr>
            <a:endParaRPr lang="es-MX" dirty="0" smtClean="0"/>
          </a:p>
          <a:p>
            <a:pPr marL="0" indent="0" algn="just">
              <a:buNone/>
            </a:pPr>
            <a:endParaRPr lang="es-MX" dirty="0"/>
          </a:p>
          <a:p>
            <a:pPr marL="0" indent="0">
              <a:buNone/>
            </a:pPr>
            <a:endParaRPr lang="es-MX" dirty="0"/>
          </a:p>
        </p:txBody>
      </p:sp>
    </p:spTree>
    <p:extLst>
      <p:ext uri="{BB962C8B-B14F-4D97-AF65-F5344CB8AC3E}">
        <p14:creationId xmlns:p14="http://schemas.microsoft.com/office/powerpoint/2010/main" val="29528272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84464" y="1222952"/>
            <a:ext cx="8385463" cy="4970030"/>
          </a:xfrm>
        </p:spPr>
        <p:txBody>
          <a:bodyPr>
            <a:normAutofit fontScale="92500"/>
          </a:bodyPr>
          <a:lstStyle/>
          <a:p>
            <a:pPr marL="0" indent="0" algn="just">
              <a:buNone/>
            </a:pPr>
            <a:r>
              <a:rPr lang="es-MX" sz="3200" dirty="0"/>
              <a:t>Es muy común que en muchas reuniones los participantes, solo van a cumplir con un ritual de asistencia, pero que no hay una preparación anticipada sobre todo lo que se hará en esa reunión. </a:t>
            </a:r>
            <a:endParaRPr lang="es-MX" sz="3200" dirty="0" smtClean="0"/>
          </a:p>
          <a:p>
            <a:pPr marL="0" indent="0" algn="just">
              <a:buNone/>
            </a:pPr>
            <a:r>
              <a:rPr lang="es-MX" sz="3200" dirty="0" smtClean="0"/>
              <a:t>Es </a:t>
            </a:r>
            <a:r>
              <a:rPr lang="es-MX" sz="3200" dirty="0"/>
              <a:t>por ello que todo se vuelve rutinario y vacío, la gente regresa a su casa sin una experiencia espiritual que le ayude y fortalezca en su diario vivir; y en su relación con los compañeros de trabajo, de escuela, etc. </a:t>
            </a:r>
            <a:endParaRPr lang="es-MX" sz="3200" dirty="0" smtClean="0"/>
          </a:p>
          <a:p>
            <a:pPr marL="0" indent="0" algn="just">
              <a:buNone/>
            </a:pPr>
            <a:r>
              <a:rPr lang="es-MX" sz="3200" dirty="0" smtClean="0"/>
              <a:t>Llegando </a:t>
            </a:r>
            <a:r>
              <a:rPr lang="es-MX" sz="3200" dirty="0"/>
              <a:t>a creer que esa es la vida cristiana normal.</a:t>
            </a:r>
          </a:p>
          <a:p>
            <a:pPr marL="0" indent="0">
              <a:buNone/>
            </a:pPr>
            <a:endParaRPr lang="es-MX" dirty="0"/>
          </a:p>
        </p:txBody>
      </p:sp>
    </p:spTree>
    <p:extLst>
      <p:ext uri="{BB962C8B-B14F-4D97-AF65-F5344CB8AC3E}">
        <p14:creationId xmlns:p14="http://schemas.microsoft.com/office/powerpoint/2010/main" val="15839378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274907"/>
            <a:ext cx="8385463" cy="4814166"/>
          </a:xfrm>
        </p:spPr>
        <p:txBody>
          <a:bodyPr>
            <a:normAutofit/>
          </a:bodyPr>
          <a:lstStyle/>
          <a:p>
            <a:pPr marL="0" indent="0" algn="just">
              <a:buNone/>
            </a:pPr>
            <a:r>
              <a:rPr lang="es-MX" dirty="0"/>
              <a:t>La palabra de Dios nos dice, entre otras cosas lo siguiente: </a:t>
            </a:r>
            <a:endParaRPr lang="es-MX" dirty="0" smtClean="0"/>
          </a:p>
          <a:p>
            <a:pPr marL="0" indent="0" algn="just">
              <a:buNone/>
            </a:pPr>
            <a:r>
              <a:rPr lang="es-MX" b="1" dirty="0" smtClean="0"/>
              <a:t>“</a:t>
            </a:r>
            <a:r>
              <a:rPr lang="es-MX" b="1" dirty="0"/>
              <a:t>Yo me alegré con los que </a:t>
            </a:r>
            <a:r>
              <a:rPr lang="es-MX" b="1" dirty="0" smtClean="0"/>
              <a:t>me</a:t>
            </a:r>
            <a:r>
              <a:rPr lang="es-MX" dirty="0"/>
              <a:t> </a:t>
            </a:r>
            <a:r>
              <a:rPr lang="es-MX" b="1" dirty="0" smtClean="0"/>
              <a:t>decían</a:t>
            </a:r>
            <a:r>
              <a:rPr lang="es-MX" b="1" dirty="0"/>
              <a:t>: A la casa de Jehová iremos”. </a:t>
            </a:r>
            <a:r>
              <a:rPr lang="es-MX" dirty="0"/>
              <a:t>Salmo </a:t>
            </a:r>
            <a:r>
              <a:rPr lang="es-MX" dirty="0" smtClean="0"/>
              <a:t>122:1</a:t>
            </a:r>
          </a:p>
          <a:p>
            <a:pPr marL="0" indent="0" algn="just">
              <a:buNone/>
            </a:pPr>
            <a:r>
              <a:rPr lang="es-MX" b="1" dirty="0"/>
              <a:t>“¡Cuán amables son tus moradas, oh Jehová de los ejércitos! Anhela mi alma y aun ardientemente desea los atrios de Jehová; Mi corazón y mi carne cantan al Dios vivo. Porque mejor es un día en tus atrios que mil fuera de ellos. Escogería antes estar a la puerta de la casa de mi Dios, Que habitar en las moradas de maldad”. </a:t>
            </a:r>
            <a:r>
              <a:rPr lang="es-MX" dirty="0"/>
              <a:t>Salmo 84:1,2 y</a:t>
            </a:r>
            <a:r>
              <a:rPr lang="es-MX" b="1" dirty="0"/>
              <a:t> </a:t>
            </a:r>
            <a:r>
              <a:rPr lang="es-MX" dirty="0"/>
              <a:t>10.</a:t>
            </a:r>
          </a:p>
          <a:p>
            <a:pPr marL="0" indent="0" algn="just">
              <a:buNone/>
            </a:pPr>
            <a:endParaRPr lang="es-MX" dirty="0"/>
          </a:p>
        </p:txBody>
      </p:sp>
    </p:spTree>
    <p:extLst>
      <p:ext uri="{BB962C8B-B14F-4D97-AF65-F5344CB8AC3E}">
        <p14:creationId xmlns:p14="http://schemas.microsoft.com/office/powerpoint/2010/main" val="36529835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63682" y="1513898"/>
            <a:ext cx="8385463" cy="4351338"/>
          </a:xfrm>
        </p:spPr>
        <p:txBody>
          <a:bodyPr>
            <a:normAutofit/>
          </a:bodyPr>
          <a:lstStyle/>
          <a:p>
            <a:pPr marL="0" indent="0" algn="just">
              <a:buNone/>
            </a:pPr>
            <a:r>
              <a:rPr lang="es-MX" sz="3200" dirty="0"/>
              <a:t>Siempre que el pueblo de Dios se reúne, debe traer algo para ofrecerle al Señor y eso que se traiga debe ser santo, para que pueda llegar ante la presencia de Dios como una ofrenda agradable que produzca un olor grato, es por eso que el Apóstol Pablo le dice a la iglesia de Roma lo siguiente:</a:t>
            </a:r>
          </a:p>
        </p:txBody>
      </p:sp>
    </p:spTree>
    <p:extLst>
      <p:ext uri="{BB962C8B-B14F-4D97-AF65-F5344CB8AC3E}">
        <p14:creationId xmlns:p14="http://schemas.microsoft.com/office/powerpoint/2010/main" val="38192042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84464" y="1306080"/>
            <a:ext cx="8385463" cy="4351338"/>
          </a:xfrm>
        </p:spPr>
        <p:txBody>
          <a:bodyPr>
            <a:normAutofit/>
          </a:bodyPr>
          <a:lstStyle/>
          <a:p>
            <a:pPr marL="0" indent="0" algn="just">
              <a:buNone/>
            </a:pPr>
            <a:r>
              <a:rPr lang="es-MX" b="1" dirty="0"/>
              <a:t>“Así que, hermanos, os ruego por las misericordias de Dios, que presentéis vuestros cuerpos en sacrificio vivo, santo, agradable a Dios, que es vuestro culto racional. No os conforméis a este siglo, sino transformaos por medio de la renovación de vuestro entendimiento, para que comprobéis cuál sea la buena voluntad de Dios, agradable y perfecta… Porque de la manera que en un cuerpo tenemos muchos miembros, pero no todos los miembros tienen la misma función, así nosotros, siendo muchos, somos un cuerpo en Cristo, y todos miembros los unos de los otros”. </a:t>
            </a:r>
            <a:r>
              <a:rPr lang="es-MX" dirty="0"/>
              <a:t>Romanos 12:1-5.</a:t>
            </a:r>
          </a:p>
        </p:txBody>
      </p:sp>
    </p:spTree>
    <p:extLst>
      <p:ext uri="{BB962C8B-B14F-4D97-AF65-F5344CB8AC3E}">
        <p14:creationId xmlns:p14="http://schemas.microsoft.com/office/powerpoint/2010/main" val="33672328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noAutofit/>
          </a:bodyPr>
          <a:lstStyle/>
          <a:p>
            <a:r>
              <a:rPr lang="es-MX" sz="4800" b="1" dirty="0" smtClean="0">
                <a:latin typeface="+mn-lt"/>
              </a:rPr>
              <a:t>Conclusión</a:t>
            </a:r>
            <a:endParaRPr lang="es-MX" sz="4800" b="1" dirty="0">
              <a:latin typeface="+mn-lt"/>
            </a:endParaRPr>
          </a:p>
        </p:txBody>
      </p:sp>
      <p:sp>
        <p:nvSpPr>
          <p:cNvPr id="7" name="Marcador de contenido 6"/>
          <p:cNvSpPr>
            <a:spLocks noGrp="1"/>
          </p:cNvSpPr>
          <p:nvPr>
            <p:ph idx="1"/>
          </p:nvPr>
        </p:nvSpPr>
        <p:spPr>
          <a:xfrm>
            <a:off x="374073" y="1825625"/>
            <a:ext cx="8385463" cy="4351338"/>
          </a:xfrm>
        </p:spPr>
        <p:txBody>
          <a:bodyPr>
            <a:normAutofit lnSpcReduction="10000"/>
          </a:bodyPr>
          <a:lstStyle/>
          <a:p>
            <a:pPr marL="0" indent="0" algn="just">
              <a:buNone/>
            </a:pPr>
            <a:r>
              <a:rPr lang="es-MX" dirty="0"/>
              <a:t>La santidad en el altar se inicia con la actitud con que las personas se presentan ante la presencia de Dios, misma que produce el cuidado de como se presenta en su arreglo personal, tanto en el vestir como los demás arreglos, mismos que deben ser santos</a:t>
            </a:r>
            <a:r>
              <a:rPr lang="es-MX" dirty="0" smtClean="0"/>
              <a:t>.</a:t>
            </a:r>
          </a:p>
          <a:p>
            <a:pPr marL="0" indent="0" algn="just">
              <a:buNone/>
            </a:pPr>
            <a:r>
              <a:rPr lang="es-MX" dirty="0"/>
              <a:t>Solo así todo lo que se haga podrá tener valor espiritual y glorificará al Señor, esto es lo que cada uno de los congregantes necesita considerar al presentarse ante el Señor, que todo se lleve a cabo en una vida de santidad, ofrecida, apartada y dedicada para la gloria de nuestro Señor y Salvador Jesucristo.</a:t>
            </a:r>
          </a:p>
          <a:p>
            <a:pPr marL="0" indent="0" algn="just">
              <a:buNone/>
            </a:pPr>
            <a:endParaRPr lang="es-MX" dirty="0"/>
          </a:p>
          <a:p>
            <a:pPr marL="0" indent="0">
              <a:buNone/>
            </a:pPr>
            <a:endParaRPr lang="es-MX" dirty="0"/>
          </a:p>
          <a:p>
            <a:pPr marL="0" indent="0">
              <a:buNone/>
            </a:pPr>
            <a:endParaRPr lang="es-MX" dirty="0"/>
          </a:p>
        </p:txBody>
      </p:sp>
    </p:spTree>
    <p:extLst>
      <p:ext uri="{BB962C8B-B14F-4D97-AF65-F5344CB8AC3E}">
        <p14:creationId xmlns:p14="http://schemas.microsoft.com/office/powerpoint/2010/main" val="3928285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INTRODUCCIÓN</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lstStyle/>
          <a:p>
            <a:pPr marL="0" indent="0" algn="just">
              <a:buNone/>
            </a:pPr>
            <a:r>
              <a:rPr lang="es-MX" sz="3600" dirty="0"/>
              <a:t>Es muy común que cuando se habla de Santo o Santidad, en la mente de la personas se genera una idea muy equivocada, de que se refiere no tener tacha alguna, de que no se cometa errores, de que brille una aureola, de que es usado por Dios de manera </a:t>
            </a:r>
            <a:r>
              <a:rPr lang="es-MX" sz="3600" dirty="0" smtClean="0"/>
              <a:t>extraordinaria</a:t>
            </a:r>
            <a:r>
              <a:rPr lang="es-MX" sz="3600" dirty="0"/>
              <a:t>, etc.</a:t>
            </a:r>
          </a:p>
          <a:p>
            <a:pPr marL="0" indent="0">
              <a:buNone/>
            </a:pPr>
            <a:endParaRPr lang="es-MX" dirty="0"/>
          </a:p>
        </p:txBody>
      </p:sp>
    </p:spTree>
    <p:extLst>
      <p:ext uri="{BB962C8B-B14F-4D97-AF65-F5344CB8AC3E}">
        <p14:creationId xmlns:p14="http://schemas.microsoft.com/office/powerpoint/2010/main" val="3390335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32509" y="1264515"/>
            <a:ext cx="8385463" cy="4876511"/>
          </a:xfrm>
        </p:spPr>
        <p:txBody>
          <a:bodyPr>
            <a:normAutofit/>
          </a:bodyPr>
          <a:lstStyle/>
          <a:p>
            <a:pPr marL="0" indent="0" algn="just">
              <a:buNone/>
            </a:pPr>
            <a:r>
              <a:rPr lang="es-MX" dirty="0"/>
              <a:t>Claro que estas cosas se dejarán ver mucho mejor con relación a los demás que no son santos y ni andan en santidad, pero sin duda todavía se dará cuenta que falla y que no hace las cosas que debería hacer, pero hay disposición para crecer cada día en la relación personal con Dios</a:t>
            </a:r>
            <a:r>
              <a:rPr lang="es-MX" dirty="0" smtClean="0"/>
              <a:t>.</a:t>
            </a:r>
          </a:p>
          <a:p>
            <a:pPr marL="0" indent="0" algn="just">
              <a:buNone/>
            </a:pPr>
            <a:r>
              <a:rPr lang="es-MX" dirty="0"/>
              <a:t>En el NT se desarrolla el concepto de la santidad de la iglesia. Al igual que en el AT, Jerusalén es santa (Mt 4:5),( Mt 27:53),( </a:t>
            </a:r>
            <a:r>
              <a:rPr lang="es-MX" dirty="0" err="1"/>
              <a:t>Ap</a:t>
            </a:r>
            <a:r>
              <a:rPr lang="es-MX" dirty="0"/>
              <a:t> 11:2), también lo es el templo (Mt 24:15),( </a:t>
            </a:r>
            <a:r>
              <a:rPr lang="es-MX" dirty="0" err="1"/>
              <a:t>hch</a:t>
            </a:r>
            <a:r>
              <a:rPr lang="es-MX" dirty="0"/>
              <a:t> 6:13) y el nuevo templo, la iglesia colectiva (</a:t>
            </a:r>
            <a:r>
              <a:rPr lang="es-MX" dirty="0" err="1"/>
              <a:t>Ef</a:t>
            </a:r>
            <a:r>
              <a:rPr lang="es-MX" dirty="0"/>
              <a:t> 2:21-22) e individualmente (1 Co 3:16-17).</a:t>
            </a:r>
          </a:p>
          <a:p>
            <a:pPr marL="0" indent="0" algn="just">
              <a:buNone/>
            </a:pPr>
            <a:endParaRPr lang="es-MX" dirty="0" smtClean="0"/>
          </a:p>
          <a:p>
            <a:pPr marL="0" indent="0" algn="just">
              <a:buNone/>
            </a:pPr>
            <a:endParaRPr lang="es-MX" dirty="0"/>
          </a:p>
          <a:p>
            <a:pPr marL="0" indent="0">
              <a:buNone/>
            </a:pPr>
            <a:endParaRPr lang="es-MX" dirty="0"/>
          </a:p>
        </p:txBody>
      </p:sp>
    </p:spTree>
    <p:extLst>
      <p:ext uri="{BB962C8B-B14F-4D97-AF65-F5344CB8AC3E}">
        <p14:creationId xmlns:p14="http://schemas.microsoft.com/office/powerpoint/2010/main" val="492087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405245" y="1080656"/>
            <a:ext cx="8385463" cy="5153890"/>
          </a:xfrm>
        </p:spPr>
        <p:txBody>
          <a:bodyPr>
            <a:normAutofit fontScale="92500" lnSpcReduction="10000"/>
          </a:bodyPr>
          <a:lstStyle/>
          <a:p>
            <a:pPr marL="0" indent="0" algn="just">
              <a:buNone/>
            </a:pPr>
            <a:r>
              <a:rPr lang="es-MX" sz="3200" dirty="0"/>
              <a:t>El término hebreo original </a:t>
            </a:r>
            <a:r>
              <a:rPr lang="es-MX" sz="3200" dirty="0" err="1"/>
              <a:t>qodhesch</a:t>
            </a:r>
            <a:r>
              <a:rPr lang="es-MX" sz="3200" dirty="0"/>
              <a:t>, trasmite la idea de separación, exclusividad o </a:t>
            </a:r>
            <a:r>
              <a:rPr lang="es-MX" sz="3200" dirty="0" smtClean="0"/>
              <a:t>santificación </a:t>
            </a:r>
            <a:r>
              <a:rPr lang="es-MX" sz="3200" dirty="0"/>
              <a:t>para Dios; quien es santo, la condición es estar apartado para su servicio</a:t>
            </a:r>
            <a:r>
              <a:rPr lang="es-MX" sz="3200" dirty="0" smtClean="0"/>
              <a:t>.</a:t>
            </a:r>
          </a:p>
          <a:p>
            <a:pPr marL="0" indent="0" algn="just">
              <a:buNone/>
            </a:pPr>
            <a:r>
              <a:rPr lang="es-MX" sz="3200" dirty="0"/>
              <a:t>En las Escrituras Griegas cristianas, las palabras que se traducen </a:t>
            </a:r>
            <a:r>
              <a:rPr lang="es-MX" sz="3200" b="1" dirty="0"/>
              <a:t>“santo” </a:t>
            </a:r>
            <a:r>
              <a:rPr lang="es-MX" sz="3200" dirty="0"/>
              <a:t>(</a:t>
            </a:r>
            <a:r>
              <a:rPr lang="es-MX" sz="3200" dirty="0" err="1"/>
              <a:t>jaguios</a:t>
            </a:r>
            <a:r>
              <a:rPr lang="es-MX" sz="3200" dirty="0"/>
              <a:t>) y santidad (</a:t>
            </a:r>
            <a:r>
              <a:rPr lang="es-MX" sz="3200" dirty="0" err="1"/>
              <a:t>jaguiasmos</a:t>
            </a:r>
            <a:r>
              <a:rPr lang="es-MX" sz="3200" dirty="0"/>
              <a:t>) se refieren asimismo a la condición de estar separados para Dios. Claro que santidad también implica: </a:t>
            </a:r>
            <a:endParaRPr lang="es-MX" sz="3200" dirty="0" smtClean="0"/>
          </a:p>
          <a:p>
            <a:pPr marL="0" indent="0" algn="just">
              <a:buNone/>
            </a:pPr>
            <a:r>
              <a:rPr lang="es-MX" sz="3200" b="1" dirty="0" smtClean="0"/>
              <a:t>“</a:t>
            </a:r>
            <a:r>
              <a:rPr lang="es-MX" sz="3200" b="1" dirty="0"/>
              <a:t>Una cualidad divina y a la pureza o perfección (motivación o conciencia) en la conducta de una persona.”</a:t>
            </a:r>
          </a:p>
          <a:p>
            <a:pPr marL="0" indent="0" algn="just">
              <a:buNone/>
            </a:pPr>
            <a:endParaRPr lang="es-MX" dirty="0"/>
          </a:p>
          <a:p>
            <a:pPr marL="0" indent="0">
              <a:buNone/>
            </a:pPr>
            <a:endParaRPr lang="es-MX" dirty="0"/>
          </a:p>
        </p:txBody>
      </p:sp>
    </p:spTree>
    <p:extLst>
      <p:ext uri="{BB962C8B-B14F-4D97-AF65-F5344CB8AC3E}">
        <p14:creationId xmlns:p14="http://schemas.microsoft.com/office/powerpoint/2010/main" val="2346154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pPr marL="857250" indent="-857250">
              <a:buFont typeface="+mj-lt"/>
              <a:buAutoNum type="romanUcPeriod"/>
            </a:pPr>
            <a:r>
              <a:rPr lang="es-MX" b="1" dirty="0" smtClean="0">
                <a:latin typeface="+mn-lt"/>
              </a:rPr>
              <a:t>SANTIDAD EN LA ACTITUD</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lstStyle/>
          <a:p>
            <a:pPr marL="0" indent="0" algn="just">
              <a:buNone/>
            </a:pPr>
            <a:r>
              <a:rPr lang="es-MX" dirty="0"/>
              <a:t>Wikipedia nos presenta varias </a:t>
            </a:r>
            <a:r>
              <a:rPr lang="es-MX" dirty="0" smtClean="0"/>
              <a:t>definiciones</a:t>
            </a:r>
            <a:r>
              <a:rPr lang="es-MX" dirty="0"/>
              <a:t>: </a:t>
            </a:r>
            <a:r>
              <a:rPr lang="es-MX" b="1" i="1" dirty="0"/>
              <a:t>“Manera de estar alguien dispuesto</a:t>
            </a:r>
            <a:r>
              <a:rPr lang="es-MX" b="1" dirty="0"/>
              <a:t> </a:t>
            </a:r>
            <a:r>
              <a:rPr lang="es-MX" b="1" i="1" dirty="0"/>
              <a:t>a comportarse u obrar. Postura del </a:t>
            </a:r>
            <a:r>
              <a:rPr lang="es-MX" b="1" i="1" dirty="0" smtClean="0"/>
              <a:t>cuerpo </a:t>
            </a:r>
            <a:r>
              <a:rPr lang="es-MX" b="1" i="1" dirty="0"/>
              <a:t>que revela un estado de ánimo</a:t>
            </a:r>
            <a:r>
              <a:rPr lang="es-MX" b="1" i="1" dirty="0" smtClean="0"/>
              <a:t>”.</a:t>
            </a:r>
          </a:p>
          <a:p>
            <a:pPr marL="0" indent="0" algn="just">
              <a:buNone/>
            </a:pPr>
            <a:r>
              <a:rPr lang="es-MX" dirty="0"/>
              <a:t>“</a:t>
            </a:r>
            <a:r>
              <a:rPr lang="es-MX" b="1" dirty="0"/>
              <a:t>Una actitud es una disposición mental y neurológica</a:t>
            </a:r>
            <a:r>
              <a:rPr lang="es-MX" dirty="0"/>
              <a:t>, que se organiza a partir de la experiencia que ejerce una influencia directriz o dinámica sobre las reacciones del individuo respecto de todos los objetos y a todas las situaciones que les corresponden”.</a:t>
            </a:r>
          </a:p>
          <a:p>
            <a:pPr marL="0" indent="0" algn="just">
              <a:buNone/>
            </a:pPr>
            <a:endParaRPr lang="es-MX" b="1" dirty="0"/>
          </a:p>
        </p:txBody>
      </p:sp>
    </p:spTree>
    <p:extLst>
      <p:ext uri="{BB962C8B-B14F-4D97-AF65-F5344CB8AC3E}">
        <p14:creationId xmlns:p14="http://schemas.microsoft.com/office/powerpoint/2010/main" val="1804902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53291" y="945573"/>
            <a:ext cx="8385463" cy="5309753"/>
          </a:xfrm>
        </p:spPr>
        <p:txBody>
          <a:bodyPr>
            <a:normAutofit lnSpcReduction="10000"/>
          </a:bodyPr>
          <a:lstStyle/>
          <a:p>
            <a:pPr marL="0" indent="0" algn="just">
              <a:buNone/>
            </a:pPr>
            <a:r>
              <a:rPr lang="es-MX" b="1" dirty="0"/>
              <a:t>“Una actitud es esencialmente una conducta, el inicio de una acción que no es </a:t>
            </a:r>
            <a:r>
              <a:rPr lang="es-MX" b="1" dirty="0" smtClean="0"/>
              <a:t>necesariamente </a:t>
            </a:r>
            <a:r>
              <a:rPr lang="es-MX" b="1" dirty="0"/>
              <a:t>acabada. En este sentido, la actitud es más dinámica y anuncia mejor las líneas del comportamiento que la opinión o la idea</a:t>
            </a:r>
            <a:r>
              <a:rPr lang="es-MX" b="1" dirty="0" smtClean="0"/>
              <a:t>”.</a:t>
            </a:r>
          </a:p>
          <a:p>
            <a:pPr marL="0" indent="0" algn="just">
              <a:buNone/>
            </a:pPr>
            <a:r>
              <a:rPr lang="es-MX" b="1" dirty="0"/>
              <a:t>“Tener una actitud es estar dispuesto a una cosa determinada, aunque sea inconsciente; lo que significa: tener a priori una dirección hacia un fin determinado, representado o no. La disposición que es para mí la actitud consiste siempre en la presencia de una cierta constelación subjetiva, combinación determinada de factores o de contenidos psíquicos que determinan esta o aquella dirección de la actividad o esta o aquella interpretación del estímulo externo”.</a:t>
            </a:r>
          </a:p>
          <a:p>
            <a:pPr marL="0" indent="0" algn="just">
              <a:buNone/>
            </a:pPr>
            <a:endParaRPr lang="es-MX" b="1" dirty="0"/>
          </a:p>
        </p:txBody>
      </p:sp>
    </p:spTree>
    <p:extLst>
      <p:ext uri="{BB962C8B-B14F-4D97-AF65-F5344CB8AC3E}">
        <p14:creationId xmlns:p14="http://schemas.microsoft.com/office/powerpoint/2010/main" val="1318882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63682" y="1087871"/>
            <a:ext cx="8385463" cy="5001202"/>
          </a:xfrm>
        </p:spPr>
        <p:txBody>
          <a:bodyPr>
            <a:noAutofit/>
          </a:bodyPr>
          <a:lstStyle/>
          <a:p>
            <a:pPr marL="0" indent="0" algn="just">
              <a:buNone/>
            </a:pPr>
            <a:r>
              <a:rPr lang="es-MX" sz="3200" b="1" dirty="0"/>
              <a:t>“Tener una actitud es estar dispuesto a una cosa determinada, aunque sea </a:t>
            </a:r>
            <a:r>
              <a:rPr lang="es-MX" sz="3200" b="1" dirty="0" smtClean="0"/>
              <a:t>inconsciente</a:t>
            </a:r>
            <a:r>
              <a:rPr lang="es-MX" sz="3200" b="1" dirty="0"/>
              <a:t>; lo que significa: tener a priori una dirección hacia un fin determinado, representado o no. La disposición que es para mí la actitud consiste siempre en la presencia de una cierta constelación subjetiva, combinación determinada de factores o de contenidos psíquicos que determinan esta o aquella dirección de la actividad o esta o aquella interpretación del estímulo externo”.</a:t>
            </a:r>
          </a:p>
        </p:txBody>
      </p:sp>
    </p:spTree>
    <p:extLst>
      <p:ext uri="{BB962C8B-B14F-4D97-AF65-F5344CB8AC3E}">
        <p14:creationId xmlns:p14="http://schemas.microsoft.com/office/powerpoint/2010/main" val="3301276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405245" y="1119042"/>
            <a:ext cx="8385463" cy="4824557"/>
          </a:xfrm>
        </p:spPr>
        <p:txBody>
          <a:bodyPr/>
          <a:lstStyle/>
          <a:p>
            <a:pPr marL="0" indent="0" algn="just">
              <a:buNone/>
            </a:pPr>
            <a:r>
              <a:rPr lang="es-MX" sz="3200" dirty="0"/>
              <a:t>En este caso, la actitud tiene que ver con relación a Dios, que la motivación profunda del ser sea Dios y la edificación de los oyentes, para que esa actitud cubra los requisitos de Santidad</a:t>
            </a:r>
            <a:r>
              <a:rPr lang="es-MX" sz="3200" dirty="0" smtClean="0"/>
              <a:t>.</a:t>
            </a:r>
          </a:p>
          <a:p>
            <a:pPr marL="0" indent="0" algn="just">
              <a:buNone/>
            </a:pPr>
            <a:r>
              <a:rPr lang="es-MX" sz="3200" dirty="0"/>
              <a:t>Una actitud de reconocimiento que se está en la presencia de Dios y que el único anhelo es que el nombre de Dios sea glorificado, será una actitud santa, ofrecida y dedicada a Dios, es por ello que Pablo nos dice:</a:t>
            </a:r>
          </a:p>
          <a:p>
            <a:pPr marL="0" indent="0" algn="just">
              <a:buNone/>
            </a:pPr>
            <a:endParaRPr lang="es-MX" dirty="0"/>
          </a:p>
        </p:txBody>
      </p:sp>
    </p:spTree>
    <p:extLst>
      <p:ext uri="{BB962C8B-B14F-4D97-AF65-F5344CB8AC3E}">
        <p14:creationId xmlns:p14="http://schemas.microsoft.com/office/powerpoint/2010/main" val="130985356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TotalTime>
  <Words>2209</Words>
  <Application>Microsoft Office PowerPoint</Application>
  <PresentationFormat>Presentación en pantalla (4:3)</PresentationFormat>
  <Paragraphs>66</Paragraphs>
  <Slides>28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28</vt:i4>
      </vt:variant>
    </vt:vector>
  </HeadingPairs>
  <TitlesOfParts>
    <vt:vector size="32" baseType="lpstr">
      <vt:lpstr>Arial</vt:lpstr>
      <vt:lpstr>Calibri</vt:lpstr>
      <vt:lpstr>Calibri Light</vt:lpstr>
      <vt:lpstr>Tema de Office</vt:lpstr>
      <vt:lpstr>Presentación de PowerPoint</vt:lpstr>
      <vt:lpstr>LA SANTIDAD AL SERVIR A DIOS</vt:lpstr>
      <vt:lpstr>INTRODUCCIÓN</vt:lpstr>
      <vt:lpstr>Presentación de PowerPoint</vt:lpstr>
      <vt:lpstr>Presentación de PowerPoint</vt:lpstr>
      <vt:lpstr>SANTIDAD EN LA ACTITUD</vt:lpstr>
      <vt:lpstr>Presentación de PowerPoint</vt:lpstr>
      <vt:lpstr>Presentación de PowerPoint</vt:lpstr>
      <vt:lpstr>Presentación de PowerPoint</vt:lpstr>
      <vt:lpstr>Presentación de PowerPoint</vt:lpstr>
      <vt:lpstr> SANTIDAD EN LA PRESENTACIÓN</vt:lpstr>
      <vt:lpstr>Presentación de PowerPoint</vt:lpstr>
      <vt:lpstr>Presentación de PowerPoint</vt:lpstr>
      <vt:lpstr>Presentación de PowerPoint</vt:lpstr>
      <vt:lpstr>Presentación de PowerPoint</vt:lpstr>
      <vt:lpstr>Presentación de PowerPoint</vt:lpstr>
      <vt:lpstr>Presentación de PowerPoint</vt:lpstr>
      <vt:lpstr>SANTIDAD EN LO QUE SE HACE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Conclusión</vt:lpstr>
    </vt:vector>
  </TitlesOfParts>
  <Company>Iglesia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Iglesia La Misión</dc:creator>
  <cp:lastModifiedBy>Iglesia La Misión</cp:lastModifiedBy>
  <cp:revision>12</cp:revision>
  <dcterms:created xsi:type="dcterms:W3CDTF">2018-02-01T20:23:16Z</dcterms:created>
  <dcterms:modified xsi:type="dcterms:W3CDTF">2018-02-03T04:58:11Z</dcterms:modified>
</cp:coreProperties>
</file>