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9" r:id="rId2"/>
    <p:sldId id="256" r:id="rId3"/>
    <p:sldId id="257" r:id="rId4"/>
    <p:sldId id="259" r:id="rId5"/>
    <p:sldId id="260" r:id="rId6"/>
    <p:sldId id="261" r:id="rId7"/>
    <p:sldId id="262" r:id="rId8"/>
    <p:sldId id="264" r:id="rId9"/>
    <p:sldId id="266" r:id="rId10"/>
    <p:sldId id="267" r:id="rId11"/>
    <p:sldId id="268" r:id="rId12"/>
    <p:sldId id="270" r:id="rId13"/>
    <p:sldId id="272" r:id="rId14"/>
    <p:sldId id="273" r:id="rId15"/>
    <p:sldId id="274" r:id="rId16"/>
    <p:sldId id="275" r:id="rId17"/>
    <p:sldId id="276" r:id="rId18"/>
    <p:sldId id="277" r:id="rId19"/>
    <p:sldId id="279" r:id="rId20"/>
    <p:sldId id="280" r:id="rId21"/>
    <p:sldId id="281" r:id="rId22"/>
    <p:sldId id="283" r:id="rId23"/>
    <p:sldId id="284" r:id="rId24"/>
    <p:sldId id="285" r:id="rId25"/>
    <p:sldId id="287" r:id="rId26"/>
    <p:sldId id="288" r:id="rId2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137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02/02/2018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3878103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02/02/2018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451728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02/02/2018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780986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02/02/2018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pic>
        <p:nvPicPr>
          <p:cNvPr id="9" name="Imagen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51725993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21176A3-4905-4C52-ADC2-1BDA74664DB6}" type="datetimeFigureOut">
              <a:rPr lang="es-MX" smtClean="0"/>
              <a:t>02/02/2018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1890753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C21176A3-4905-4C52-ADC2-1BDA74664DB6}" type="datetimeFigureOut">
              <a:rPr lang="es-MX" smtClean="0"/>
              <a:t>02/02/2018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871276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C21176A3-4905-4C52-ADC2-1BDA74664DB6}" type="datetimeFigureOut">
              <a:rPr lang="es-MX" smtClean="0"/>
              <a:t>02/02/2018</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4107005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C21176A3-4905-4C52-ADC2-1BDA74664DB6}" type="datetimeFigureOut">
              <a:rPr lang="es-MX" smtClean="0"/>
              <a:t>02/02/2018</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365236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1176A3-4905-4C52-ADC2-1BDA74664DB6}" type="datetimeFigureOut">
              <a:rPr lang="es-MX" smtClean="0"/>
              <a:t>02/02/2018</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23206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21176A3-4905-4C52-ADC2-1BDA74664DB6}" type="datetimeFigureOut">
              <a:rPr lang="es-MX" smtClean="0"/>
              <a:t>02/02/2018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196760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21176A3-4905-4C52-ADC2-1BDA74664DB6}" type="datetimeFigureOut">
              <a:rPr lang="es-MX" smtClean="0"/>
              <a:t>02/02/2018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1189547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1176A3-4905-4C52-ADC2-1BDA74664DB6}" type="datetimeFigureOut">
              <a:rPr lang="es-MX" smtClean="0"/>
              <a:t>02/02/2018</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F970B2-D4C2-4343-A9CE-5DE6E30D4B2F}" type="slidenum">
              <a:rPr lang="es-MX" smtClean="0"/>
              <a:t>‹Nº›</a:t>
            </a:fld>
            <a:endParaRPr lang="es-MX"/>
          </a:p>
        </p:txBody>
      </p:sp>
    </p:spTree>
    <p:extLst>
      <p:ext uri="{BB962C8B-B14F-4D97-AF65-F5344CB8AC3E}">
        <p14:creationId xmlns:p14="http://schemas.microsoft.com/office/powerpoint/2010/main" val="29174947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4855761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22118" y="1326862"/>
            <a:ext cx="8385463" cy="4351338"/>
          </a:xfrm>
        </p:spPr>
        <p:txBody>
          <a:bodyPr>
            <a:normAutofit/>
          </a:bodyPr>
          <a:lstStyle/>
          <a:p>
            <a:pPr marL="0" indent="0" algn="just">
              <a:buNone/>
            </a:pPr>
            <a:r>
              <a:rPr lang="es-MX" sz="3200" dirty="0"/>
              <a:t>También es importante que se tenga en cuenta cuando se presenta ante Dios, que aun-que lo merece todo; realmente el beneficiado o afectado en cada situación no es Dios, sino la persona que ministra. </a:t>
            </a:r>
            <a:endParaRPr lang="es-MX" sz="3200" dirty="0" smtClean="0"/>
          </a:p>
          <a:p>
            <a:pPr marL="0" indent="0" algn="just">
              <a:buNone/>
            </a:pPr>
            <a:r>
              <a:rPr lang="es-MX" sz="3200" dirty="0" smtClean="0"/>
              <a:t>Dios </a:t>
            </a:r>
            <a:r>
              <a:rPr lang="es-MX" sz="3200" dirty="0"/>
              <a:t>siempre seguirá siendo el mismo, sea que le dé toda la reverencia posible o la irreverencia; pero quien ministrando, si ministra con toda la reverencia, el Señor le bendecirá grandemente.</a:t>
            </a:r>
          </a:p>
        </p:txBody>
      </p:sp>
    </p:spTree>
    <p:extLst>
      <p:ext uri="{BB962C8B-B14F-4D97-AF65-F5344CB8AC3E}">
        <p14:creationId xmlns:p14="http://schemas.microsoft.com/office/powerpoint/2010/main" val="1292823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94855" y="1236518"/>
            <a:ext cx="8385463" cy="4935682"/>
          </a:xfrm>
        </p:spPr>
        <p:txBody>
          <a:bodyPr>
            <a:normAutofit/>
          </a:bodyPr>
          <a:lstStyle/>
          <a:p>
            <a:pPr marL="0" indent="0" algn="just">
              <a:buNone/>
            </a:pPr>
            <a:r>
              <a:rPr lang="es-MX" dirty="0"/>
              <a:t>Cuando alguien es irreverente, Dios rechazará cualquier ofrenda presentada. </a:t>
            </a:r>
            <a:r>
              <a:rPr lang="es-MX" dirty="0" smtClean="0"/>
              <a:t>Recordemos </a:t>
            </a:r>
            <a:r>
              <a:rPr lang="es-MX" dirty="0"/>
              <a:t>la ofrenda que presentaron </a:t>
            </a:r>
            <a:r>
              <a:rPr lang="es-MX" dirty="0" err="1"/>
              <a:t>Nadab</a:t>
            </a:r>
            <a:r>
              <a:rPr lang="es-MX" dirty="0"/>
              <a:t> y </a:t>
            </a:r>
            <a:r>
              <a:rPr lang="es-MX" dirty="0" err="1"/>
              <a:t>Abiú</a:t>
            </a:r>
            <a:r>
              <a:rPr lang="es-MX" dirty="0"/>
              <a:t>, con fuego extraño (irreverencia). Dios los consumió con fuego</a:t>
            </a:r>
            <a:r>
              <a:rPr lang="es-MX" dirty="0" smtClean="0"/>
              <a:t>.</a:t>
            </a:r>
          </a:p>
          <a:p>
            <a:pPr marL="0" indent="0" algn="just">
              <a:buNone/>
            </a:pPr>
            <a:r>
              <a:rPr lang="es-MX" dirty="0"/>
              <a:t>Lo podemos observar en Levítico 10:1,2: </a:t>
            </a:r>
            <a:endParaRPr lang="es-MX" dirty="0" smtClean="0"/>
          </a:p>
          <a:p>
            <a:pPr marL="0" indent="0" algn="just">
              <a:buNone/>
            </a:pPr>
            <a:r>
              <a:rPr lang="es-MX" b="1" dirty="0" smtClean="0"/>
              <a:t>“</a:t>
            </a:r>
            <a:r>
              <a:rPr lang="es-MX" b="1" dirty="0" err="1"/>
              <a:t>Nadab</a:t>
            </a:r>
            <a:r>
              <a:rPr lang="es-MX" b="1" dirty="0"/>
              <a:t> y </a:t>
            </a:r>
            <a:r>
              <a:rPr lang="es-MX" b="1" dirty="0" err="1"/>
              <a:t>Abiú</a:t>
            </a:r>
            <a:r>
              <a:rPr lang="es-MX" b="1" dirty="0"/>
              <a:t>, hijos de Aarón, tomaron cada</a:t>
            </a:r>
            <a:r>
              <a:rPr lang="es-MX" dirty="0"/>
              <a:t> </a:t>
            </a:r>
            <a:r>
              <a:rPr lang="es-MX" b="1" dirty="0"/>
              <a:t>uno su incensario, y pusieron en ellos fuego, sobre el cual pusieron incienso, y ofrecieron delante de Jehová fuego extraño, que él nunca les mandó. Y salió fuego de delante de Jehová y los quemó, y murieron delante de Jehová”.</a:t>
            </a:r>
            <a:endParaRPr lang="es-MX" dirty="0"/>
          </a:p>
          <a:p>
            <a:pPr marL="0" indent="0" algn="just">
              <a:buNone/>
            </a:pPr>
            <a:endParaRPr lang="es-MX" dirty="0"/>
          </a:p>
          <a:p>
            <a:pPr marL="0" indent="0">
              <a:buNone/>
            </a:pPr>
            <a:endParaRPr lang="es-MX" dirty="0"/>
          </a:p>
        </p:txBody>
      </p:sp>
    </p:spTree>
    <p:extLst>
      <p:ext uri="{BB962C8B-B14F-4D97-AF65-F5344CB8AC3E}">
        <p14:creationId xmlns:p14="http://schemas.microsoft.com/office/powerpoint/2010/main" val="11947000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42900" y="1129434"/>
            <a:ext cx="8385463" cy="4606348"/>
          </a:xfrm>
        </p:spPr>
        <p:txBody>
          <a:bodyPr/>
          <a:lstStyle/>
          <a:p>
            <a:pPr marL="0" indent="0" algn="just">
              <a:buNone/>
            </a:pPr>
            <a:r>
              <a:rPr lang="es-MX" dirty="0"/>
              <a:t>Sin embargo, cuando se hace de manera correcta; el Señor llena el lugar de su presencia. </a:t>
            </a:r>
            <a:endParaRPr lang="es-MX" dirty="0" smtClean="0"/>
          </a:p>
          <a:p>
            <a:pPr marL="0" indent="0" algn="just">
              <a:buNone/>
            </a:pPr>
            <a:r>
              <a:rPr lang="es-MX" dirty="0" smtClean="0"/>
              <a:t>Así </a:t>
            </a:r>
            <a:r>
              <a:rPr lang="es-MX" dirty="0"/>
              <a:t>sucedió en muchas ocasiones, pero muy en especial; cuando se dedicó el tabernáculo y el templo</a:t>
            </a:r>
            <a:r>
              <a:rPr lang="es-MX" dirty="0" smtClean="0"/>
              <a:t>.</a:t>
            </a:r>
          </a:p>
          <a:p>
            <a:pPr marL="0" indent="0" algn="just">
              <a:buNone/>
            </a:pPr>
            <a:r>
              <a:rPr lang="es-MX" dirty="0"/>
              <a:t>Éxodo 40:34,35 lo menciona: </a:t>
            </a:r>
            <a:endParaRPr lang="es-MX" dirty="0" smtClean="0"/>
          </a:p>
          <a:p>
            <a:pPr marL="0" indent="0" algn="just">
              <a:buNone/>
            </a:pPr>
            <a:r>
              <a:rPr lang="es-MX" b="1" dirty="0" smtClean="0"/>
              <a:t>“</a:t>
            </a:r>
            <a:r>
              <a:rPr lang="es-MX" b="1" dirty="0"/>
              <a:t>Entonces una nube cubrió el tabernáculo de reunión, y</a:t>
            </a:r>
            <a:r>
              <a:rPr lang="es-MX" dirty="0"/>
              <a:t> </a:t>
            </a:r>
            <a:r>
              <a:rPr lang="es-MX" b="1" dirty="0"/>
              <a:t>la gloria de Jehová llenó el tabernáculo. Y no podía Moisés entrar en el tabernáculo de reunión, porque la nube estaba sobre él, y la gloria de Jehová lo llenaba”.</a:t>
            </a:r>
            <a:endParaRPr lang="es-MX" dirty="0"/>
          </a:p>
          <a:p>
            <a:pPr marL="0" indent="0" algn="just">
              <a:buNone/>
            </a:pPr>
            <a:endParaRPr lang="es-MX" dirty="0"/>
          </a:p>
        </p:txBody>
      </p:sp>
    </p:spTree>
    <p:extLst>
      <p:ext uri="{BB962C8B-B14F-4D97-AF65-F5344CB8AC3E}">
        <p14:creationId xmlns:p14="http://schemas.microsoft.com/office/powerpoint/2010/main" val="33979621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63682" y="1430770"/>
            <a:ext cx="8385463" cy="4351338"/>
          </a:xfrm>
        </p:spPr>
        <p:txBody>
          <a:bodyPr/>
          <a:lstStyle/>
          <a:p>
            <a:pPr marL="0" indent="0" algn="just">
              <a:buNone/>
            </a:pPr>
            <a:r>
              <a:rPr lang="es-MX" sz="3600" dirty="0"/>
              <a:t>También 1 Reyes 8:10,11 lo confirma: </a:t>
            </a:r>
            <a:endParaRPr lang="es-MX" sz="3600" dirty="0" smtClean="0"/>
          </a:p>
          <a:p>
            <a:pPr marL="0" indent="0" algn="just">
              <a:buNone/>
            </a:pPr>
            <a:r>
              <a:rPr lang="es-MX" sz="3600" b="1" dirty="0" smtClean="0"/>
              <a:t>“</a:t>
            </a:r>
            <a:r>
              <a:rPr lang="es-MX" sz="3600" b="1" dirty="0"/>
              <a:t>Y cuando los sacerdotes salieron del santuario, la</a:t>
            </a:r>
            <a:r>
              <a:rPr lang="es-MX" sz="3600" dirty="0"/>
              <a:t> </a:t>
            </a:r>
            <a:r>
              <a:rPr lang="es-MX" sz="3600" b="1" dirty="0"/>
              <a:t>nube llenó la casa de Jehová. Y los sacerdotes no pudieron permanecer para ministrar por causa de la nube; porque la gloria de Jehová había llenado la casa de Jehová”.</a:t>
            </a:r>
            <a:endParaRPr lang="es-MX" sz="3600" dirty="0"/>
          </a:p>
          <a:p>
            <a:pPr marL="0" indent="0">
              <a:buNone/>
            </a:pPr>
            <a:endParaRPr lang="es-MX" dirty="0"/>
          </a:p>
        </p:txBody>
      </p:sp>
    </p:spTree>
    <p:extLst>
      <p:ext uri="{BB962C8B-B14F-4D97-AF65-F5344CB8AC3E}">
        <p14:creationId xmlns:p14="http://schemas.microsoft.com/office/powerpoint/2010/main" val="8678631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2" y="1028699"/>
            <a:ext cx="8385463" cy="703553"/>
          </a:xfrm>
        </p:spPr>
        <p:txBody>
          <a:bodyPr>
            <a:normAutofit fontScale="90000"/>
          </a:bodyPr>
          <a:lstStyle/>
          <a:p>
            <a:pPr marL="857250" indent="-857250">
              <a:buFont typeface="+mj-lt"/>
              <a:buAutoNum type="romanUcPeriod" startAt="2"/>
            </a:pPr>
            <a:r>
              <a:rPr lang="es-MX" b="1" dirty="0" smtClean="0">
                <a:latin typeface="+mn-lt"/>
              </a:rPr>
              <a:t> PRESENTAR UNA OFRENDA DE ALABANZA</a:t>
            </a:r>
            <a:endParaRPr lang="es-MX" b="1" dirty="0">
              <a:latin typeface="+mn-lt"/>
            </a:endParaRPr>
          </a:p>
        </p:txBody>
      </p:sp>
      <p:sp>
        <p:nvSpPr>
          <p:cNvPr id="7" name="Marcador de contenido 6"/>
          <p:cNvSpPr>
            <a:spLocks noGrp="1"/>
          </p:cNvSpPr>
          <p:nvPr>
            <p:ph idx="1"/>
          </p:nvPr>
        </p:nvSpPr>
        <p:spPr>
          <a:xfrm>
            <a:off x="374072" y="2168525"/>
            <a:ext cx="8385463" cy="3899766"/>
          </a:xfrm>
        </p:spPr>
        <p:txBody>
          <a:bodyPr/>
          <a:lstStyle/>
          <a:p>
            <a:pPr marL="0" indent="0" algn="just">
              <a:buNone/>
            </a:pPr>
            <a:r>
              <a:rPr lang="es-MX" sz="3200" dirty="0"/>
              <a:t>La alabanza va mucho más allá de cantar himnos, más bien; tiene que ver con actitudes y palabras que exalten el nombre de nuestro Dios, por lo que se debe tomar muy en </a:t>
            </a:r>
            <a:r>
              <a:rPr lang="es-MX" sz="3200" dirty="0" smtClean="0"/>
              <a:t>cuenta </a:t>
            </a:r>
            <a:r>
              <a:rPr lang="es-MX" sz="3200" dirty="0"/>
              <a:t>todo lo que se ministre en el altar, que todo sea un acto de alabanza y reconocimiento a nuestro Dios, y que quienes participen, quienes ven y oyen; den la gloria, la honra y el reconocimiento a Dios.</a:t>
            </a:r>
          </a:p>
          <a:p>
            <a:pPr marL="0" indent="0">
              <a:buNone/>
            </a:pPr>
            <a:endParaRPr lang="es-MX" dirty="0"/>
          </a:p>
        </p:txBody>
      </p:sp>
    </p:spTree>
    <p:extLst>
      <p:ext uri="{BB962C8B-B14F-4D97-AF65-F5344CB8AC3E}">
        <p14:creationId xmlns:p14="http://schemas.microsoft.com/office/powerpoint/2010/main" val="41519485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53292" y="1150216"/>
            <a:ext cx="8385463" cy="5001202"/>
          </a:xfrm>
        </p:spPr>
        <p:txBody>
          <a:bodyPr/>
          <a:lstStyle/>
          <a:p>
            <a:pPr marL="0" indent="0" algn="just">
              <a:buNone/>
            </a:pPr>
            <a:r>
              <a:rPr lang="es-MX" sz="3200" dirty="0"/>
              <a:t>Reconocimiento de los méritos o cualidades de una persona o de una cosa mediante </a:t>
            </a:r>
            <a:r>
              <a:rPr lang="es-MX" sz="3200" dirty="0" smtClean="0"/>
              <a:t>expresiones </a:t>
            </a:r>
            <a:r>
              <a:rPr lang="es-MX" sz="3200" dirty="0"/>
              <a:t>o discursos favorables. Expresión o discurso con que se alaba</a:t>
            </a:r>
            <a:r>
              <a:rPr lang="es-MX" sz="3200" dirty="0" smtClean="0"/>
              <a:t>.</a:t>
            </a:r>
          </a:p>
          <a:p>
            <a:pPr marL="0" indent="0" algn="just">
              <a:buNone/>
            </a:pPr>
            <a:r>
              <a:rPr lang="es-MX" sz="3200" dirty="0"/>
              <a:t>Wikipedia expresa: </a:t>
            </a:r>
            <a:r>
              <a:rPr lang="es-MX" sz="3200" b="1" i="1" dirty="0"/>
              <a:t>“Del Vocablo hebreo halal</a:t>
            </a:r>
            <a:r>
              <a:rPr lang="es-MX" sz="3200" b="1" dirty="0"/>
              <a:t> «</a:t>
            </a:r>
            <a:r>
              <a:rPr lang="es-MX" sz="3200" b="1" i="1" dirty="0"/>
              <a:t>alabar, celebrar, glorificar, cantar, alardear». </a:t>
            </a:r>
            <a:endParaRPr lang="es-MX" sz="3200" b="1" i="1" dirty="0" smtClean="0"/>
          </a:p>
          <a:p>
            <a:pPr marL="0" indent="0" algn="just">
              <a:buNone/>
            </a:pPr>
            <a:r>
              <a:rPr lang="es-MX" sz="3200" dirty="0" smtClean="0"/>
              <a:t>El </a:t>
            </a:r>
            <a:r>
              <a:rPr lang="es-MX" sz="3200" dirty="0"/>
              <a:t>sentido de alabar es, en efecto, la acepción de la forma intensiva del verbo</a:t>
            </a:r>
            <a:r>
              <a:rPr lang="es-MX" sz="3200" i="1" dirty="0"/>
              <a:t> </a:t>
            </a:r>
            <a:r>
              <a:rPr lang="es-MX" sz="3200" dirty="0"/>
              <a:t>hebreo halal, que en su modalidad activa simple significa alardear.</a:t>
            </a:r>
          </a:p>
          <a:p>
            <a:pPr marL="0" indent="0" algn="just">
              <a:buNone/>
            </a:pPr>
            <a:endParaRPr lang="es-MX" dirty="0"/>
          </a:p>
        </p:txBody>
      </p:sp>
    </p:spTree>
    <p:extLst>
      <p:ext uri="{BB962C8B-B14F-4D97-AF65-F5344CB8AC3E}">
        <p14:creationId xmlns:p14="http://schemas.microsoft.com/office/powerpoint/2010/main" val="26571137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212561"/>
            <a:ext cx="8385463" cy="4351338"/>
          </a:xfrm>
        </p:spPr>
        <p:txBody>
          <a:bodyPr/>
          <a:lstStyle/>
          <a:p>
            <a:pPr marL="0" indent="0" algn="just">
              <a:buNone/>
            </a:pPr>
            <a:r>
              <a:rPr lang="es-MX" sz="3600" dirty="0"/>
              <a:t>Wikipedia expresa: </a:t>
            </a:r>
            <a:r>
              <a:rPr lang="es-MX" sz="3600" b="1" i="1" dirty="0"/>
              <a:t>“Del Vocablo hebreo halal</a:t>
            </a:r>
            <a:r>
              <a:rPr lang="es-MX" sz="3600" b="1" dirty="0"/>
              <a:t> «</a:t>
            </a:r>
            <a:r>
              <a:rPr lang="es-MX" sz="3600" b="1" i="1" dirty="0"/>
              <a:t>alabar, celebrar, glorificar, cantar, </a:t>
            </a:r>
            <a:r>
              <a:rPr lang="es-MX" sz="3600" b="1" i="1" dirty="0" smtClean="0"/>
              <a:t>alardear</a:t>
            </a:r>
            <a:r>
              <a:rPr lang="es-MX" sz="3600" b="1" i="1" dirty="0"/>
              <a:t>». </a:t>
            </a:r>
            <a:endParaRPr lang="es-MX" sz="3600" b="1" i="1" dirty="0" smtClean="0"/>
          </a:p>
          <a:p>
            <a:pPr marL="0" indent="0" algn="just">
              <a:buNone/>
            </a:pPr>
            <a:r>
              <a:rPr lang="es-MX" sz="3600" dirty="0" smtClean="0"/>
              <a:t>El </a:t>
            </a:r>
            <a:r>
              <a:rPr lang="es-MX" sz="3600" dirty="0"/>
              <a:t>sentido de alabar es, en efecto, la acepción de la forma intensiva del verbo</a:t>
            </a:r>
            <a:r>
              <a:rPr lang="es-MX" sz="3600" i="1" dirty="0"/>
              <a:t> </a:t>
            </a:r>
            <a:r>
              <a:rPr lang="es-MX" sz="3600" dirty="0"/>
              <a:t>hebreo halal, que en su modalidad activa simple significa alardear.</a:t>
            </a:r>
          </a:p>
          <a:p>
            <a:pPr marL="0" indent="0">
              <a:buNone/>
            </a:pPr>
            <a:endParaRPr lang="es-MX" dirty="0"/>
          </a:p>
        </p:txBody>
      </p:sp>
    </p:spTree>
    <p:extLst>
      <p:ext uri="{BB962C8B-B14F-4D97-AF65-F5344CB8AC3E}">
        <p14:creationId xmlns:p14="http://schemas.microsoft.com/office/powerpoint/2010/main" val="34031629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11728" y="1056697"/>
            <a:ext cx="8385463" cy="4668693"/>
          </a:xfrm>
        </p:spPr>
        <p:txBody>
          <a:bodyPr>
            <a:noAutofit/>
          </a:bodyPr>
          <a:lstStyle/>
          <a:p>
            <a:pPr marL="0" indent="0" algn="just">
              <a:buNone/>
            </a:pPr>
            <a:r>
              <a:rPr lang="es-MX" sz="3200" dirty="0"/>
              <a:t>Este último sentido se encuentra en las formas cognadas del </a:t>
            </a:r>
            <a:r>
              <a:rPr lang="es-MX" sz="3200" dirty="0" err="1"/>
              <a:t>acádico</a:t>
            </a:r>
            <a:r>
              <a:rPr lang="es-MX" sz="3200" dirty="0"/>
              <a:t> antiguo, cuyos </a:t>
            </a:r>
            <a:r>
              <a:rPr lang="es-MX" sz="3200" dirty="0" smtClean="0"/>
              <a:t>dialectos </a:t>
            </a:r>
            <a:r>
              <a:rPr lang="es-MX" sz="3200" dirty="0"/>
              <a:t>son las lenguas de Babilonia y de Asiria. </a:t>
            </a:r>
            <a:endParaRPr lang="es-MX" sz="3200" dirty="0" smtClean="0"/>
          </a:p>
          <a:p>
            <a:pPr marL="0" indent="0" algn="just">
              <a:buNone/>
            </a:pPr>
            <a:r>
              <a:rPr lang="es-MX" sz="3200" dirty="0" smtClean="0"/>
              <a:t>En </a:t>
            </a:r>
            <a:r>
              <a:rPr lang="es-MX" sz="3200" dirty="0" err="1"/>
              <a:t>ugarítico</a:t>
            </a:r>
            <a:r>
              <a:rPr lang="es-MX" sz="3200" dirty="0"/>
              <a:t>, el vocablo tiene la acepción de gritos y tal vez de júbilo. </a:t>
            </a:r>
            <a:endParaRPr lang="es-MX" sz="3200" dirty="0" smtClean="0"/>
          </a:p>
          <a:p>
            <a:pPr marL="0" indent="0" algn="just">
              <a:buNone/>
            </a:pPr>
            <a:r>
              <a:rPr lang="es-MX" sz="3200" dirty="0" smtClean="0"/>
              <a:t>Encontramos </a:t>
            </a:r>
            <a:r>
              <a:rPr lang="es-MX" sz="3200" dirty="0"/>
              <a:t>halal más de 160 veces en el Antiguo </a:t>
            </a:r>
            <a:r>
              <a:rPr lang="es-MX" sz="3200" dirty="0" smtClean="0"/>
              <a:t>Testamento </a:t>
            </a:r>
            <a:r>
              <a:rPr lang="es-MX" sz="3200" dirty="0"/>
              <a:t>y por primera vez en </a:t>
            </a:r>
            <a:r>
              <a:rPr lang="es-MX" sz="3200" dirty="0" err="1"/>
              <a:t>Gn</a:t>
            </a:r>
            <a:r>
              <a:rPr lang="es-MX" sz="3200" dirty="0"/>
              <a:t> 12.15,​en donde se indica que, debido a la gran belleza de Sara, los príncipes del faraón la alabaron (la ponderaron) delante de él.</a:t>
            </a:r>
          </a:p>
        </p:txBody>
      </p:sp>
    </p:spTree>
    <p:extLst>
      <p:ext uri="{BB962C8B-B14F-4D97-AF65-F5344CB8AC3E}">
        <p14:creationId xmlns:p14="http://schemas.microsoft.com/office/powerpoint/2010/main" val="25237665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53291" y="1028701"/>
            <a:ext cx="8385463" cy="5153890"/>
          </a:xfrm>
        </p:spPr>
        <p:txBody>
          <a:bodyPr>
            <a:normAutofit lnSpcReduction="10000"/>
          </a:bodyPr>
          <a:lstStyle/>
          <a:p>
            <a:pPr marL="0" indent="0" algn="just">
              <a:buNone/>
            </a:pPr>
            <a:r>
              <a:rPr lang="es-MX" sz="3200" dirty="0"/>
              <a:t>Aunque halal se usa a menudo solo para indicar la alabanza que se hace a personas, incluyendo al rey (2 Cr 23.12) o la belleza de Absalón </a:t>
            </a:r>
            <a:endParaRPr lang="es-MX" sz="3200" dirty="0" smtClean="0"/>
          </a:p>
          <a:p>
            <a:pPr marL="0" indent="0" algn="just">
              <a:buNone/>
            </a:pPr>
            <a:r>
              <a:rPr lang="es-MX" sz="3200" dirty="0" smtClean="0"/>
              <a:t>(</a:t>
            </a:r>
            <a:r>
              <a:rPr lang="es-MX" sz="3200" dirty="0"/>
              <a:t>2 S 14.25), el término se usa mayormente para alabar a Dios</a:t>
            </a:r>
            <a:r>
              <a:rPr lang="es-MX" sz="3200" dirty="0" smtClean="0"/>
              <a:t>.</a:t>
            </a:r>
          </a:p>
          <a:p>
            <a:pPr marL="0" indent="0" algn="just">
              <a:buNone/>
            </a:pPr>
            <a:r>
              <a:rPr lang="es-MX" sz="3200" dirty="0"/>
              <a:t>Es más, a todo ser viviente y todas las cosas creadas, incluyendo el sol y la luna, se les llaman a alabar a Dios (Sal 148.2–5, 13; 150.1). </a:t>
            </a:r>
            <a:endParaRPr lang="es-MX" sz="3200" dirty="0" smtClean="0"/>
          </a:p>
          <a:p>
            <a:pPr marL="0" indent="0" algn="just">
              <a:buNone/>
            </a:pPr>
            <a:r>
              <a:rPr lang="es-MX" sz="3200" dirty="0" smtClean="0"/>
              <a:t>Típicamente</a:t>
            </a:r>
            <a:r>
              <a:rPr lang="es-MX" sz="3200" dirty="0"/>
              <a:t>, tal alabanza se expresa en el santuario, sobre todo durante las grandes fiestas (</a:t>
            </a:r>
            <a:r>
              <a:rPr lang="es-MX" sz="3200" dirty="0" err="1"/>
              <a:t>Is</a:t>
            </a:r>
            <a:r>
              <a:rPr lang="es-MX" sz="3200" dirty="0"/>
              <a:t> 62.9)”</a:t>
            </a:r>
          </a:p>
          <a:p>
            <a:pPr marL="0" indent="0" algn="just">
              <a:buNone/>
            </a:pPr>
            <a:endParaRPr lang="es-MX" dirty="0"/>
          </a:p>
        </p:txBody>
      </p:sp>
    </p:spTree>
    <p:extLst>
      <p:ext uri="{BB962C8B-B14F-4D97-AF65-F5344CB8AC3E}">
        <p14:creationId xmlns:p14="http://schemas.microsoft.com/office/powerpoint/2010/main" val="5896097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53292" y="1264516"/>
            <a:ext cx="8385463" cy="4351338"/>
          </a:xfrm>
        </p:spPr>
        <p:txBody>
          <a:bodyPr>
            <a:normAutofit lnSpcReduction="10000"/>
          </a:bodyPr>
          <a:lstStyle/>
          <a:p>
            <a:pPr marL="0" indent="0" algn="just">
              <a:buNone/>
            </a:pPr>
            <a:r>
              <a:rPr lang="es-MX" sz="3200" dirty="0"/>
              <a:t>El salmo 150, es el salmo de alabanza por excelencia: </a:t>
            </a:r>
            <a:r>
              <a:rPr lang="es-MX" sz="3200" b="1" dirty="0"/>
              <a:t>“Alabad a Dios en su santuario;</a:t>
            </a:r>
            <a:r>
              <a:rPr lang="es-MX" sz="3200" dirty="0"/>
              <a:t> </a:t>
            </a:r>
            <a:r>
              <a:rPr lang="es-MX" sz="3200" b="1" dirty="0"/>
              <a:t>Alabadle en la magnificencia de su firmamento. Alabadle por sus proezas; Alabadle conforme a la muchedumbre de su grandeza. Alabadle a son de bocina; Alabadle con salterio y arpa. Alabadle con pandero y danza; Alabadle con cuerdas y flautas. </a:t>
            </a:r>
            <a:r>
              <a:rPr lang="es-MX" sz="3200" b="1" dirty="0" smtClean="0"/>
              <a:t>Alabadle </a:t>
            </a:r>
            <a:r>
              <a:rPr lang="es-MX" sz="3200" b="1" dirty="0"/>
              <a:t>con címbalos resonantes; Alabadle con címbalos de júbilo. </a:t>
            </a:r>
            <a:endParaRPr lang="es-MX" sz="3200" b="1" dirty="0" smtClean="0"/>
          </a:p>
          <a:p>
            <a:pPr marL="0" indent="0" algn="just">
              <a:buNone/>
            </a:pPr>
            <a:r>
              <a:rPr lang="es-MX" sz="3200" b="1" dirty="0" smtClean="0"/>
              <a:t>Todo </a:t>
            </a:r>
            <a:r>
              <a:rPr lang="es-MX" sz="3200" b="1" dirty="0"/>
              <a:t>lo que respira alabe a JAH. Aleluya”.</a:t>
            </a:r>
            <a:endParaRPr lang="es-MX" sz="3200" dirty="0"/>
          </a:p>
          <a:p>
            <a:pPr marL="0" indent="0">
              <a:buNone/>
            </a:pPr>
            <a:endParaRPr lang="es-MX" dirty="0"/>
          </a:p>
        </p:txBody>
      </p:sp>
    </p:spTree>
    <p:extLst>
      <p:ext uri="{BB962C8B-B14F-4D97-AF65-F5344CB8AC3E}">
        <p14:creationId xmlns:p14="http://schemas.microsoft.com/office/powerpoint/2010/main" val="3954980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r>
              <a:rPr lang="es-MX" b="1" dirty="0" smtClean="0">
                <a:latin typeface="+mn-lt"/>
              </a:rPr>
              <a:t>LO QUE OFRECEMOS EN EL ALTAR</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lstStyle/>
          <a:p>
            <a:pPr marL="0" indent="0">
              <a:buNone/>
            </a:pPr>
            <a:r>
              <a:rPr lang="es-MX" dirty="0" smtClean="0"/>
              <a:t>Colosenses </a:t>
            </a:r>
            <a:r>
              <a:rPr lang="es-MX" dirty="0"/>
              <a:t>3:17; 23-24</a:t>
            </a:r>
          </a:p>
          <a:p>
            <a:pPr marL="0" indent="0" algn="just">
              <a:buNone/>
            </a:pPr>
            <a:r>
              <a:rPr lang="es-MX" b="1" dirty="0" smtClean="0"/>
              <a:t>“</a:t>
            </a:r>
            <a:r>
              <a:rPr lang="es-MX" b="1" dirty="0"/>
              <a:t>Y todo lo que hacéis, sea de palabra o de hecho, hacedlo todo en el nombre del Señor Jesús, dando gracias a Dios Padre por medio de él”. </a:t>
            </a:r>
            <a:endParaRPr lang="es-MX" b="1" dirty="0" smtClean="0"/>
          </a:p>
          <a:p>
            <a:pPr marL="0" indent="0" algn="just">
              <a:buNone/>
            </a:pPr>
            <a:r>
              <a:rPr lang="es-MX" b="1" dirty="0" smtClean="0"/>
              <a:t>“</a:t>
            </a:r>
            <a:r>
              <a:rPr lang="es-MX" b="1" dirty="0"/>
              <a:t>Y todo lo que hagáis, hacedlo de corazón, como para el Señor y no para los hombres; sabiendo que del Señor recibiréis la recompensa de la herencia, porque a Cristo el Señor servís. Mas el que hace </a:t>
            </a:r>
            <a:r>
              <a:rPr lang="es-MX" b="1" dirty="0" smtClean="0"/>
              <a:t>injusticia</a:t>
            </a:r>
            <a:r>
              <a:rPr lang="es-MX" b="1" dirty="0"/>
              <a:t>, recibirá la injusticia que hiciere, porque no hay acepción de personas”.</a:t>
            </a:r>
            <a:endParaRPr lang="es-MX" dirty="0"/>
          </a:p>
          <a:p>
            <a:pPr marL="0" indent="0">
              <a:buNone/>
            </a:pPr>
            <a:endParaRPr lang="es-MX" dirty="0"/>
          </a:p>
        </p:txBody>
      </p:sp>
    </p:spTree>
    <p:extLst>
      <p:ext uri="{BB962C8B-B14F-4D97-AF65-F5344CB8AC3E}">
        <p14:creationId xmlns:p14="http://schemas.microsoft.com/office/powerpoint/2010/main" val="6217653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1101436"/>
            <a:ext cx="8385463" cy="703553"/>
          </a:xfrm>
        </p:spPr>
        <p:txBody>
          <a:bodyPr>
            <a:normAutofit fontScale="90000"/>
          </a:bodyPr>
          <a:lstStyle/>
          <a:p>
            <a:pPr marL="857250" indent="-857250">
              <a:buFont typeface="+mj-lt"/>
              <a:buAutoNum type="romanUcPeriod" startAt="3"/>
            </a:pPr>
            <a:r>
              <a:rPr lang="es-MX" b="1" dirty="0" smtClean="0">
                <a:latin typeface="+mn-lt"/>
              </a:rPr>
              <a:t> PRESENTAR UNA OFRENDA DE ADORACIÓN</a:t>
            </a:r>
            <a:endParaRPr lang="es-MX" b="1" dirty="0">
              <a:latin typeface="+mn-lt"/>
            </a:endParaRPr>
          </a:p>
        </p:txBody>
      </p:sp>
      <p:sp>
        <p:nvSpPr>
          <p:cNvPr id="7" name="Marcador de contenido 6"/>
          <p:cNvSpPr>
            <a:spLocks noGrp="1"/>
          </p:cNvSpPr>
          <p:nvPr>
            <p:ph idx="1"/>
          </p:nvPr>
        </p:nvSpPr>
        <p:spPr>
          <a:xfrm>
            <a:off x="374073" y="2262043"/>
            <a:ext cx="8385463" cy="4351338"/>
          </a:xfrm>
        </p:spPr>
        <p:txBody>
          <a:bodyPr/>
          <a:lstStyle/>
          <a:p>
            <a:pPr marL="0" indent="0" algn="just">
              <a:buNone/>
            </a:pPr>
            <a:r>
              <a:rPr lang="es-MX" sz="3200" dirty="0"/>
              <a:t>La adoración vendrá a ser el resultado del cumplimiento de los dos anteriores puntos; la reverencia y la alabanza. </a:t>
            </a:r>
            <a:endParaRPr lang="es-MX" sz="3200" dirty="0" smtClean="0"/>
          </a:p>
          <a:p>
            <a:pPr marL="0" indent="0" algn="just">
              <a:buNone/>
            </a:pPr>
            <a:r>
              <a:rPr lang="es-MX" sz="3200" dirty="0" smtClean="0"/>
              <a:t>Por </a:t>
            </a:r>
            <a:r>
              <a:rPr lang="es-MX" sz="3200" dirty="0"/>
              <a:t>lo tanto, para que la ministración a Dios sea un acto de adoración; es importante que reúna los dos elementos anteriores, entonces todo lo que se haga en el altar, será un acto de adoración a Dios.</a:t>
            </a:r>
          </a:p>
          <a:p>
            <a:pPr marL="0" indent="0">
              <a:buNone/>
            </a:pPr>
            <a:endParaRPr lang="es-MX" dirty="0"/>
          </a:p>
        </p:txBody>
      </p:sp>
    </p:spTree>
    <p:extLst>
      <p:ext uri="{BB962C8B-B14F-4D97-AF65-F5344CB8AC3E}">
        <p14:creationId xmlns:p14="http://schemas.microsoft.com/office/powerpoint/2010/main" val="28869134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405246" y="1254125"/>
            <a:ext cx="8385463" cy="4351338"/>
          </a:xfrm>
        </p:spPr>
        <p:txBody>
          <a:bodyPr/>
          <a:lstStyle/>
          <a:p>
            <a:pPr marL="0" indent="0" algn="just">
              <a:buNone/>
            </a:pPr>
            <a:r>
              <a:rPr lang="es-MX" sz="3600" dirty="0"/>
              <a:t>Culto que se rinde a la persona o cosa que se considera divina. </a:t>
            </a:r>
            <a:endParaRPr lang="es-MX" sz="3600" dirty="0" smtClean="0"/>
          </a:p>
          <a:p>
            <a:pPr marL="0" indent="0" algn="just">
              <a:buNone/>
            </a:pPr>
            <a:r>
              <a:rPr lang="es-MX" sz="3600" dirty="0" smtClean="0"/>
              <a:t>Amor </a:t>
            </a:r>
            <a:r>
              <a:rPr lang="es-MX" sz="3600" dirty="0"/>
              <a:t>o cariño profundos</a:t>
            </a:r>
            <a:r>
              <a:rPr lang="es-MX" sz="3600" dirty="0" smtClean="0"/>
              <a:t>.</a:t>
            </a:r>
          </a:p>
          <a:p>
            <a:pPr marL="0" indent="0" algn="just">
              <a:buNone/>
            </a:pPr>
            <a:r>
              <a:rPr lang="es-MX" sz="3600" dirty="0"/>
              <a:t>Nuestro Señor Jesucristo nos deja bien clarificado la clase de adoración que el Señor </a:t>
            </a:r>
            <a:r>
              <a:rPr lang="es-MX" sz="3600" dirty="0" smtClean="0"/>
              <a:t>espera </a:t>
            </a:r>
            <a:r>
              <a:rPr lang="es-MX" sz="3600" dirty="0"/>
              <a:t>de cada uno de nosotros, lo declara en Juan 4:21-24:</a:t>
            </a:r>
          </a:p>
          <a:p>
            <a:pPr marL="0" indent="0" algn="just">
              <a:buNone/>
            </a:pPr>
            <a:endParaRPr lang="es-MX" dirty="0"/>
          </a:p>
        </p:txBody>
      </p:sp>
    </p:spTree>
    <p:extLst>
      <p:ext uri="{BB962C8B-B14F-4D97-AF65-F5344CB8AC3E}">
        <p14:creationId xmlns:p14="http://schemas.microsoft.com/office/powerpoint/2010/main" val="36852537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63682" y="1295688"/>
            <a:ext cx="8385463" cy="4647911"/>
          </a:xfrm>
        </p:spPr>
        <p:txBody>
          <a:bodyPr/>
          <a:lstStyle/>
          <a:p>
            <a:pPr marL="0" indent="0" algn="just">
              <a:buNone/>
            </a:pPr>
            <a:r>
              <a:rPr lang="es-MX" b="1" dirty="0"/>
              <a:t>“Jesús le dijo: Mujer, créeme, que la hora viene cuando ni en este monte ni en Jerusalén </a:t>
            </a:r>
            <a:r>
              <a:rPr lang="es-MX" b="1" dirty="0" smtClean="0"/>
              <a:t>adoraréis </a:t>
            </a:r>
            <a:r>
              <a:rPr lang="es-MX" b="1" dirty="0"/>
              <a:t>al Padre. Vosotros adoráis lo que no sabéis; nosotros adoramos lo que sabemos; porque la salvación viene de los judíos. Mas la hora </a:t>
            </a:r>
            <a:r>
              <a:rPr lang="es-MX" b="1" dirty="0" smtClean="0"/>
              <a:t>viene</a:t>
            </a:r>
            <a:r>
              <a:rPr lang="es-MX" b="1" dirty="0"/>
              <a:t>, y ahora es, cuando los verdaderos </a:t>
            </a:r>
            <a:r>
              <a:rPr lang="es-MX" b="1" dirty="0" smtClean="0"/>
              <a:t>adoradores </a:t>
            </a:r>
            <a:r>
              <a:rPr lang="es-MX" b="1" dirty="0"/>
              <a:t>adorarán al Padre en espíritu y en ver-dad; porque también el Padre tales adoradores busca que le adoren. </a:t>
            </a:r>
            <a:endParaRPr lang="es-MX" b="1" dirty="0" smtClean="0"/>
          </a:p>
          <a:p>
            <a:pPr marL="0" indent="0" algn="just">
              <a:buNone/>
            </a:pPr>
            <a:r>
              <a:rPr lang="es-MX" b="1" dirty="0" smtClean="0"/>
              <a:t>Dios </a:t>
            </a:r>
            <a:r>
              <a:rPr lang="es-MX" b="1" dirty="0"/>
              <a:t>es Espíritu; y los que le adoran, en espíritu y en verdad es necesario que adoren”.</a:t>
            </a:r>
            <a:endParaRPr lang="es-MX" dirty="0"/>
          </a:p>
          <a:p>
            <a:pPr marL="0" indent="0">
              <a:buNone/>
            </a:pPr>
            <a:endParaRPr lang="es-MX" dirty="0"/>
          </a:p>
        </p:txBody>
      </p:sp>
    </p:spTree>
    <p:extLst>
      <p:ext uri="{BB962C8B-B14F-4D97-AF65-F5344CB8AC3E}">
        <p14:creationId xmlns:p14="http://schemas.microsoft.com/office/powerpoint/2010/main" val="31712316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42901" y="1358033"/>
            <a:ext cx="8385463" cy="4595957"/>
          </a:xfrm>
        </p:spPr>
        <p:txBody>
          <a:bodyPr/>
          <a:lstStyle/>
          <a:p>
            <a:pPr marL="0" indent="0" algn="just">
              <a:buNone/>
            </a:pPr>
            <a:r>
              <a:rPr lang="es-MX" b="1" dirty="0"/>
              <a:t>Adorar en espíritu no tiene nada que ver con nuestra postura física</a:t>
            </a:r>
            <a:r>
              <a:rPr lang="es-MX" dirty="0"/>
              <a:t>. </a:t>
            </a:r>
            <a:endParaRPr lang="es-MX" dirty="0" smtClean="0"/>
          </a:p>
          <a:p>
            <a:pPr marL="0" indent="0" algn="just">
              <a:buNone/>
            </a:pPr>
            <a:r>
              <a:rPr lang="es-MX" dirty="0" smtClean="0"/>
              <a:t>Tiene </a:t>
            </a:r>
            <a:r>
              <a:rPr lang="es-MX" dirty="0"/>
              <a:t>que ver con</a:t>
            </a:r>
            <a:r>
              <a:rPr lang="es-MX" b="1" dirty="0"/>
              <a:t> </a:t>
            </a:r>
            <a:r>
              <a:rPr lang="es-MX" dirty="0"/>
              <a:t>lo más hondo de nuestro ser y requiere varias cosas. Primero, debemos nacer de nuevo. </a:t>
            </a:r>
            <a:endParaRPr lang="es-MX" dirty="0" smtClean="0"/>
          </a:p>
          <a:p>
            <a:pPr marL="0" indent="0" algn="just">
              <a:buNone/>
            </a:pPr>
            <a:r>
              <a:rPr lang="es-MX" dirty="0" smtClean="0"/>
              <a:t>Sin </a:t>
            </a:r>
            <a:r>
              <a:rPr lang="es-MX" dirty="0"/>
              <a:t>el Espíritu Santo habitando dentro de nosotros, no podemos responder a Dios en adoración, porque no lo conocemos. </a:t>
            </a:r>
            <a:endParaRPr lang="es-MX" dirty="0" smtClean="0"/>
          </a:p>
          <a:p>
            <a:pPr marL="0" indent="0" algn="just">
              <a:buNone/>
            </a:pPr>
            <a:r>
              <a:rPr lang="es-MX" b="1" dirty="0" smtClean="0"/>
              <a:t>“</a:t>
            </a:r>
            <a:r>
              <a:rPr lang="es-MX" b="1" dirty="0"/>
              <a:t>Nadie conoció las cosas de Dios, sino el Espíritu</a:t>
            </a:r>
            <a:r>
              <a:rPr lang="es-MX" dirty="0"/>
              <a:t> </a:t>
            </a:r>
            <a:r>
              <a:rPr lang="es-MX" b="1" dirty="0"/>
              <a:t>de Dios”. </a:t>
            </a:r>
            <a:r>
              <a:rPr lang="es-MX" dirty="0"/>
              <a:t>1 Corintios 2:11.</a:t>
            </a:r>
          </a:p>
          <a:p>
            <a:pPr marL="0" indent="0">
              <a:buNone/>
            </a:pPr>
            <a:endParaRPr lang="es-MX" dirty="0"/>
          </a:p>
        </p:txBody>
      </p:sp>
    </p:spTree>
    <p:extLst>
      <p:ext uri="{BB962C8B-B14F-4D97-AF65-F5344CB8AC3E}">
        <p14:creationId xmlns:p14="http://schemas.microsoft.com/office/powerpoint/2010/main" val="29528272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84464" y="1298864"/>
            <a:ext cx="8385463" cy="4779817"/>
          </a:xfrm>
        </p:spPr>
        <p:txBody>
          <a:bodyPr/>
          <a:lstStyle/>
          <a:p>
            <a:pPr marL="0" indent="0" algn="just">
              <a:buNone/>
            </a:pPr>
            <a:r>
              <a:rPr lang="es-MX" dirty="0"/>
              <a:t>El Espíritu Santo dentro de nosotros es quien vigoriza la adoración, porque en esencia está glorificándose a Sí mismo, y toda verdadera adoración glorifica a Dios</a:t>
            </a:r>
            <a:r>
              <a:rPr lang="es-MX" dirty="0" smtClean="0"/>
              <a:t>.</a:t>
            </a:r>
          </a:p>
          <a:p>
            <a:pPr marL="0" indent="0" algn="just">
              <a:buNone/>
            </a:pPr>
            <a:r>
              <a:rPr lang="es-MX" b="1" dirty="0"/>
              <a:t>La adoración verdadera es que es hecha “en verdad</a:t>
            </a:r>
            <a:r>
              <a:rPr lang="es-MX" dirty="0"/>
              <a:t>.” Toda adoración es una respuesta</a:t>
            </a:r>
            <a:r>
              <a:rPr lang="es-MX" b="1" dirty="0"/>
              <a:t> </a:t>
            </a:r>
            <a:r>
              <a:rPr lang="es-MX" dirty="0"/>
              <a:t>a la verdad, ¿y qué mejor medidor de la verdad que la Palabra de Dios? Jesús le dijo a Su Padre: </a:t>
            </a:r>
            <a:r>
              <a:rPr lang="es-MX" b="1" dirty="0"/>
              <a:t>“Tu palabra es verdad”</a:t>
            </a:r>
            <a:r>
              <a:rPr lang="es-MX" dirty="0"/>
              <a:t>. </a:t>
            </a:r>
            <a:endParaRPr lang="es-MX" dirty="0" smtClean="0"/>
          </a:p>
          <a:p>
            <a:pPr marL="0" indent="0" algn="just">
              <a:buNone/>
            </a:pPr>
            <a:r>
              <a:rPr lang="es-MX" dirty="0" smtClean="0"/>
              <a:t>(</a:t>
            </a:r>
            <a:r>
              <a:rPr lang="es-MX" dirty="0"/>
              <a:t>Juan 17:17). </a:t>
            </a:r>
            <a:endParaRPr lang="es-MX" dirty="0" smtClean="0"/>
          </a:p>
          <a:p>
            <a:pPr marL="0" indent="0" algn="just">
              <a:buNone/>
            </a:pPr>
            <a:r>
              <a:rPr lang="es-MX" dirty="0" smtClean="0"/>
              <a:t>El </a:t>
            </a:r>
            <a:r>
              <a:rPr lang="es-MX" dirty="0"/>
              <a:t>Salmo 119 dice: </a:t>
            </a:r>
            <a:r>
              <a:rPr lang="es-MX" b="1" dirty="0"/>
              <a:t>“Tu ley es verdad”</a:t>
            </a:r>
            <a:r>
              <a:rPr lang="es-MX" dirty="0"/>
              <a:t>. (v. 142) y </a:t>
            </a:r>
            <a:r>
              <a:rPr lang="es-MX" b="1" dirty="0"/>
              <a:t>“Tu palabra es verdad”</a:t>
            </a:r>
            <a:r>
              <a:rPr lang="es-MX" dirty="0"/>
              <a:t>. (v. 160).</a:t>
            </a:r>
          </a:p>
          <a:p>
            <a:pPr marL="0" indent="0" algn="just">
              <a:buNone/>
            </a:pPr>
            <a:endParaRPr lang="es-MX" dirty="0" smtClean="0"/>
          </a:p>
          <a:p>
            <a:pPr marL="0" indent="0" algn="just">
              <a:buNone/>
            </a:pPr>
            <a:endParaRPr lang="es-MX" dirty="0"/>
          </a:p>
        </p:txBody>
      </p:sp>
    </p:spTree>
    <p:extLst>
      <p:ext uri="{BB962C8B-B14F-4D97-AF65-F5344CB8AC3E}">
        <p14:creationId xmlns:p14="http://schemas.microsoft.com/office/powerpoint/2010/main" val="18804627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22118" y="1254125"/>
            <a:ext cx="8385463" cy="4351338"/>
          </a:xfrm>
        </p:spPr>
        <p:txBody>
          <a:bodyPr>
            <a:normAutofit/>
          </a:bodyPr>
          <a:lstStyle/>
          <a:p>
            <a:pPr marL="0" indent="0" algn="just">
              <a:buNone/>
            </a:pPr>
            <a:r>
              <a:rPr lang="es-MX" sz="3200" dirty="0"/>
              <a:t>Para adorar verdaderamente a Dios, debemos comprender quién es y lo que ha hecho, y el único sitio donde esto se ha revelado enteramente es en la Biblia. </a:t>
            </a:r>
            <a:endParaRPr lang="es-MX" sz="3200" dirty="0" smtClean="0"/>
          </a:p>
          <a:p>
            <a:pPr marL="0" indent="0" algn="just">
              <a:buNone/>
            </a:pPr>
            <a:r>
              <a:rPr lang="es-MX" sz="3200" dirty="0" smtClean="0"/>
              <a:t>La </a:t>
            </a:r>
            <a:r>
              <a:rPr lang="es-MX" sz="3200" dirty="0"/>
              <a:t>adoración es una expresión de alabanza desde lo más hondo de nuestros corazones a un Dios que es comprendido a través de Su Palabra. Si no tenemos la verdad de la Biblia, no conocemos a Dios y no podemos adorar verdaderamente.</a:t>
            </a:r>
          </a:p>
        </p:txBody>
      </p:sp>
    </p:spTree>
    <p:extLst>
      <p:ext uri="{BB962C8B-B14F-4D97-AF65-F5344CB8AC3E}">
        <p14:creationId xmlns:p14="http://schemas.microsoft.com/office/powerpoint/2010/main" val="36529835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r>
              <a:rPr lang="es-MX" b="1" dirty="0" smtClean="0">
                <a:latin typeface="+mn-lt"/>
              </a:rPr>
              <a:t>CONCLUSIÓN</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rmAutofit lnSpcReduction="10000"/>
          </a:bodyPr>
          <a:lstStyle/>
          <a:p>
            <a:pPr marL="0" indent="0" algn="just">
              <a:buNone/>
            </a:pPr>
            <a:r>
              <a:rPr lang="es-MX" dirty="0"/>
              <a:t>Estar en la presencia de Dios implica estar en el altar, por lo tanto; la actitud y la acción que se lleve a cabo en ese lugar debe estar saturado de Reverencia y gran respeto, mismo que exalte la gloria de Dios con alabanzas, misma que se traduce en un acto de adoración que llegue al trono de Dios como olor fragante, por lo que debe realizarse en espíritu y en verdad</a:t>
            </a:r>
            <a:r>
              <a:rPr lang="es-MX" dirty="0" smtClean="0"/>
              <a:t>.</a:t>
            </a:r>
          </a:p>
          <a:p>
            <a:pPr marL="0" indent="0" algn="just">
              <a:buNone/>
            </a:pPr>
            <a:r>
              <a:rPr lang="es-MX" b="1" dirty="0"/>
              <a:t>“Sed, pues, imitadores de Dios como hijos amados. Y andad en amor, como también Cristo nos amó, y se entregó a sí mismo por nosotros, ofrenda y sacrificio a Dios en olor fragante”. </a:t>
            </a:r>
            <a:r>
              <a:rPr lang="es-MX" dirty="0"/>
              <a:t>Efesios 5:1-2</a:t>
            </a:r>
          </a:p>
          <a:p>
            <a:pPr marL="0" indent="0" algn="just">
              <a:buNone/>
            </a:pPr>
            <a:endParaRPr lang="es-MX" dirty="0"/>
          </a:p>
          <a:p>
            <a:pPr marL="0" indent="0">
              <a:buNone/>
            </a:pPr>
            <a:endParaRPr lang="es-MX" dirty="0"/>
          </a:p>
        </p:txBody>
      </p:sp>
    </p:spTree>
    <p:extLst>
      <p:ext uri="{BB962C8B-B14F-4D97-AF65-F5344CB8AC3E}">
        <p14:creationId xmlns:p14="http://schemas.microsoft.com/office/powerpoint/2010/main" val="894362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r>
              <a:rPr lang="es-MX" b="1" dirty="0" smtClean="0">
                <a:latin typeface="+mn-lt"/>
              </a:rPr>
              <a:t>INTRODUCCIÓN</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lstStyle/>
          <a:p>
            <a:pPr marL="0" indent="0" algn="just">
              <a:buNone/>
            </a:pPr>
            <a:r>
              <a:rPr lang="es-MX" sz="3200" dirty="0"/>
              <a:t>Trabajar de acuerdo a Dios, testificar de Dios, reflejar a Dios en todo lo que se hace o deja de hacer, etc. </a:t>
            </a:r>
            <a:endParaRPr lang="es-MX" sz="3200" dirty="0" smtClean="0"/>
          </a:p>
          <a:p>
            <a:pPr marL="0" indent="0" algn="just">
              <a:buNone/>
            </a:pPr>
            <a:r>
              <a:rPr lang="es-MX" sz="3200" dirty="0" smtClean="0"/>
              <a:t>En </a:t>
            </a:r>
            <a:r>
              <a:rPr lang="es-MX" sz="3200" dirty="0"/>
              <a:t>fin; tiene que ver con nuestra relación personal con el Señor y que </a:t>
            </a:r>
            <a:r>
              <a:rPr lang="es-MX" sz="3200" dirty="0" smtClean="0"/>
              <a:t>abarca </a:t>
            </a:r>
            <a:r>
              <a:rPr lang="es-MX" sz="3200" dirty="0"/>
              <a:t>todas las áreas de la vida, tanto secular como espiritual, ya que no se puede descuidar ningún área de la vida.</a:t>
            </a:r>
          </a:p>
          <a:p>
            <a:pPr marL="0" indent="0">
              <a:buNone/>
            </a:pPr>
            <a:endParaRPr lang="es-MX" dirty="0"/>
          </a:p>
        </p:txBody>
      </p:sp>
    </p:spTree>
    <p:extLst>
      <p:ext uri="{BB962C8B-B14F-4D97-AF65-F5344CB8AC3E}">
        <p14:creationId xmlns:p14="http://schemas.microsoft.com/office/powerpoint/2010/main" val="3390335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01339" y="1222953"/>
            <a:ext cx="8385463" cy="5146674"/>
          </a:xfrm>
        </p:spPr>
        <p:txBody>
          <a:bodyPr>
            <a:noAutofit/>
          </a:bodyPr>
          <a:lstStyle/>
          <a:p>
            <a:pPr marL="0" indent="0" algn="just">
              <a:buNone/>
            </a:pPr>
            <a:r>
              <a:rPr lang="es-MX" sz="2400" dirty="0"/>
              <a:t>La palabra de Dios, para darnos una idea de lo que es nuestra responsabilidad como Hijos de Dios. Mateo 5:13-16 nos dice lo siguiente:</a:t>
            </a:r>
          </a:p>
          <a:p>
            <a:pPr marL="0" indent="0" algn="just">
              <a:buNone/>
            </a:pPr>
            <a:r>
              <a:rPr lang="es-MX" sz="2400" b="1" dirty="0" smtClean="0"/>
              <a:t>“</a:t>
            </a:r>
            <a:r>
              <a:rPr lang="es-MX" sz="2400" b="1" dirty="0"/>
              <a:t>Vosotros sois la sal de la tierra; pero si la sal se desvaneciere, ¿con qué será salada? No sirve más para nada, sino para ser echada fuera y hollada por los hombres. Vosotros sois la luz del mundo; una ciudad asentada sobre un monte no se puede esconder. </a:t>
            </a:r>
            <a:endParaRPr lang="es-MX" sz="2400" b="1" dirty="0" smtClean="0"/>
          </a:p>
          <a:p>
            <a:pPr marL="0" indent="0" algn="just">
              <a:buNone/>
            </a:pPr>
            <a:r>
              <a:rPr lang="es-MX" sz="2400" b="1" dirty="0" smtClean="0"/>
              <a:t>Ni </a:t>
            </a:r>
            <a:r>
              <a:rPr lang="es-MX" sz="2400" b="1" dirty="0"/>
              <a:t>se enciende una luz y se pone debajo de un almud, sino sobre el candelero, y alumbra a todos los que están en casa. Así alumbre vuestra luz delante de los hombres, para que vean vuestras buenas obras, y glorifiquen a vuestro Padre que está en los cielos”.</a:t>
            </a:r>
            <a:endParaRPr lang="es-MX" sz="2400" dirty="0"/>
          </a:p>
        </p:txBody>
      </p:sp>
    </p:spTree>
    <p:extLst>
      <p:ext uri="{BB962C8B-B14F-4D97-AF65-F5344CB8AC3E}">
        <p14:creationId xmlns:p14="http://schemas.microsoft.com/office/powerpoint/2010/main" val="488791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576243"/>
            <a:ext cx="8385463" cy="4351338"/>
          </a:xfrm>
        </p:spPr>
        <p:txBody>
          <a:bodyPr/>
          <a:lstStyle/>
          <a:p>
            <a:pPr marL="0" indent="0" algn="just">
              <a:buNone/>
            </a:pPr>
            <a:r>
              <a:rPr lang="es-MX" sz="3200" dirty="0"/>
              <a:t>Quien ministra para Dios en el altar, necesita una conciencia plena de lo que está llevando a cabo, a fin de que haya una preparación y presentación digna del Señor a quien se está </a:t>
            </a:r>
            <a:r>
              <a:rPr lang="es-MX" sz="3200" dirty="0" smtClean="0"/>
              <a:t>ministrando</a:t>
            </a:r>
            <a:r>
              <a:rPr lang="es-MX" sz="3200" dirty="0"/>
              <a:t>. </a:t>
            </a:r>
            <a:endParaRPr lang="es-MX" sz="3200" dirty="0" smtClean="0"/>
          </a:p>
          <a:p>
            <a:pPr marL="0" indent="0" algn="just">
              <a:buNone/>
            </a:pPr>
            <a:r>
              <a:rPr lang="es-MX" sz="3200" dirty="0" smtClean="0"/>
              <a:t>Se </a:t>
            </a:r>
            <a:r>
              <a:rPr lang="es-MX" sz="3200" dirty="0"/>
              <a:t>requiere que haya una vivencia profunda en su </a:t>
            </a:r>
            <a:r>
              <a:rPr lang="es-MX" sz="3200" dirty="0" smtClean="0"/>
              <a:t>relación </a:t>
            </a:r>
            <a:r>
              <a:rPr lang="es-MX" sz="3200" dirty="0"/>
              <a:t>personal con Jesucristo, ya que solo de esa manera podrá trasmitir una verdadera ministración.</a:t>
            </a:r>
          </a:p>
          <a:p>
            <a:pPr marL="0" indent="0">
              <a:buNone/>
            </a:pPr>
            <a:endParaRPr lang="es-MX" dirty="0"/>
          </a:p>
        </p:txBody>
      </p:sp>
    </p:spTree>
    <p:extLst>
      <p:ext uri="{BB962C8B-B14F-4D97-AF65-F5344CB8AC3E}">
        <p14:creationId xmlns:p14="http://schemas.microsoft.com/office/powerpoint/2010/main" val="2346154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1122218"/>
            <a:ext cx="8385463" cy="703553"/>
          </a:xfrm>
        </p:spPr>
        <p:txBody>
          <a:bodyPr>
            <a:normAutofit fontScale="90000"/>
          </a:bodyPr>
          <a:lstStyle/>
          <a:p>
            <a:pPr marL="857250" indent="-857250">
              <a:buFont typeface="+mj-lt"/>
              <a:buAutoNum type="romanUcPeriod"/>
            </a:pPr>
            <a:r>
              <a:rPr lang="es-MX" b="1" dirty="0" smtClean="0">
                <a:latin typeface="+mn-lt"/>
              </a:rPr>
              <a:t>OFRECER UNA OFRENDA DE REVERENCIA</a:t>
            </a:r>
            <a:endParaRPr lang="es-MX" b="1" dirty="0">
              <a:latin typeface="+mn-lt"/>
            </a:endParaRPr>
          </a:p>
        </p:txBody>
      </p:sp>
      <p:sp>
        <p:nvSpPr>
          <p:cNvPr id="7" name="Marcador de contenido 6"/>
          <p:cNvSpPr>
            <a:spLocks noGrp="1"/>
          </p:cNvSpPr>
          <p:nvPr>
            <p:ph idx="1"/>
          </p:nvPr>
        </p:nvSpPr>
        <p:spPr>
          <a:xfrm>
            <a:off x="374073" y="2324389"/>
            <a:ext cx="8385463" cy="4351338"/>
          </a:xfrm>
        </p:spPr>
        <p:txBody>
          <a:bodyPr/>
          <a:lstStyle/>
          <a:p>
            <a:pPr marL="0" indent="0" algn="just">
              <a:buNone/>
            </a:pPr>
            <a:r>
              <a:rPr lang="es-MX" sz="3200" dirty="0"/>
              <a:t>Estar en el altar implica estar consciente de que ahí está la misma presencia de Dios, por lo que; por lo menos se debe guardar toda clase de respetos y atención y que todo lo que se haga vaya dirigido a Dios quien es el más importante en ese momento.</a:t>
            </a:r>
          </a:p>
          <a:p>
            <a:pPr marL="0" indent="0">
              <a:buNone/>
            </a:pPr>
            <a:endParaRPr lang="es-MX" dirty="0"/>
          </a:p>
        </p:txBody>
      </p:sp>
    </p:spTree>
    <p:extLst>
      <p:ext uri="{BB962C8B-B14F-4D97-AF65-F5344CB8AC3E}">
        <p14:creationId xmlns:p14="http://schemas.microsoft.com/office/powerpoint/2010/main" val="1035716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405246" y="1119043"/>
            <a:ext cx="8385463" cy="4793384"/>
          </a:xfrm>
        </p:spPr>
        <p:txBody>
          <a:bodyPr>
            <a:normAutofit/>
          </a:bodyPr>
          <a:lstStyle/>
          <a:p>
            <a:pPr marL="0" indent="0" algn="just">
              <a:buNone/>
            </a:pPr>
            <a:r>
              <a:rPr lang="es-MX" sz="3200" dirty="0"/>
              <a:t>Reverencia es: Inclinación hacia adelante de la parte superior del cuerpo que se hace en señal de respeto.</a:t>
            </a:r>
          </a:p>
          <a:p>
            <a:pPr marL="0" indent="0" algn="just">
              <a:buNone/>
            </a:pPr>
            <a:r>
              <a:rPr lang="es-MX" sz="3200" dirty="0"/>
              <a:t>La reverencia es: </a:t>
            </a:r>
            <a:r>
              <a:rPr lang="es-MX" sz="3200" b="1" i="1" dirty="0"/>
              <a:t>“Respeto o admiración que siente una persona hacia alguien o algo</a:t>
            </a:r>
            <a:r>
              <a:rPr lang="es-MX" sz="3200" b="1" i="1" dirty="0" smtClean="0"/>
              <a:t>”.</a:t>
            </a:r>
            <a:r>
              <a:rPr lang="es-MX" sz="3200" dirty="0"/>
              <a:t> </a:t>
            </a:r>
            <a:endParaRPr lang="es-MX" sz="3200" dirty="0" smtClean="0"/>
          </a:p>
          <a:p>
            <a:pPr marL="0" indent="0" algn="just">
              <a:buNone/>
            </a:pPr>
            <a:r>
              <a:rPr lang="es-MX" sz="3200" dirty="0"/>
              <a:t>Es un concepto que tiene su origen etimológico en el vocablo latino </a:t>
            </a:r>
            <a:r>
              <a:rPr lang="es-MX" sz="3200" b="1" i="1" dirty="0" err="1"/>
              <a:t>reverentĭa</a:t>
            </a:r>
            <a:r>
              <a:rPr lang="es-MX" sz="3200" dirty="0"/>
              <a:t>. </a:t>
            </a:r>
            <a:endParaRPr lang="es-MX" sz="3200" dirty="0" smtClean="0"/>
          </a:p>
          <a:p>
            <a:pPr marL="0" indent="0" algn="just">
              <a:buNone/>
            </a:pPr>
            <a:r>
              <a:rPr lang="es-MX" sz="3200" dirty="0" smtClean="0"/>
              <a:t>Se </a:t>
            </a:r>
            <a:r>
              <a:rPr lang="es-MX" sz="3200" dirty="0"/>
              <a:t>trata de una muestra de </a:t>
            </a:r>
            <a:r>
              <a:rPr lang="es-MX" sz="3200" b="1" dirty="0"/>
              <a:t>devoción</a:t>
            </a:r>
            <a:r>
              <a:rPr lang="es-MX" sz="3200" dirty="0"/>
              <a:t>, </a:t>
            </a:r>
            <a:r>
              <a:rPr lang="es-MX" sz="3200" b="1" dirty="0"/>
              <a:t>sumisión</a:t>
            </a:r>
            <a:r>
              <a:rPr lang="es-MX" sz="3200" dirty="0"/>
              <a:t> o </a:t>
            </a:r>
            <a:r>
              <a:rPr lang="es-MX" sz="3200" b="1" dirty="0"/>
              <a:t>respeto</a:t>
            </a:r>
            <a:r>
              <a:rPr lang="es-MX" sz="3200" dirty="0"/>
              <a:t> hacia otra persona.</a:t>
            </a:r>
          </a:p>
          <a:p>
            <a:pPr marL="0" indent="0" algn="just">
              <a:buNone/>
            </a:pPr>
            <a:endParaRPr lang="es-MX" dirty="0"/>
          </a:p>
          <a:p>
            <a:pPr marL="0" indent="0">
              <a:buNone/>
            </a:pPr>
            <a:endParaRPr lang="es-MX" dirty="0"/>
          </a:p>
        </p:txBody>
      </p:sp>
    </p:spTree>
    <p:extLst>
      <p:ext uri="{BB962C8B-B14F-4D97-AF65-F5344CB8AC3E}">
        <p14:creationId xmlns:p14="http://schemas.microsoft.com/office/powerpoint/2010/main" val="18049024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202171"/>
            <a:ext cx="8385463" cy="4959638"/>
          </a:xfrm>
        </p:spPr>
        <p:txBody>
          <a:bodyPr/>
          <a:lstStyle/>
          <a:p>
            <a:pPr marL="0" indent="0" algn="just">
              <a:buNone/>
            </a:pPr>
            <a:r>
              <a:rPr lang="es-MX" dirty="0"/>
              <a:t>Por lo general, la reverencia consiste en una </a:t>
            </a:r>
            <a:r>
              <a:rPr lang="es-MX" b="1" dirty="0"/>
              <a:t>inclinación corporal</a:t>
            </a:r>
            <a:r>
              <a:rPr lang="es-MX" dirty="0"/>
              <a:t> a modo de </a:t>
            </a:r>
            <a:r>
              <a:rPr lang="es-MX" b="1" dirty="0"/>
              <a:t>saludo</a:t>
            </a:r>
            <a:r>
              <a:rPr lang="es-MX" dirty="0"/>
              <a:t>. </a:t>
            </a:r>
            <a:endParaRPr lang="es-MX" dirty="0" smtClean="0"/>
          </a:p>
          <a:p>
            <a:pPr marL="0" indent="0" algn="just">
              <a:buNone/>
            </a:pPr>
            <a:r>
              <a:rPr lang="es-MX" dirty="0" smtClean="0"/>
              <a:t>Puede </a:t>
            </a:r>
            <a:r>
              <a:rPr lang="es-MX" dirty="0"/>
              <a:t>tratarse de un movimiento rápido realizado sólo con la </a:t>
            </a:r>
            <a:r>
              <a:rPr lang="es-MX" b="1" dirty="0"/>
              <a:t>cabeza</a:t>
            </a:r>
            <a:r>
              <a:rPr lang="es-MX" dirty="0"/>
              <a:t> o de una inclinación más importante que se desarrolla desde la </a:t>
            </a:r>
            <a:r>
              <a:rPr lang="es-MX" b="1" dirty="0"/>
              <a:t>cintura</a:t>
            </a:r>
            <a:r>
              <a:rPr lang="es-MX" dirty="0"/>
              <a:t>.</a:t>
            </a:r>
          </a:p>
          <a:p>
            <a:pPr marL="0" indent="0" algn="just">
              <a:buNone/>
            </a:pPr>
            <a:r>
              <a:rPr lang="es-MX" dirty="0"/>
              <a:t>La palabra de Dios dice: </a:t>
            </a:r>
            <a:endParaRPr lang="es-MX" dirty="0" smtClean="0"/>
          </a:p>
          <a:p>
            <a:pPr marL="0" indent="0" algn="just">
              <a:buNone/>
            </a:pPr>
            <a:r>
              <a:rPr lang="es-MX" b="1" dirty="0" smtClean="0"/>
              <a:t>“</a:t>
            </a:r>
            <a:r>
              <a:rPr lang="es-MX" b="1" dirty="0"/>
              <a:t>Así que, recibiendo nosotros un reino inconmovible, tengamos</a:t>
            </a:r>
            <a:r>
              <a:rPr lang="es-MX" dirty="0"/>
              <a:t> </a:t>
            </a:r>
            <a:r>
              <a:rPr lang="es-MX" b="1" dirty="0"/>
              <a:t>gratitud, y mediante ella sirvamos a Dios agradándole con temor y reverencia; porque nuestro Dios es fuego consumidor”. </a:t>
            </a:r>
            <a:r>
              <a:rPr lang="es-MX" dirty="0"/>
              <a:t>Hebreos 12:28,29.</a:t>
            </a:r>
          </a:p>
          <a:p>
            <a:pPr marL="0" indent="0">
              <a:buNone/>
            </a:pPr>
            <a:endParaRPr lang="es-MX" dirty="0"/>
          </a:p>
        </p:txBody>
      </p:sp>
    </p:spTree>
    <p:extLst>
      <p:ext uri="{BB962C8B-B14F-4D97-AF65-F5344CB8AC3E}">
        <p14:creationId xmlns:p14="http://schemas.microsoft.com/office/powerpoint/2010/main" val="13188823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84463" y="1347643"/>
            <a:ext cx="8385463" cy="4351338"/>
          </a:xfrm>
        </p:spPr>
        <p:txBody>
          <a:bodyPr>
            <a:normAutofit/>
          </a:bodyPr>
          <a:lstStyle/>
          <a:p>
            <a:pPr marL="0" indent="0" algn="just">
              <a:buNone/>
            </a:pPr>
            <a:r>
              <a:rPr lang="es-MX" sz="3200" dirty="0"/>
              <a:t>Es importante llegar a entender, que cuando se está ante la presencia de Dios con la in-tención de ofrecerle una ofrenda, todo se haga con reverencia, tanto de posición como de actitud, por el simple hecho de que es a Dios a quien se le presenta todo aquello, teniendo presente que el Señor conoce las intenciones del corazón y no nada más lo que se deja ver hacia el exterior. </a:t>
            </a:r>
            <a:endParaRPr lang="es-MX" sz="3200" dirty="0" smtClean="0"/>
          </a:p>
          <a:p>
            <a:pPr marL="0" indent="0" algn="just">
              <a:buNone/>
            </a:pPr>
            <a:r>
              <a:rPr lang="es-MX" sz="3200" dirty="0" smtClean="0"/>
              <a:t>Dios </a:t>
            </a:r>
            <a:r>
              <a:rPr lang="es-MX" sz="3200" dirty="0"/>
              <a:t>es digno de eso y mucho más.</a:t>
            </a:r>
          </a:p>
        </p:txBody>
      </p:sp>
    </p:spTree>
    <p:extLst>
      <p:ext uri="{BB962C8B-B14F-4D97-AF65-F5344CB8AC3E}">
        <p14:creationId xmlns:p14="http://schemas.microsoft.com/office/powerpoint/2010/main" val="1309853564"/>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46</TotalTime>
  <Words>2022</Words>
  <Application>Microsoft Office PowerPoint</Application>
  <PresentationFormat>Presentación en pantalla (4:3)</PresentationFormat>
  <Paragraphs>72</Paragraphs>
  <Slides>26</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26</vt:i4>
      </vt:variant>
    </vt:vector>
  </HeadingPairs>
  <TitlesOfParts>
    <vt:vector size="30" baseType="lpstr">
      <vt:lpstr>Arial</vt:lpstr>
      <vt:lpstr>Calibri</vt:lpstr>
      <vt:lpstr>Calibri Light</vt:lpstr>
      <vt:lpstr>Tema de Office</vt:lpstr>
      <vt:lpstr>Presentación de PowerPoint</vt:lpstr>
      <vt:lpstr>LO QUE OFRECEMOS EN EL ALTAR</vt:lpstr>
      <vt:lpstr>INTRODUCCIÓN</vt:lpstr>
      <vt:lpstr>Presentación de PowerPoint</vt:lpstr>
      <vt:lpstr>Presentación de PowerPoint</vt:lpstr>
      <vt:lpstr>OFRECER UNA OFRENDA DE REVERENCIA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 PRESENTAR UNA OFRENDA DE ALABANZA</vt:lpstr>
      <vt:lpstr>Presentación de PowerPoint</vt:lpstr>
      <vt:lpstr>Presentación de PowerPoint</vt:lpstr>
      <vt:lpstr>Presentación de PowerPoint</vt:lpstr>
      <vt:lpstr>Presentación de PowerPoint</vt:lpstr>
      <vt:lpstr>Presentación de PowerPoint</vt:lpstr>
      <vt:lpstr> PRESENTAR UNA OFRENDA DE ADORACIÓN</vt:lpstr>
      <vt:lpstr>Presentación de PowerPoint</vt:lpstr>
      <vt:lpstr>Presentación de PowerPoint</vt:lpstr>
      <vt:lpstr>Presentación de PowerPoint</vt:lpstr>
      <vt:lpstr>Presentación de PowerPoint</vt:lpstr>
      <vt:lpstr>Presentación de PowerPoint</vt:lpstr>
      <vt:lpstr>CONCLUSIÓN</vt:lpstr>
    </vt:vector>
  </TitlesOfParts>
  <Company>Iglesia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Iglesia La Misión</dc:creator>
  <cp:lastModifiedBy>Iglesia La Misión</cp:lastModifiedBy>
  <cp:revision>13</cp:revision>
  <dcterms:created xsi:type="dcterms:W3CDTF">2018-02-01T20:23:16Z</dcterms:created>
  <dcterms:modified xsi:type="dcterms:W3CDTF">2018-02-03T04:57:44Z</dcterms:modified>
</cp:coreProperties>
</file>