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56" r:id="rId3"/>
    <p:sldId id="257" r:id="rId4"/>
    <p:sldId id="258" r:id="rId5"/>
    <p:sldId id="260" r:id="rId6"/>
    <p:sldId id="262" r:id="rId7"/>
    <p:sldId id="264" r:id="rId8"/>
    <p:sldId id="266" r:id="rId9"/>
    <p:sldId id="267" r:id="rId10"/>
    <p:sldId id="269" r:id="rId11"/>
    <p:sldId id="270" r:id="rId12"/>
    <p:sldId id="271" r:id="rId13"/>
    <p:sldId id="272" r:id="rId14"/>
    <p:sldId id="273" r:id="rId15"/>
    <p:sldId id="274" r:id="rId16"/>
    <p:sldId id="276" r:id="rId17"/>
    <p:sldId id="277" r:id="rId18"/>
    <p:sldId id="278" r:id="rId19"/>
    <p:sldId id="279" r:id="rId20"/>
    <p:sldId id="280" r:id="rId21"/>
    <p:sldId id="281" r:id="rId22"/>
    <p:sldId id="282" r:id="rId23"/>
    <p:sldId id="283" r:id="rId24"/>
    <p:sldId id="284" r:id="rId25"/>
    <p:sldId id="286" r:id="rId26"/>
    <p:sldId id="287" r:id="rId27"/>
    <p:sldId id="288" r:id="rId28"/>
    <p:sldId id="289"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17/07/2018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17/07/2018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17/07/2018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17/07/2018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17/07/2018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17/07/2018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17/07/2018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17/07/2018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17/07/2018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17/07/2018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17/07/2018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17/07/2018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464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buNone/>
            </a:pPr>
            <a:r>
              <a:rPr lang="es-MX" sz="4000" dirty="0"/>
              <a:t>3. EL CREYENTE RECIBE NUEVA CAPACITACIÓN POR LA EXPERIENCIA</a:t>
            </a:r>
          </a:p>
          <a:p>
            <a:pPr marL="0" indent="0" algn="just">
              <a:buNone/>
            </a:pPr>
            <a:r>
              <a:rPr lang="es-MX" sz="4000" dirty="0"/>
              <a:t>Antes estaba muerto, ahora esta vivo a las cosas espirituales.</a:t>
            </a:r>
          </a:p>
          <a:p>
            <a:pPr marL="0" indent="0" algn="just">
              <a:buNone/>
            </a:pPr>
            <a:r>
              <a:rPr lang="es-MX" sz="4000" dirty="0"/>
              <a:t>Antes era extraño de Dios y fuera de la comunión; ahora tiene base para la comunión con Dios.</a:t>
            </a:r>
          </a:p>
          <a:p>
            <a:pPr marL="0" indent="0">
              <a:buNone/>
            </a:pPr>
            <a:endParaRPr lang="es-MX" sz="4000" dirty="0"/>
          </a:p>
        </p:txBody>
      </p:sp>
    </p:spTree>
    <p:extLst>
      <p:ext uri="{BB962C8B-B14F-4D97-AF65-F5344CB8AC3E}">
        <p14:creationId xmlns:p14="http://schemas.microsoft.com/office/powerpoint/2010/main" val="137769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2"/>
            </a:pPr>
            <a:r>
              <a:rPr lang="es-MX" b="1" dirty="0">
                <a:latin typeface="+mn-lt"/>
              </a:rPr>
              <a:t> EL ESPÍRITU SANTO NOS HABILITA</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Juan 14:17: </a:t>
            </a:r>
            <a:r>
              <a:rPr lang="es-MX" sz="4000" b="1" dirty="0"/>
              <a:t>“El Espíritu de Verdad, al cual el mundo no puede recibir, porque no le ve, ni le conoce; pero vosotros le conocéis porque mora con vosotros, y estará en vosotros”.</a:t>
            </a:r>
            <a:endParaRPr lang="es-MX" sz="4000" dirty="0"/>
          </a:p>
        </p:txBody>
      </p:sp>
    </p:spTree>
    <p:extLst>
      <p:ext uri="{BB962C8B-B14F-4D97-AF65-F5344CB8AC3E}">
        <p14:creationId xmlns:p14="http://schemas.microsoft.com/office/powerpoint/2010/main" val="339796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buNone/>
            </a:pPr>
            <a:r>
              <a:rPr lang="es-MX" sz="4000" dirty="0"/>
              <a:t>A. EL CREYENTE ES MORADA DEL ESPÍRITU SANTO</a:t>
            </a:r>
          </a:p>
          <a:p>
            <a:pPr marL="0" indent="0" algn="just">
              <a:buNone/>
            </a:pPr>
            <a:r>
              <a:rPr lang="es-MX" sz="4000" dirty="0"/>
              <a:t>Romanos 8:9: </a:t>
            </a:r>
            <a:r>
              <a:rPr lang="es-MX" sz="4000" b="1" dirty="0"/>
              <a:t>“Mas vosotros no vivís según la carne, sino según el Espíritu, si es que el Espíritu de Dios mora en vosotros. Y si alguno no tiene el Espíritu de Cristo, no es de él”.</a:t>
            </a:r>
            <a:endParaRPr lang="es-MX" sz="4000" dirty="0"/>
          </a:p>
        </p:txBody>
      </p:sp>
    </p:spTree>
    <p:extLst>
      <p:ext uri="{BB962C8B-B14F-4D97-AF65-F5344CB8AC3E}">
        <p14:creationId xmlns:p14="http://schemas.microsoft.com/office/powerpoint/2010/main" val="17597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buNone/>
            </a:pPr>
            <a:r>
              <a:rPr lang="es-MX" sz="3200" dirty="0"/>
              <a:t>B. EL CREYENTE ES TEMPLO DEL ESPÍRITU SANTO</a:t>
            </a:r>
          </a:p>
          <a:p>
            <a:pPr marL="0" indent="0" algn="just">
              <a:buNone/>
            </a:pPr>
            <a:r>
              <a:rPr lang="es-MX" sz="3200" dirty="0"/>
              <a:t>1 Corintios 6:19-20: </a:t>
            </a:r>
            <a:r>
              <a:rPr lang="es-MX" sz="3200" b="1" dirty="0"/>
              <a:t>“¿O ignoráis que vuestro cuerpo es templo del Espíritu Santo, el cual está en vosotros, el cual tenéis de Dios, y que no sois vuestros? Porque habéis sido comprados por precio; glorificad, pues, a Dios en vuestro cuerpo y en vuestro espíritu, los cuales son de Dios”.</a:t>
            </a:r>
            <a:endParaRPr lang="es-MX" sz="3200" dirty="0"/>
          </a:p>
        </p:txBody>
      </p:sp>
    </p:spTree>
    <p:extLst>
      <p:ext uri="{BB962C8B-B14F-4D97-AF65-F5344CB8AC3E}">
        <p14:creationId xmlns:p14="http://schemas.microsoft.com/office/powerpoint/2010/main" val="867863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buNone/>
            </a:pPr>
            <a:r>
              <a:rPr lang="es-MX" sz="3600" dirty="0"/>
              <a:t>C. EL CREYENTE HABITADO ES SANTIFICADO</a:t>
            </a:r>
          </a:p>
          <a:p>
            <a:pPr marL="0" indent="0" algn="just">
              <a:buNone/>
            </a:pPr>
            <a:r>
              <a:rPr lang="es-MX" sz="3600" dirty="0"/>
              <a:t>Es apartado para Dios. Romanos 15:16: </a:t>
            </a:r>
            <a:r>
              <a:rPr lang="es-MX" sz="3600" b="1" dirty="0"/>
              <a:t>“Para ser ministro de Jesucristo a los gentiles, ministrando el evangelio de Dios, para que los gentiles le sean ofrenda agradable, santificada por el Espíritu Santo”.</a:t>
            </a:r>
            <a:endParaRPr lang="es-MX" sz="3600" dirty="0"/>
          </a:p>
        </p:txBody>
      </p:sp>
    </p:spTree>
    <p:extLst>
      <p:ext uri="{BB962C8B-B14F-4D97-AF65-F5344CB8AC3E}">
        <p14:creationId xmlns:p14="http://schemas.microsoft.com/office/powerpoint/2010/main" val="415194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a:effectLst>
                  <a:outerShdw blurRad="38100" dist="38100" dir="2700000" algn="tl">
                    <a:srgbClr val="000000">
                      <a:alpha val="43137"/>
                    </a:srgbClr>
                  </a:outerShdw>
                </a:effectLst>
                <a:latin typeface="+mn-lt"/>
              </a:rPr>
              <a:t> EL ESPÍRITU SANTO NOS SELLA</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2ª Corintios 1:22. </a:t>
            </a:r>
            <a:r>
              <a:rPr lang="es-MX" sz="4000" b="1" dirty="0">
                <a:effectLst>
                  <a:outerShdw blurRad="38100" dist="38100" dir="2700000" algn="tl">
                    <a:srgbClr val="000000">
                      <a:alpha val="43137"/>
                    </a:srgbClr>
                  </a:outerShdw>
                </a:effectLst>
              </a:rPr>
              <a:t>“El cual también nos ha sellado, y nos ha dado las arras del Espíritu en nuestros corazones”.</a:t>
            </a:r>
          </a:p>
          <a:p>
            <a:pPr marL="0" indent="0" algn="just">
              <a:buNone/>
            </a:pPr>
            <a:r>
              <a:rPr lang="es-MX" sz="4000" dirty="0">
                <a:effectLst>
                  <a:outerShdw blurRad="38100" dist="38100" dir="2700000" algn="tl">
                    <a:srgbClr val="000000">
                      <a:alpha val="43137"/>
                    </a:srgbClr>
                  </a:outerShdw>
                </a:effectLst>
              </a:rPr>
              <a:t>Efesios 4:30. </a:t>
            </a:r>
            <a:r>
              <a:rPr lang="es-MX" sz="4000" b="1" dirty="0">
                <a:effectLst>
                  <a:outerShdw blurRad="38100" dist="38100" dir="2700000" algn="tl">
                    <a:srgbClr val="000000">
                      <a:alpha val="43137"/>
                    </a:srgbClr>
                  </a:outerShdw>
                </a:effectLst>
              </a:rPr>
              <a:t>“Y no contristéis al Espíritu Santo de Dios, con el cual fuisteis sellados para el día de la redención”.</a:t>
            </a:r>
            <a:endParaRPr lang="es-MX" sz="4000" dirty="0">
              <a:effectLst>
                <a:outerShdw blurRad="38100" dist="38100" dir="2700000" algn="tl">
                  <a:srgbClr val="000000">
                    <a:alpha val="43137"/>
                  </a:srgbClr>
                </a:outerShdw>
              </a:effectLst>
            </a:endParaRPr>
          </a:p>
          <a:p>
            <a:pPr marL="0" indent="0" algn="just">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buNone/>
            </a:pPr>
            <a:r>
              <a:rPr lang="es-MX" sz="4000" dirty="0">
                <a:effectLst>
                  <a:outerShdw blurRad="38100" dist="38100" dir="2700000" algn="tl">
                    <a:srgbClr val="000000">
                      <a:alpha val="43137"/>
                    </a:srgbClr>
                  </a:outerShdw>
                </a:effectLst>
              </a:rPr>
              <a:t>A. SOMOS SELLADOS AL RECIBIR EL ESPÍRITU SANTO </a:t>
            </a:r>
          </a:p>
          <a:p>
            <a:pPr marL="0" indent="0" algn="just">
              <a:buNone/>
            </a:pPr>
            <a:r>
              <a:rPr lang="es-MX" sz="4000" dirty="0">
                <a:effectLst>
                  <a:outerShdw blurRad="38100" dist="38100" dir="2700000" algn="tl">
                    <a:srgbClr val="000000">
                      <a:alpha val="43137"/>
                    </a:srgbClr>
                  </a:outerShdw>
                </a:effectLst>
              </a:rPr>
              <a:t>Efesios 1:13. </a:t>
            </a:r>
            <a:r>
              <a:rPr lang="es-MX" sz="4000" b="1" dirty="0">
                <a:effectLst>
                  <a:outerShdw blurRad="38100" dist="38100" dir="2700000" algn="tl">
                    <a:srgbClr val="000000">
                      <a:alpha val="43137"/>
                    </a:srgbClr>
                  </a:outerShdw>
                </a:effectLst>
              </a:rPr>
              <a:t>“En él también vosotros, habiendo oído la palabra de verdad, el evangelio de vuestra salvación, y habiendo creído en él, fuisteis sellados con el Espíritu Santo de la promesa”.</a:t>
            </a: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3766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buNone/>
            </a:pPr>
            <a:r>
              <a:rPr lang="es-MX" sz="3600" dirty="0">
                <a:effectLst>
                  <a:outerShdw blurRad="38100" dist="38100" dir="2700000" algn="tl">
                    <a:srgbClr val="000000">
                      <a:alpha val="43137"/>
                    </a:srgbClr>
                  </a:outerShdw>
                </a:effectLst>
              </a:rPr>
              <a:t>B. EL SELLO INDICA PROPIEDAD DE DIOS</a:t>
            </a:r>
          </a:p>
          <a:p>
            <a:pPr marL="0" indent="0">
              <a:buNone/>
            </a:pPr>
            <a:endParaRPr lang="es-MX" sz="3600" dirty="0">
              <a:effectLst>
                <a:outerShdw blurRad="38100" dist="38100" dir="2700000" algn="tl">
                  <a:srgbClr val="000000">
                    <a:alpha val="43137"/>
                  </a:srgbClr>
                </a:outerShdw>
              </a:effectLst>
            </a:endParaRPr>
          </a:p>
          <a:p>
            <a:pPr marL="0" indent="0">
              <a:buNone/>
            </a:pPr>
            <a:r>
              <a:rPr lang="es-MX" sz="3600" dirty="0">
                <a:effectLst>
                  <a:outerShdw blurRad="38100" dist="38100" dir="2700000" algn="tl">
                    <a:srgbClr val="000000">
                      <a:alpha val="43137"/>
                    </a:srgbClr>
                  </a:outerShdw>
                </a:effectLst>
              </a:rPr>
              <a:t>1. Indica seguridad: Nadie puede quitar este sello.</a:t>
            </a:r>
          </a:p>
          <a:p>
            <a:pPr marL="0" indent="0" algn="just">
              <a:buNone/>
            </a:pPr>
            <a:r>
              <a:rPr lang="es-MX" sz="3600" dirty="0">
                <a:effectLst>
                  <a:outerShdw blurRad="38100" dist="38100" dir="2700000" algn="tl">
                    <a:srgbClr val="000000">
                      <a:alpha val="43137"/>
                    </a:srgbClr>
                  </a:outerShdw>
                </a:effectLst>
              </a:rPr>
              <a:t>2. Indica propiedad. Somos del Señor.</a:t>
            </a:r>
          </a:p>
          <a:p>
            <a:pPr marL="0" indent="0">
              <a:buNone/>
            </a:pPr>
            <a:r>
              <a:rPr lang="es-MX" sz="3600" dirty="0">
                <a:effectLst>
                  <a:outerShdw blurRad="38100" dist="38100" dir="2700000" algn="tl">
                    <a:srgbClr val="000000">
                      <a:alpha val="43137"/>
                    </a:srgbClr>
                  </a:outerShdw>
                </a:effectLst>
              </a:rPr>
              <a:t>3. Indica derecho como hijo: Ejemplo el hijo pródigo Lucas 15:22.</a:t>
            </a:r>
          </a:p>
        </p:txBody>
      </p:sp>
    </p:spTree>
    <p:extLst>
      <p:ext uri="{BB962C8B-B14F-4D97-AF65-F5344CB8AC3E}">
        <p14:creationId xmlns:p14="http://schemas.microsoft.com/office/powerpoint/2010/main" val="589609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4"/>
            </a:pPr>
            <a:r>
              <a:rPr lang="es-MX" b="1" dirty="0">
                <a:effectLst>
                  <a:outerShdw blurRad="38100" dist="38100" dir="2700000" algn="tl">
                    <a:srgbClr val="000000">
                      <a:alpha val="43137"/>
                    </a:srgbClr>
                  </a:outerShdw>
                </a:effectLst>
                <a:latin typeface="+mn-lt"/>
              </a:rPr>
              <a:t> EL ESPÍRITU SANTO NOS BAUTIZA</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effectLst>
                  <a:outerShdw blurRad="38100" dist="38100" dir="2700000" algn="tl">
                    <a:srgbClr val="000000">
                      <a:alpha val="43137"/>
                    </a:srgbClr>
                  </a:outerShdw>
                </a:effectLst>
              </a:rPr>
              <a:t>Hechos 11:16: </a:t>
            </a:r>
            <a:r>
              <a:rPr lang="es-MX" sz="4400" b="1" dirty="0">
                <a:effectLst>
                  <a:outerShdw blurRad="38100" dist="38100" dir="2700000" algn="tl">
                    <a:srgbClr val="000000">
                      <a:alpha val="43137"/>
                    </a:srgbClr>
                  </a:outerShdw>
                </a:effectLst>
              </a:rPr>
              <a:t>“Entonces me acordé de lo dicho por el Señor, cuando dijo: Juan ciertamente bautizó en agua, mas vosotros seréis bautizados con el Espíritu Santo”. </a:t>
            </a:r>
            <a:r>
              <a:rPr lang="es-MX" sz="4400" dirty="0">
                <a:effectLst>
                  <a:outerShdw blurRad="38100" dist="38100" dir="2700000" algn="tl">
                    <a:srgbClr val="000000">
                      <a:alpha val="43137"/>
                    </a:srgbClr>
                  </a:outerShdw>
                </a:effectLst>
              </a:rPr>
              <a:t>(Romanos 6:1-4).</a:t>
            </a:r>
          </a:p>
        </p:txBody>
      </p:sp>
    </p:spTree>
    <p:extLst>
      <p:ext uri="{BB962C8B-B14F-4D97-AF65-F5344CB8AC3E}">
        <p14:creationId xmlns:p14="http://schemas.microsoft.com/office/powerpoint/2010/main" val="49248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buNone/>
            </a:pPr>
            <a:r>
              <a:rPr lang="es-MX" sz="3600" dirty="0">
                <a:effectLst>
                  <a:outerShdw blurRad="38100" dist="38100" dir="2700000" algn="tl">
                    <a:srgbClr val="000000">
                      <a:alpha val="43137"/>
                    </a:srgbClr>
                  </a:outerShdw>
                </a:effectLst>
              </a:rPr>
              <a:t>A. LOS CREYENTES SON BAUTIZADOS POR EL ESPÍRITU SANTO</a:t>
            </a:r>
          </a:p>
          <a:p>
            <a:pPr marL="0" indent="0" algn="just">
              <a:buNone/>
            </a:pPr>
            <a:endParaRPr lang="es-MX" sz="3600" dirty="0">
              <a:effectLst>
                <a:outerShdw blurRad="38100" dist="38100" dir="2700000" algn="tl">
                  <a:srgbClr val="000000">
                    <a:alpha val="43137"/>
                  </a:srgbClr>
                </a:outerShdw>
              </a:effectLst>
            </a:endParaRPr>
          </a:p>
          <a:p>
            <a:pPr marL="0" indent="0" algn="just">
              <a:buNone/>
            </a:pPr>
            <a:r>
              <a:rPr lang="es-MX" sz="3600" dirty="0">
                <a:effectLst>
                  <a:outerShdw blurRad="38100" dist="38100" dir="2700000" algn="tl">
                    <a:srgbClr val="000000">
                      <a:alpha val="43137"/>
                    </a:srgbClr>
                  </a:outerShdw>
                </a:effectLst>
              </a:rPr>
              <a:t>1ª Corintios 12:13. </a:t>
            </a:r>
            <a:r>
              <a:rPr lang="es-MX" sz="3600" b="1" dirty="0">
                <a:effectLst>
                  <a:outerShdw blurRad="38100" dist="38100" dir="2700000" algn="tl">
                    <a:srgbClr val="000000">
                      <a:alpha val="43137"/>
                    </a:srgbClr>
                  </a:outerShdw>
                </a:effectLst>
              </a:rPr>
              <a:t>“Porque por un solo Espíritu fuimos todos bautizados en un cuerpo, sean judíos o griegos, sean esclavos o libres; y a todos se nos dio a beber de un mismo Espíritu”.</a:t>
            </a: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498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LA IMPORTANCIA DEL ESPÍRITU</a:t>
            </a: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es-MX" sz="3200" b="1" dirty="0"/>
              <a:t>TEXTO BÍBLICO: </a:t>
            </a:r>
            <a:r>
              <a:rPr lang="es-MX" sz="3200" dirty="0"/>
              <a:t>Efesios 1:13-14</a:t>
            </a:r>
          </a:p>
          <a:p>
            <a:pPr marL="0" indent="0" algn="just">
              <a:buNone/>
            </a:pPr>
            <a:r>
              <a:rPr lang="es-MX" sz="3200" b="1" dirty="0"/>
              <a:t>“En él también vosotros, habiendo oído la palabra de verdad, el evangelio de vuestra salvación, y habiendo creído en él, fuisteis sellados con el Espíritu Santo de la promesa, que es las arras de nuestra herencia hasta la redención de la posesión adquirida, para alabanza de su gloria”.</a:t>
            </a:r>
            <a:endParaRPr lang="es-MX" sz="32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05469"/>
            <a:ext cx="8385463" cy="5071494"/>
          </a:xfrm>
        </p:spPr>
        <p:txBody>
          <a:bodyPr>
            <a:normAutofit/>
          </a:bodyPr>
          <a:lstStyle/>
          <a:p>
            <a:pPr marL="0" indent="0">
              <a:buNone/>
            </a:pPr>
            <a:r>
              <a:rPr lang="es-MX" sz="4000" dirty="0">
                <a:effectLst>
                  <a:outerShdw blurRad="38100" dist="38100" dir="2700000" algn="tl">
                    <a:srgbClr val="000000">
                      <a:alpha val="43137"/>
                    </a:srgbClr>
                  </a:outerShdw>
                </a:effectLst>
              </a:rPr>
              <a:t>B. EL CREYENTE ES UBICADO DENTRO DEL CUERPO DE CRISTO</a:t>
            </a:r>
          </a:p>
          <a:p>
            <a:pPr marL="0" indent="0">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Efesios 2:6. </a:t>
            </a:r>
            <a:r>
              <a:rPr lang="es-MX" sz="4000" b="1" dirty="0">
                <a:effectLst>
                  <a:outerShdw blurRad="38100" dist="38100" dir="2700000" algn="tl">
                    <a:srgbClr val="000000">
                      <a:alpha val="43137"/>
                    </a:srgbClr>
                  </a:outerShdw>
                </a:effectLst>
              </a:rPr>
              <a:t>“Y juntamente con él nos resucitó, y asimismo nos hizo sentar en los lugares celestiales con Cristo Jesús”.</a:t>
            </a: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6913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4000" dirty="0">
                <a:effectLst>
                  <a:outerShdw blurRad="38100" dist="38100" dir="2700000" algn="tl">
                    <a:srgbClr val="000000">
                      <a:alpha val="43137"/>
                    </a:srgbClr>
                  </a:outerShdw>
                </a:effectLst>
              </a:rPr>
              <a:t>El creyente es colocado dentro del cuerpo de Cristo en la unión viviente de todos los creyentes verdaderos. El bautismo relaciona a los creyentes con todo el cuerpo de la verdad que se revela en la escritura concerniente al cuerpo de Cristo. 1ª Corintios 6:15; 12:13.</a:t>
            </a:r>
          </a:p>
        </p:txBody>
      </p:sp>
    </p:spTree>
    <p:extLst>
      <p:ext uri="{BB962C8B-B14F-4D97-AF65-F5344CB8AC3E}">
        <p14:creationId xmlns:p14="http://schemas.microsoft.com/office/powerpoint/2010/main" val="368525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37230"/>
            <a:ext cx="8385463" cy="5139733"/>
          </a:xfrm>
        </p:spPr>
        <p:txBody>
          <a:bodyPr>
            <a:noAutofit/>
          </a:bodyPr>
          <a:lstStyle/>
          <a:p>
            <a:pPr marL="0" indent="0">
              <a:buNone/>
            </a:pPr>
            <a:r>
              <a:rPr lang="es-MX" sz="3200" dirty="0">
                <a:effectLst>
                  <a:outerShdw blurRad="38100" dist="38100" dir="2700000" algn="tl">
                    <a:srgbClr val="000000">
                      <a:alpha val="43137"/>
                    </a:srgbClr>
                  </a:outerShdw>
                </a:effectLst>
              </a:rPr>
              <a:t>C. EL CREYENTE ES DOTADO DE DONES O FUNCIONES ESPECIALES</a:t>
            </a:r>
          </a:p>
          <a:p>
            <a:pPr marL="0" indent="0">
              <a:buNone/>
            </a:pPr>
            <a:endParaRPr lang="es-MX" sz="3200" dirty="0">
              <a:effectLst>
                <a:outerShdw blurRad="38100" dist="38100" dir="2700000" algn="tl">
                  <a:srgbClr val="000000">
                    <a:alpha val="43137"/>
                  </a:srgbClr>
                </a:outerShdw>
              </a:effectLst>
            </a:endParaRPr>
          </a:p>
          <a:p>
            <a:pPr marL="0" indent="0" algn="just">
              <a:buNone/>
            </a:pPr>
            <a:r>
              <a:rPr lang="es-MX" sz="3200" b="1" dirty="0">
                <a:effectLst>
                  <a:outerShdw blurRad="38100" dist="38100" dir="2700000" algn="tl">
                    <a:srgbClr val="000000">
                      <a:alpha val="43137"/>
                    </a:srgbClr>
                  </a:outerShdw>
                </a:effectLst>
              </a:rPr>
              <a:t>1ª Corintios 12:27-28. </a:t>
            </a:r>
            <a:r>
              <a:rPr lang="es-MX" sz="3200" dirty="0">
                <a:effectLst>
                  <a:outerShdw blurRad="38100" dist="38100" dir="2700000" algn="tl">
                    <a:srgbClr val="000000">
                      <a:alpha val="43137"/>
                    </a:srgbClr>
                  </a:outerShdw>
                </a:effectLst>
              </a:rPr>
              <a:t>“Vosotros, pues, sois el cuerpo de Cristo, y miembros cada uno en particular. Y a unos puso Dios en la iglesia, primeramente apóstoles, luego profetas, lo tercero maestros, luego los que hacen milagros, después los que sanan, los que ayudan, los que administran, los que tienen don de lenguas”.</a:t>
            </a:r>
          </a:p>
        </p:txBody>
      </p:sp>
    </p:spTree>
    <p:extLst>
      <p:ext uri="{BB962C8B-B14F-4D97-AF65-F5344CB8AC3E}">
        <p14:creationId xmlns:p14="http://schemas.microsoft.com/office/powerpoint/2010/main" val="2263728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5"/>
            </a:pPr>
            <a:r>
              <a:rPr lang="es-MX" b="1" dirty="0">
                <a:latin typeface="+mn-lt"/>
              </a:rPr>
              <a:t> EL ESPÍRITU SANTO NOS LLENA</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effectLst>
                  <a:outerShdw blurRad="38100" dist="38100" dir="2700000" algn="tl">
                    <a:srgbClr val="000000">
                      <a:alpha val="43137"/>
                    </a:srgbClr>
                  </a:outerShdw>
                </a:effectLst>
              </a:rPr>
              <a:t>Hechos 2:4: </a:t>
            </a:r>
            <a:r>
              <a:rPr lang="es-MX" sz="3200" b="1" dirty="0">
                <a:effectLst>
                  <a:outerShdw blurRad="38100" dist="38100" dir="2700000" algn="tl">
                    <a:srgbClr val="000000">
                      <a:alpha val="43137"/>
                    </a:srgbClr>
                  </a:outerShdw>
                </a:effectLst>
              </a:rPr>
              <a:t>“Y fueron todos llenos del Espíritu Santo, y comenzaron a hablar en otras lenguas, según el Espíritu les daba que hablasen”.</a:t>
            </a:r>
          </a:p>
          <a:p>
            <a:pPr marL="0" indent="0" algn="just">
              <a:buNone/>
            </a:pPr>
            <a:endParaRPr lang="es-MX" sz="3200" b="1" dirty="0">
              <a:effectLst>
                <a:outerShdw blurRad="38100" dist="38100" dir="2700000" algn="tl">
                  <a:srgbClr val="000000">
                    <a:alpha val="43137"/>
                  </a:srgbClr>
                </a:outerShdw>
              </a:effectLst>
            </a:endParaRPr>
          </a:p>
          <a:p>
            <a:pPr marL="0" indent="0">
              <a:buNone/>
            </a:pPr>
            <a:r>
              <a:rPr lang="es-MX" sz="3200" dirty="0">
                <a:effectLst>
                  <a:outerShdw blurRad="38100" dist="38100" dir="2700000" algn="tl">
                    <a:srgbClr val="000000">
                      <a:alpha val="43137"/>
                    </a:srgbClr>
                  </a:outerShdw>
                </a:effectLst>
              </a:rPr>
              <a:t>A. EL SER LLENOS EN UNA ORDEN</a:t>
            </a:r>
          </a:p>
          <a:p>
            <a:pPr marL="0" indent="0" algn="just">
              <a:buNone/>
            </a:pPr>
            <a:r>
              <a:rPr lang="es-MX" sz="3200" dirty="0">
                <a:effectLst>
                  <a:outerShdw blurRad="38100" dist="38100" dir="2700000" algn="tl">
                    <a:srgbClr val="000000">
                      <a:alpha val="43137"/>
                    </a:srgbClr>
                  </a:outerShdw>
                </a:effectLst>
              </a:rPr>
              <a:t>Efesios 5:18: </a:t>
            </a:r>
            <a:r>
              <a:rPr lang="es-MX" sz="3200" b="1" dirty="0">
                <a:effectLst>
                  <a:outerShdw blurRad="38100" dist="38100" dir="2700000" algn="tl">
                    <a:srgbClr val="000000">
                      <a:alpha val="43137"/>
                    </a:srgbClr>
                  </a:outerShdw>
                </a:effectLst>
              </a:rPr>
              <a:t>“No os embriaguéis con vino, en lo cual hay disolución; antes bien sed llenos del Espíritu”.</a:t>
            </a:r>
            <a:endParaRPr lang="es-MX" sz="3200" dirty="0">
              <a:effectLst>
                <a:outerShdw blurRad="38100" dist="38100" dir="2700000" algn="tl">
                  <a:srgbClr val="000000">
                    <a:alpha val="43137"/>
                  </a:srgbClr>
                </a:outerShdw>
              </a:effectLst>
            </a:endParaRP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1231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Autofit/>
          </a:bodyPr>
          <a:lstStyle/>
          <a:p>
            <a:pPr marL="0" indent="0">
              <a:buNone/>
            </a:pPr>
            <a:r>
              <a:rPr lang="es-MX" sz="3600" dirty="0">
                <a:effectLst>
                  <a:outerShdw blurRad="38100" dist="38100" dir="2700000" algn="tl">
                    <a:srgbClr val="000000">
                      <a:alpha val="43137"/>
                    </a:srgbClr>
                  </a:outerShdw>
                </a:effectLst>
              </a:rPr>
              <a:t>A. EL SER LLENOS EN UNA ORDEN</a:t>
            </a:r>
          </a:p>
          <a:p>
            <a:pPr marL="0" indent="0" algn="just">
              <a:buNone/>
            </a:pPr>
            <a:r>
              <a:rPr lang="es-MX" sz="3600" dirty="0">
                <a:effectLst>
                  <a:outerShdw blurRad="38100" dist="38100" dir="2700000" algn="tl">
                    <a:srgbClr val="000000">
                      <a:alpha val="43137"/>
                    </a:srgbClr>
                  </a:outerShdw>
                </a:effectLst>
              </a:rPr>
              <a:t>Efesios 5:18: </a:t>
            </a:r>
            <a:r>
              <a:rPr lang="es-MX" sz="3600" b="1" dirty="0">
                <a:effectLst>
                  <a:outerShdw blurRad="38100" dist="38100" dir="2700000" algn="tl">
                    <a:srgbClr val="000000">
                      <a:alpha val="43137"/>
                    </a:srgbClr>
                  </a:outerShdw>
                </a:effectLst>
              </a:rPr>
              <a:t>“No os embriaguéis con vino, en lo cual hay disolución; antes bien sed llenos del Espíritu”.</a:t>
            </a:r>
          </a:p>
          <a:p>
            <a:pPr marL="0" indent="0" algn="just">
              <a:buNone/>
            </a:pPr>
            <a:r>
              <a:rPr lang="es-MX" sz="3600" dirty="0">
                <a:effectLst>
                  <a:outerShdw blurRad="38100" dist="38100" dir="2700000" algn="tl">
                    <a:srgbClr val="000000">
                      <a:alpha val="43137"/>
                    </a:srgbClr>
                  </a:outerShdw>
                </a:effectLst>
              </a:rPr>
              <a:t>El ser llenos significa que debemos mantenernos siendo llenados por el Espíritu. En el texto se compara con un estado de intoxicación, en el cual el vino afecta al cuerpo entero y a la actividad física del cuerpo.</a:t>
            </a:r>
          </a:p>
          <a:p>
            <a:pPr marL="0" indent="0" algn="just">
              <a:buNone/>
            </a:pPr>
            <a:endParaRPr lang="es-MX" sz="3600" b="1" dirty="0">
              <a:effectLst>
                <a:outerShdw blurRad="38100" dist="38100" dir="2700000" algn="tl">
                  <a:srgbClr val="000000">
                    <a:alpha val="43137"/>
                  </a:srgbClr>
                </a:outerShdw>
              </a:effectLst>
            </a:endParaRPr>
          </a:p>
          <a:p>
            <a:pPr marL="0" indent="0" algn="just">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2827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buNone/>
            </a:pPr>
            <a:r>
              <a:rPr lang="es-MX" sz="4000" dirty="0">
                <a:effectLst>
                  <a:outerShdw blurRad="38100" dist="38100" dir="2700000" algn="tl">
                    <a:srgbClr val="000000">
                      <a:alpha val="43137"/>
                    </a:srgbClr>
                  </a:outerShdw>
                </a:effectLst>
              </a:rPr>
              <a:t>B. PARA TENER UNA VIDA DE PODER</a:t>
            </a:r>
          </a:p>
          <a:p>
            <a:pPr marL="0" indent="0" algn="just">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Hechos 1:8. </a:t>
            </a:r>
            <a:r>
              <a:rPr lang="es-MX" sz="4000" b="1" dirty="0">
                <a:effectLst>
                  <a:outerShdw blurRad="38100" dist="38100" dir="2700000" algn="tl">
                    <a:srgbClr val="000000">
                      <a:alpha val="43137"/>
                    </a:srgbClr>
                  </a:outerShdw>
                </a:effectLst>
              </a:rPr>
              <a:t>“Pero recibiréis poder, cuando haya venido sobre vosotros el Espíritu Santo, y me seréis testigos en Jerusalén, en toda Judea, en Samaria, y hasta lo último de la tierra”.</a:t>
            </a: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3937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buNone/>
            </a:pPr>
            <a:r>
              <a:rPr lang="es-MX" sz="4000" dirty="0">
                <a:effectLst>
                  <a:outerShdw blurRad="38100" dist="38100" dir="2700000" algn="tl">
                    <a:srgbClr val="000000">
                      <a:alpha val="43137"/>
                    </a:srgbClr>
                  </a:outerShdw>
                </a:effectLst>
              </a:rPr>
              <a:t>C. PARA HACER BUENAS OBRAS</a:t>
            </a:r>
          </a:p>
          <a:p>
            <a:pPr marL="0" indent="0">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Efesios 2:10. </a:t>
            </a:r>
            <a:r>
              <a:rPr lang="es-MX" sz="4000" b="1" dirty="0">
                <a:effectLst>
                  <a:outerShdw blurRad="38100" dist="38100" dir="2700000" algn="tl">
                    <a:srgbClr val="000000">
                      <a:alpha val="43137"/>
                    </a:srgbClr>
                  </a:outerShdw>
                </a:effectLst>
              </a:rPr>
              <a:t>“Porque somos hechura suya, creados en Cristo Jesús para buenas obras, las cuales Dios preparó de antemano para que anduviésemos en ellas”.</a:t>
            </a: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2983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effectLst>
                  <a:outerShdw blurRad="38100" dist="38100" dir="2700000" algn="tl">
                    <a:srgbClr val="000000">
                      <a:alpha val="43137"/>
                    </a:srgbClr>
                  </a:outerShdw>
                </a:effectLst>
                <a:latin typeface="+mn-lt"/>
              </a:rPr>
              <a:t>CONCLUSIÓN</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El ser llenos en una experiencia condicional: Se da cuando el Cristiano, Vive en santidad: Efesios 4:30: </a:t>
            </a:r>
            <a:r>
              <a:rPr lang="es-MX" sz="4000" b="1" dirty="0">
                <a:effectLst>
                  <a:outerShdw blurRad="38100" dist="38100" dir="2700000" algn="tl">
                    <a:srgbClr val="000000">
                      <a:alpha val="43137"/>
                    </a:srgbClr>
                  </a:outerShdw>
                </a:effectLst>
              </a:rPr>
              <a:t>“Y no contristéis al Espíritu Santo de Dios, con el cual fuisteis sellados para el día de la redención”.</a:t>
            </a: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4362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77472" y="982639"/>
            <a:ext cx="8589055" cy="5194324"/>
          </a:xfrm>
        </p:spPr>
        <p:txBody>
          <a:bodyPr>
            <a:normAutofit/>
          </a:bodyPr>
          <a:lstStyle/>
          <a:p>
            <a:pPr marL="0" indent="0" algn="just">
              <a:buNone/>
            </a:pPr>
            <a:r>
              <a:rPr lang="es-MX" sz="3600" dirty="0">
                <a:effectLst>
                  <a:outerShdw blurRad="38100" dist="38100" dir="2700000" algn="tl">
                    <a:srgbClr val="000000">
                      <a:alpha val="43137"/>
                    </a:srgbClr>
                  </a:outerShdw>
                </a:effectLst>
              </a:rPr>
              <a:t>El que no anda en los deseos de la carne, no apaga al Espíritu. 1 Tesalonicenses 5:19: “No apaguéis al Espíritu”. Gálatas 5:16: </a:t>
            </a:r>
            <a:r>
              <a:rPr lang="es-MX" sz="3600" b="1" dirty="0">
                <a:effectLst>
                  <a:outerShdw blurRad="38100" dist="38100" dir="2700000" algn="tl">
                    <a:srgbClr val="000000">
                      <a:alpha val="43137"/>
                    </a:srgbClr>
                  </a:outerShdw>
                </a:effectLst>
              </a:rPr>
              <a:t>“Digo pues: Andad en el Espíritu, y no satisfagáis los deseos de la carne”.</a:t>
            </a:r>
          </a:p>
          <a:p>
            <a:pPr marL="0" indent="0" algn="just">
              <a:buNone/>
            </a:pPr>
            <a:endParaRPr lang="es-MX" sz="3600" b="1" dirty="0">
              <a:effectLst>
                <a:outerShdw blurRad="38100" dist="38100" dir="2700000" algn="tl">
                  <a:srgbClr val="000000">
                    <a:alpha val="43137"/>
                  </a:srgbClr>
                </a:outerShdw>
              </a:effectLst>
            </a:endParaRPr>
          </a:p>
          <a:p>
            <a:pPr marL="0" indent="0" algn="just">
              <a:buNone/>
            </a:pPr>
            <a:r>
              <a:rPr lang="es-MX" sz="3600" b="1" dirty="0">
                <a:effectLst>
                  <a:outerShdw blurRad="38100" dist="38100" dir="2700000" algn="tl">
                    <a:srgbClr val="000000">
                      <a:alpha val="43137"/>
                    </a:srgbClr>
                  </a:outerShdw>
                </a:effectLst>
              </a:rPr>
              <a:t>¡Sin el Espíritu Santo, no hay operación de dones!</a:t>
            </a:r>
            <a:endParaRPr lang="es-MX" sz="3600" dirty="0">
              <a:effectLst>
                <a:outerShdw blurRad="38100" dist="38100" dir="2700000" algn="tl">
                  <a:srgbClr val="000000">
                    <a:alpha val="43137"/>
                  </a:srgbClr>
                </a:outerShdw>
              </a:effectLst>
            </a:endParaRPr>
          </a:p>
          <a:p>
            <a:pPr marL="0" indent="0" algn="just">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920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INTRODUCCIÓN</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La seguridad del cristiano proviene de la obra hecha por Dios, en este día estaremos hablando específicamente; de las obras que la escritura atribuye al Espíritu Santo. Todo esto, en cuanto a la salvación; y que cada uno de nosotros podamos entender y anhelar vivir, una vida en el Espíritu. Para poder disfrutar de una vida de abundancia, y poder proclamar el nombre de nuestro Señor Jesucristo.</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a:pPr>
            <a:r>
              <a:rPr lang="es-MX" b="1" dirty="0">
                <a:latin typeface="+mn-lt"/>
              </a:rPr>
              <a:t> EL ESPÍRITU SANTO NOS REGENERA</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Tito 3:5: </a:t>
            </a:r>
            <a:r>
              <a:rPr lang="es-MX" sz="3200" b="1" dirty="0"/>
              <a:t>“Nos salvó, no por obras de justicia que nosotros hubiéramos hecho, sino por su misericordia, por el lavamiento de la regeneración y por la renovación en el Espíritu Santo”.</a:t>
            </a:r>
          </a:p>
          <a:p>
            <a:pPr marL="0" indent="0" algn="just">
              <a:buNone/>
            </a:pPr>
            <a:r>
              <a:rPr lang="es-MX" sz="3200" dirty="0"/>
              <a:t>La regeneración expresa: nueva vida, nuevo nacimiento, resurrección espiritual, la nueva creación, vida sobrenatural que los creyentes reciben como hijos de Dios.</a:t>
            </a:r>
          </a:p>
          <a:p>
            <a:pPr marL="0" indent="0" algn="just">
              <a:buNone/>
            </a:pPr>
            <a:endParaRPr lang="es-MX" sz="3200" dirty="0"/>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buNone/>
            </a:pPr>
            <a:r>
              <a:rPr lang="es-MX" sz="3200" dirty="0"/>
              <a:t>A. LA REGENERACIÓN ES UNA OBRA DEL ESPÍRITU SANTO:</a:t>
            </a:r>
          </a:p>
          <a:p>
            <a:pPr marL="0" indent="0" algn="just">
              <a:buNone/>
            </a:pPr>
            <a:r>
              <a:rPr lang="es-MX" sz="3200" dirty="0"/>
              <a:t>Juan 1:13: </a:t>
            </a:r>
            <a:r>
              <a:rPr lang="es-MX" sz="3200" b="1" dirty="0"/>
              <a:t>“Los cuales no son engendrados de sangre, ni de voluntad de carne, ni de voluntad de varón, sino de Dios”.</a:t>
            </a:r>
          </a:p>
          <a:p>
            <a:pPr marL="0" indent="0">
              <a:buNone/>
            </a:pPr>
            <a:r>
              <a:rPr lang="es-MX" sz="3200" dirty="0"/>
              <a:t>B. LA REGENERACIÓN IMPARTE VIDA ETERNA </a:t>
            </a:r>
          </a:p>
          <a:p>
            <a:pPr marL="0" indent="0">
              <a:buNone/>
            </a:pPr>
            <a:r>
              <a:rPr lang="es-MX" sz="3200" dirty="0"/>
              <a:t>Al ser regenerado el creyente, el cual en un principio estaba muerto espiritualmente; ahora ha recibido vida eterna.</a:t>
            </a:r>
          </a:p>
          <a:p>
            <a:pPr marL="0" indent="0" algn="just">
              <a:buNone/>
            </a:pPr>
            <a:endParaRPr lang="es-MX" sz="3200" dirty="0"/>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87104"/>
            <a:ext cx="8385463" cy="5289859"/>
          </a:xfrm>
        </p:spPr>
        <p:txBody>
          <a:bodyPr/>
          <a:lstStyle/>
          <a:p>
            <a:pPr marL="0" indent="0">
              <a:buNone/>
            </a:pPr>
            <a:r>
              <a:rPr lang="es-MX" dirty="0"/>
              <a:t>1. HAY UN NUEVO NACIMIENTO </a:t>
            </a:r>
          </a:p>
          <a:p>
            <a:pPr marL="0" indent="0" algn="just">
              <a:buNone/>
            </a:pPr>
            <a:r>
              <a:rPr lang="es-MX" dirty="0"/>
              <a:t>Juan 3:3: </a:t>
            </a:r>
            <a:r>
              <a:rPr lang="es-MX" b="1" dirty="0"/>
              <a:t>“Respondió Jesús y le dijo: De cierto, de cierto te digo, que el que no naciere de nuevo, no puede ver el reino de Dios”.</a:t>
            </a:r>
          </a:p>
          <a:p>
            <a:pPr marL="0" indent="0">
              <a:buNone/>
            </a:pPr>
            <a:r>
              <a:rPr lang="es-MX" dirty="0"/>
              <a:t>2. HAY UNA RESURRECCIÓN ESPIRITUAL </a:t>
            </a:r>
          </a:p>
          <a:p>
            <a:pPr marL="0" indent="0" algn="just">
              <a:buNone/>
            </a:pPr>
            <a:r>
              <a:rPr lang="es-MX" dirty="0"/>
              <a:t>Romanos 6:13: </a:t>
            </a:r>
            <a:r>
              <a:rPr lang="es-MX" b="1" dirty="0"/>
              <a:t>“Ni tampoco presentéis vuestros miembros al pecado como instrumentos de iniquidad, sino presentaos vosotros mismos a Dios como vivos de entre los muertos, y vuestros miembros a Dios como instrumentos de justicia”.</a:t>
            </a:r>
            <a:endParaRPr lang="es-MX" dirty="0"/>
          </a:p>
          <a:p>
            <a:pPr marL="0" indent="0" algn="just">
              <a:buNone/>
            </a:pPr>
            <a:endParaRPr lang="es-MX" dirty="0"/>
          </a:p>
        </p:txBody>
      </p:sp>
    </p:spTree>
    <p:extLst>
      <p:ext uri="{BB962C8B-B14F-4D97-AF65-F5344CB8AC3E}">
        <p14:creationId xmlns:p14="http://schemas.microsoft.com/office/powerpoint/2010/main" val="180490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3600" dirty="0"/>
              <a:t>Efesios 2:5: </a:t>
            </a:r>
            <a:r>
              <a:rPr lang="es-MX" sz="3600" b="1" dirty="0"/>
              <a:t>“Aún estando nosotros muertos en pecados, nos dio vida juntamente con Cristo (por gracia sois salvos)”.</a:t>
            </a:r>
          </a:p>
          <a:p>
            <a:pPr marL="0" indent="0">
              <a:buNone/>
            </a:pPr>
            <a:r>
              <a:rPr lang="es-MX" sz="3600" dirty="0"/>
              <a:t>3. HAY UNA NUEVA CREACIÓN</a:t>
            </a:r>
          </a:p>
          <a:p>
            <a:pPr marL="0" indent="0" algn="just">
              <a:buNone/>
            </a:pPr>
            <a:r>
              <a:rPr lang="es-MX" sz="3600" dirty="0"/>
              <a:t>2 Corintios 5:17: </a:t>
            </a:r>
            <a:r>
              <a:rPr lang="es-MX" sz="3600" b="1" dirty="0"/>
              <a:t>“De modo que si alguno está en Cristo, nueva criatura es; las cosas viejas pasaron; he aquí todas son hechas nuevas”.</a:t>
            </a:r>
            <a:endParaRPr lang="es-MX" sz="3600" dirty="0"/>
          </a:p>
        </p:txBody>
      </p:sp>
    </p:spTree>
    <p:extLst>
      <p:ext uri="{BB962C8B-B14F-4D97-AF65-F5344CB8AC3E}">
        <p14:creationId xmlns:p14="http://schemas.microsoft.com/office/powerpoint/2010/main" val="131888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buNone/>
            </a:pPr>
            <a:r>
              <a:rPr lang="es-MX" sz="3600" dirty="0"/>
              <a:t>C. LA REGENERACIÓN PRODUCE RESULTADOS EN EL CREYENTE</a:t>
            </a:r>
          </a:p>
          <a:p>
            <a:pPr marL="0" indent="0" algn="just">
              <a:buNone/>
            </a:pPr>
            <a:r>
              <a:rPr lang="es-MX" sz="3600" dirty="0"/>
              <a:t>1. EL CREYENTE RECIBE UNA NUEVA NATURALEZA</a:t>
            </a:r>
          </a:p>
          <a:p>
            <a:pPr marL="0" indent="0" algn="just">
              <a:buNone/>
            </a:pPr>
            <a:r>
              <a:rPr lang="es-MX" sz="3600" dirty="0"/>
              <a:t>Es un nuevo hombre. Efesios 4:24: </a:t>
            </a:r>
            <a:r>
              <a:rPr lang="es-MX" sz="3600" b="1" dirty="0"/>
              <a:t>“Y vestíos de nuevo hombre, creado según Dios en la justicia y santidad de la verdad”.</a:t>
            </a:r>
            <a:endParaRPr lang="es-MX" sz="3600" dirty="0"/>
          </a:p>
        </p:txBody>
      </p:sp>
    </p:spTree>
    <p:extLst>
      <p:ext uri="{BB962C8B-B14F-4D97-AF65-F5344CB8AC3E}">
        <p14:creationId xmlns:p14="http://schemas.microsoft.com/office/powerpoint/2010/main" val="130985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buNone/>
            </a:pPr>
            <a:r>
              <a:rPr lang="es-MX" sz="3600" dirty="0"/>
              <a:t>• Su vida cambia.</a:t>
            </a:r>
          </a:p>
          <a:p>
            <a:pPr marL="0" indent="0">
              <a:buNone/>
            </a:pPr>
            <a:r>
              <a:rPr lang="es-MX" sz="3600" dirty="0"/>
              <a:t>• Hay victoria sobre el pecado.</a:t>
            </a:r>
          </a:p>
          <a:p>
            <a:pPr marL="0" indent="0">
              <a:buNone/>
            </a:pPr>
            <a:r>
              <a:rPr lang="es-MX" sz="3600" dirty="0"/>
              <a:t>• Anhela las cosas de Dios.</a:t>
            </a:r>
          </a:p>
          <a:p>
            <a:pPr marL="0" indent="0">
              <a:buNone/>
            </a:pPr>
            <a:endParaRPr lang="es-MX" sz="3600" dirty="0"/>
          </a:p>
          <a:p>
            <a:pPr marL="0" indent="0">
              <a:buNone/>
            </a:pPr>
            <a:r>
              <a:rPr lang="es-MX" sz="3600" dirty="0"/>
              <a:t>2. EL CREYENTE RECIBE SEGURIDAD ETERNA</a:t>
            </a:r>
          </a:p>
          <a:p>
            <a:pPr marL="0" indent="0">
              <a:buNone/>
            </a:pPr>
            <a:r>
              <a:rPr lang="es-MX" sz="3600" dirty="0"/>
              <a:t>• Seguridad basada en el sacrificio de Cristo.</a:t>
            </a:r>
          </a:p>
          <a:p>
            <a:pPr marL="0" indent="0">
              <a:buNone/>
            </a:pPr>
            <a:r>
              <a:rPr lang="es-MX" sz="3600" dirty="0"/>
              <a:t>• Seguridad en la vida eterna.</a:t>
            </a:r>
          </a:p>
          <a:p>
            <a:pPr marL="0" indent="0">
              <a:buNone/>
            </a:pPr>
            <a:endParaRPr lang="es-MX" sz="3600" dirty="0"/>
          </a:p>
          <a:p>
            <a:pPr marL="0" indent="0">
              <a:buNone/>
            </a:pPr>
            <a:endParaRPr lang="es-MX" sz="3600" dirty="0"/>
          </a:p>
        </p:txBody>
      </p:sp>
    </p:spTree>
    <p:extLst>
      <p:ext uri="{BB962C8B-B14F-4D97-AF65-F5344CB8AC3E}">
        <p14:creationId xmlns:p14="http://schemas.microsoft.com/office/powerpoint/2010/main" val="12928237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TotalTime>
  <Words>1487</Words>
  <Application>Microsoft Office PowerPoint</Application>
  <PresentationFormat>Presentación en pantalla (4:3)</PresentationFormat>
  <Paragraphs>81</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Calibri Light</vt:lpstr>
      <vt:lpstr>Tema de Office</vt:lpstr>
      <vt:lpstr>Presentación de PowerPoint</vt:lpstr>
      <vt:lpstr>LA IMPORTANCIA DEL ESPÍRITU</vt:lpstr>
      <vt:lpstr>INTRODUCCIÓN</vt:lpstr>
      <vt:lpstr> EL ESPÍRITU SANTO NOS REGENERA</vt:lpstr>
      <vt:lpstr>Presentación de PowerPoint</vt:lpstr>
      <vt:lpstr>Presentación de PowerPoint</vt:lpstr>
      <vt:lpstr>Presentación de PowerPoint</vt:lpstr>
      <vt:lpstr>Presentación de PowerPoint</vt:lpstr>
      <vt:lpstr>Presentación de PowerPoint</vt:lpstr>
      <vt:lpstr>Presentación de PowerPoint</vt:lpstr>
      <vt:lpstr> EL ESPÍRITU SANTO NOS HABILITA</vt:lpstr>
      <vt:lpstr>Presentación de PowerPoint</vt:lpstr>
      <vt:lpstr>Presentación de PowerPoint</vt:lpstr>
      <vt:lpstr>Presentación de PowerPoint</vt:lpstr>
      <vt:lpstr> EL ESPÍRITU SANTO NOS SELLA</vt:lpstr>
      <vt:lpstr>Presentación de PowerPoint</vt:lpstr>
      <vt:lpstr>Presentación de PowerPoint</vt:lpstr>
      <vt:lpstr> EL ESPÍRITU SANTO NOS BAUTIZA</vt:lpstr>
      <vt:lpstr>Presentación de PowerPoint</vt:lpstr>
      <vt:lpstr>Presentación de PowerPoint</vt:lpstr>
      <vt:lpstr>Presentación de PowerPoint</vt:lpstr>
      <vt:lpstr>Presentación de PowerPoint</vt:lpstr>
      <vt:lpstr> EL ESPÍRITU SANTO NOS LLENA</vt:lpstr>
      <vt:lpstr>Presentación de PowerPoint</vt:lpstr>
      <vt:lpstr>Presentación de PowerPoint</vt:lpstr>
      <vt:lpstr>Presentación de PowerPoint</vt:lpstr>
      <vt:lpstr>CONCLUSIÓN</vt:lpstr>
      <vt:lpstr>Presentación de PowerPoint</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templo El-Betel</cp:lastModifiedBy>
  <cp:revision>15</cp:revision>
  <dcterms:created xsi:type="dcterms:W3CDTF">2018-02-01T20:23:16Z</dcterms:created>
  <dcterms:modified xsi:type="dcterms:W3CDTF">2018-07-16T23:47:40Z</dcterms:modified>
</cp:coreProperties>
</file>