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84" r:id="rId21"/>
    <p:sldId id="278" r:id="rId22"/>
    <p:sldId id="279" r:id="rId23"/>
    <p:sldId id="280" r:id="rId24"/>
    <p:sldId id="281" r:id="rId25"/>
    <p:sldId id="282" r:id="rId26"/>
    <p:sldId id="283" r:id="rId27"/>
    <p:sldId id="285" r:id="rId28"/>
    <p:sldId id="286" r:id="rId29"/>
    <p:sldId id="287" r:id="rId30"/>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19/01/2018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19/01/2018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19/01/2018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19/01/2018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79233" y="1419014"/>
            <a:ext cx="8064347" cy="3970318"/>
          </a:xfrm>
          <a:prstGeom prst="rect">
            <a:avLst/>
          </a:prstGeom>
        </p:spPr>
        <p:txBody>
          <a:bodyPr wrap="square">
            <a:spAutoFit/>
          </a:bodyPr>
          <a:lstStyle/>
          <a:p>
            <a:pPr algn="just"/>
            <a:r>
              <a:rPr lang="es-MX" sz="3600" b="1" dirty="0"/>
              <a:t>III.- PROFECÍAS SOBRE EL SUFRIMIENTO DE JESÚS </a:t>
            </a:r>
            <a:endParaRPr lang="es-MX" sz="3600" b="1" dirty="0" smtClean="0"/>
          </a:p>
          <a:p>
            <a:pPr algn="just"/>
            <a:r>
              <a:rPr lang="es-MX" sz="2000" dirty="0" smtClean="0"/>
              <a:t>Lo </a:t>
            </a:r>
            <a:r>
              <a:rPr lang="es-MX" sz="2000" dirty="0"/>
              <a:t>que el profeta ve es que, al que </a:t>
            </a:r>
            <a:r>
              <a:rPr lang="es-MX" sz="2000" b="1" dirty="0"/>
              <a:t>“traspasaron” </a:t>
            </a:r>
            <a:r>
              <a:rPr lang="es-MX" sz="2000" dirty="0"/>
              <a:t>es el mismo Jehová. Zacarías 12:8-10: </a:t>
            </a:r>
            <a:r>
              <a:rPr lang="es-MX" sz="2000" b="1" dirty="0"/>
              <a:t>“En aquel día Jehová defenderá al morador de Jerusalén; el que entre ellos fuere dé- </a:t>
            </a:r>
            <a:r>
              <a:rPr lang="es-MX" sz="2000" b="1" dirty="0" err="1"/>
              <a:t>bil</a:t>
            </a:r>
            <a:r>
              <a:rPr lang="es-MX" sz="2000" b="1" dirty="0"/>
              <a:t>, en aquel tiempo será como David; y la casa de David como Dios, como el ángel de Jehová delante de ellos. Y en aquel día yo procuraré destruir a todas las naciones que vinieren contra Jerusalén. Y derramaré sobre la casa de David, y sobre los moradores de Jerusalén, espíritu de gracia y de oración; y mirarán a mí, a quien traspasaron, y llorarán como se llora por hijo unigénito, afligiéndose por él como quien se aflige por el 81 primogénito”.</a:t>
            </a:r>
          </a:p>
        </p:txBody>
      </p:sp>
    </p:spTree>
    <p:extLst>
      <p:ext uri="{BB962C8B-B14F-4D97-AF65-F5344CB8AC3E}">
        <p14:creationId xmlns:p14="http://schemas.microsoft.com/office/powerpoint/2010/main" val="1236751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716096" y="1842038"/>
            <a:ext cx="7469437" cy="2246769"/>
          </a:xfrm>
          <a:prstGeom prst="rect">
            <a:avLst/>
          </a:prstGeom>
        </p:spPr>
        <p:txBody>
          <a:bodyPr wrap="square">
            <a:spAutoFit/>
          </a:bodyPr>
          <a:lstStyle/>
          <a:p>
            <a:pPr algn="just"/>
            <a:r>
              <a:rPr lang="es-MX" sz="2800" dirty="0"/>
              <a:t>Juan 19:37: </a:t>
            </a:r>
            <a:r>
              <a:rPr lang="es-MX" sz="2800" b="1" dirty="0"/>
              <a:t>“Y también otra Escritura dice: Mirarán al que traspasaron”. </a:t>
            </a:r>
            <a:r>
              <a:rPr lang="es-MX" sz="2800" dirty="0"/>
              <a:t>Apocalipsis 1:7: </a:t>
            </a:r>
            <a:r>
              <a:rPr lang="es-MX" sz="2800" b="1" dirty="0"/>
              <a:t>“He aquí que viene con las nubes, y todo ojo le verá, y los que le traspasaron; y todos los linajes de la tierra harán lamentación por él. Sí, amén”. </a:t>
            </a:r>
          </a:p>
        </p:txBody>
      </p:sp>
    </p:spTree>
    <p:extLst>
      <p:ext uri="{BB962C8B-B14F-4D97-AF65-F5344CB8AC3E}">
        <p14:creationId xmlns:p14="http://schemas.microsoft.com/office/powerpoint/2010/main" val="93721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46182" y="998447"/>
            <a:ext cx="8130449" cy="5016758"/>
          </a:xfrm>
          <a:prstGeom prst="rect">
            <a:avLst/>
          </a:prstGeom>
        </p:spPr>
        <p:txBody>
          <a:bodyPr wrap="square">
            <a:spAutoFit/>
          </a:bodyPr>
          <a:lstStyle/>
          <a:p>
            <a:pPr algn="just"/>
            <a:r>
              <a:rPr lang="es-MX" sz="4000" b="1" dirty="0"/>
              <a:t>IV</a:t>
            </a:r>
            <a:r>
              <a:rPr lang="es-MX" sz="4000" b="1" dirty="0" smtClean="0"/>
              <a:t>.-ENTENDIENDO </a:t>
            </a:r>
            <a:r>
              <a:rPr lang="es-MX" sz="4000" b="1" dirty="0"/>
              <a:t>MEJOR LA MANIFESTACIÓN DE DIOS EN CARNE </a:t>
            </a:r>
            <a:endParaRPr lang="es-MX" sz="4000" b="1" dirty="0" smtClean="0"/>
          </a:p>
          <a:p>
            <a:pPr algn="just"/>
            <a:r>
              <a:rPr lang="es-MX" sz="2400" dirty="0" smtClean="0"/>
              <a:t>Todo </a:t>
            </a:r>
            <a:r>
              <a:rPr lang="es-MX" sz="2400" dirty="0"/>
              <a:t>ser humano está compuesto de espíritu, alma y carne (cuerpo), no se puede llegar a ser humano; sin estos elementos. 1 Tesalonicenses 5:23: </a:t>
            </a:r>
            <a:r>
              <a:rPr lang="es-MX" sz="2400" b="1" dirty="0"/>
              <a:t>“Y el mismo Dios de paz os santifique por completo; y todo vuestro ser, espíritu, alma y cuerpo, sea guardado irreprensible para la venida de nuestro Señor Jesucristo”. </a:t>
            </a:r>
            <a:endParaRPr lang="es-MX" sz="2400" b="1" dirty="0" smtClean="0"/>
          </a:p>
          <a:p>
            <a:pPr algn="just"/>
            <a:r>
              <a:rPr lang="es-MX" sz="2400" dirty="0" smtClean="0"/>
              <a:t>DIOS </a:t>
            </a:r>
            <a:r>
              <a:rPr lang="es-MX" sz="2400" dirty="0"/>
              <a:t>es Espíritu que no poseía carne: Génesis 1:2: </a:t>
            </a:r>
            <a:r>
              <a:rPr lang="es-MX" sz="2400" b="1" dirty="0"/>
              <a:t>“Y la tierra estaba desordenada y vacía, y las tinieblas estaban sobre la faz del abismo, y el Espíritu de Dios se movía sobre la faz de las aguas”.</a:t>
            </a:r>
          </a:p>
        </p:txBody>
      </p:sp>
    </p:spTree>
    <p:extLst>
      <p:ext uri="{BB962C8B-B14F-4D97-AF65-F5344CB8AC3E}">
        <p14:creationId xmlns:p14="http://schemas.microsoft.com/office/powerpoint/2010/main" val="2884456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29658" y="1225081"/>
            <a:ext cx="8185532" cy="4832092"/>
          </a:xfrm>
          <a:prstGeom prst="rect">
            <a:avLst/>
          </a:prstGeom>
        </p:spPr>
        <p:txBody>
          <a:bodyPr wrap="square">
            <a:spAutoFit/>
          </a:bodyPr>
          <a:lstStyle/>
          <a:p>
            <a:pPr algn="just"/>
            <a:r>
              <a:rPr lang="es-MX" sz="2800" dirty="0"/>
              <a:t>Para DIOS manifestarse en carne, necesariamente necesitaba de un cuerpo; por eso DIOS decidió engendrar en el vientre de María, un ser para humanarse. Mateo 1:20: </a:t>
            </a:r>
            <a:r>
              <a:rPr lang="es-MX" sz="2800" b="1" dirty="0"/>
              <a:t>“Y pensando él en esto, he aquí un ángel del Señor le apareció en sueños y le dijo: José, hijo de David, no temas recibir a María tu mujer, porque lo que en ella es engendrado, del Espíritu Santo es”. </a:t>
            </a:r>
            <a:endParaRPr lang="es-MX" sz="2800" b="1" dirty="0" smtClean="0"/>
          </a:p>
          <a:p>
            <a:pPr algn="just"/>
            <a:r>
              <a:rPr lang="es-MX" sz="2800" dirty="0" smtClean="0"/>
              <a:t>El </a:t>
            </a:r>
            <a:r>
              <a:rPr lang="es-MX" sz="2800" dirty="0"/>
              <a:t>hijo que nacerá, llamará su nombre </a:t>
            </a:r>
            <a:r>
              <a:rPr lang="es-MX" sz="2800" b="1" dirty="0"/>
              <a:t>“Jesús”. </a:t>
            </a:r>
            <a:r>
              <a:rPr lang="es-MX" sz="2800" dirty="0"/>
              <a:t>Mateo 1:21: </a:t>
            </a:r>
            <a:r>
              <a:rPr lang="es-MX" sz="2800" b="1" dirty="0"/>
              <a:t>“Y dará a luz un hijo, y llamarás su nombre JESÚS, porque él salvará a su pueblo de sus pecados”. </a:t>
            </a:r>
          </a:p>
        </p:txBody>
      </p:sp>
    </p:spTree>
    <p:extLst>
      <p:ext uri="{BB962C8B-B14F-4D97-AF65-F5344CB8AC3E}">
        <p14:creationId xmlns:p14="http://schemas.microsoft.com/office/powerpoint/2010/main" val="2490321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583893" y="1676773"/>
            <a:ext cx="7987229" cy="3785652"/>
          </a:xfrm>
          <a:prstGeom prst="rect">
            <a:avLst/>
          </a:prstGeom>
        </p:spPr>
        <p:txBody>
          <a:bodyPr wrap="square">
            <a:spAutoFit/>
          </a:bodyPr>
          <a:lstStyle/>
          <a:p>
            <a:pPr algn="just"/>
            <a:r>
              <a:rPr lang="es-MX" sz="2400" b="1" dirty="0"/>
              <a:t>“Y será llamado “Hijo de DIOS”,</a:t>
            </a:r>
            <a:r>
              <a:rPr lang="es-MX" sz="2400" dirty="0"/>
              <a:t> porque DIOS lo engendró. Lucas 1:35: </a:t>
            </a:r>
            <a:r>
              <a:rPr lang="es-MX" sz="2400" b="1" dirty="0"/>
              <a:t>“Respondiendo el ángel, le dijo: El Espíritu Santo vendrá sobre ti, y el poder del Altísimo te cubrirá con su sombra; por lo cual también el Santo Ser que nacerá, será llamado Hijo de Dios”. </a:t>
            </a:r>
            <a:endParaRPr lang="es-MX" sz="2400" b="1" dirty="0" smtClean="0"/>
          </a:p>
          <a:p>
            <a:pPr algn="just"/>
            <a:r>
              <a:rPr lang="es-MX" sz="2400" dirty="0" smtClean="0"/>
              <a:t>DIOS </a:t>
            </a:r>
            <a:r>
              <a:rPr lang="es-MX" sz="2400" dirty="0"/>
              <a:t>engendró a su </a:t>
            </a:r>
            <a:r>
              <a:rPr lang="es-MX" sz="2400" b="1" dirty="0"/>
              <a:t>“Hijo”, </a:t>
            </a:r>
            <a:r>
              <a:rPr lang="es-MX" sz="2400" dirty="0"/>
              <a:t>para Él manifestarse en carne. 1 Timoteo 3:16: </a:t>
            </a:r>
            <a:r>
              <a:rPr lang="es-MX" sz="2400" b="1" dirty="0"/>
              <a:t>“E indiscutiblemente, grande es el misterio de la piedad: Dios fue manifestado en carne, Justificado en el Espíritu, Visto de los ángeles, Predicado a los gentiles, Creído en el mundo, Recibido arriba en gloria”.</a:t>
            </a:r>
          </a:p>
        </p:txBody>
      </p:sp>
    </p:spTree>
    <p:extLst>
      <p:ext uri="{BB962C8B-B14F-4D97-AF65-F5344CB8AC3E}">
        <p14:creationId xmlns:p14="http://schemas.microsoft.com/office/powerpoint/2010/main" val="4067149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29658" y="1192031"/>
            <a:ext cx="8108414" cy="4832092"/>
          </a:xfrm>
          <a:prstGeom prst="rect">
            <a:avLst/>
          </a:prstGeom>
        </p:spPr>
        <p:txBody>
          <a:bodyPr wrap="square">
            <a:spAutoFit/>
          </a:bodyPr>
          <a:lstStyle/>
          <a:p>
            <a:pPr algn="just"/>
            <a:r>
              <a:rPr lang="es-MX" sz="2800" dirty="0"/>
              <a:t>Colosenses 2:8-9: </a:t>
            </a:r>
            <a:r>
              <a:rPr lang="es-MX" sz="2800" b="1" dirty="0"/>
              <a:t>“Mirad que nadie os engañe por medio de filosofías y huecas sutilezas, según las tradiciones de los hombres, conforme a los rudimentos del mundo, y no según Cristo. Porque en Él habita corporalmente TODA la plenitud de la Deidad”. </a:t>
            </a:r>
            <a:endParaRPr lang="es-MX" sz="2800" b="1" dirty="0" smtClean="0"/>
          </a:p>
          <a:p>
            <a:pPr algn="just"/>
            <a:r>
              <a:rPr lang="es-MX" sz="2800" dirty="0" smtClean="0"/>
              <a:t>Juan </a:t>
            </a:r>
            <a:r>
              <a:rPr lang="es-MX" sz="2800" dirty="0"/>
              <a:t>1:1: </a:t>
            </a:r>
            <a:r>
              <a:rPr lang="es-MX" sz="2800" b="1" dirty="0"/>
              <a:t>“En el principio era el Verbo, y el Verbo era con Dios, y el Verbo era Dios”. </a:t>
            </a:r>
            <a:r>
              <a:rPr lang="es-MX" sz="2800" dirty="0"/>
              <a:t>Juan 1:14: </a:t>
            </a:r>
            <a:r>
              <a:rPr lang="es-MX" sz="2800" b="1" dirty="0"/>
              <a:t>“Y aquel Verbo fue hecho carne, y habitó entre nosotros (y vimos su gloria, gloria como del unigénito del Padre), lleno de gracia y de verdad”.</a:t>
            </a:r>
          </a:p>
        </p:txBody>
      </p:sp>
    </p:spTree>
    <p:extLst>
      <p:ext uri="{BB962C8B-B14F-4D97-AF65-F5344CB8AC3E}">
        <p14:creationId xmlns:p14="http://schemas.microsoft.com/office/powerpoint/2010/main" val="269286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39" y="1598078"/>
            <a:ext cx="8350785" cy="3785652"/>
          </a:xfrm>
          <a:prstGeom prst="rect">
            <a:avLst/>
          </a:prstGeom>
        </p:spPr>
        <p:txBody>
          <a:bodyPr wrap="square">
            <a:spAutoFit/>
          </a:bodyPr>
          <a:lstStyle/>
          <a:p>
            <a:pPr algn="just"/>
            <a:r>
              <a:rPr lang="es-MX" sz="2400" dirty="0"/>
              <a:t>2 Corintios 5:18-19: </a:t>
            </a:r>
            <a:r>
              <a:rPr lang="es-MX" sz="2400" b="1" dirty="0"/>
              <a:t>“Y todo esto proviene de Dios, quien nos reconcilió consigo mismo por Cristo, y nos dio el ministerio de la reconciliación; que Dios estaba en Cristo reconciliando consigo al mundo, no tomándoles en cuenta a los hombres sus pecados, y nos encargó a nosotros la palabra de la reconciliación”. </a:t>
            </a:r>
            <a:endParaRPr lang="es-MX" sz="2400" b="1" dirty="0" smtClean="0"/>
          </a:p>
          <a:p>
            <a:pPr algn="just"/>
            <a:r>
              <a:rPr lang="es-MX" sz="2400" dirty="0" smtClean="0"/>
              <a:t>Efesios </a:t>
            </a:r>
            <a:r>
              <a:rPr lang="es-MX" sz="2400" dirty="0"/>
              <a:t>1:9-10: </a:t>
            </a:r>
            <a:r>
              <a:rPr lang="es-MX" sz="2400" b="1" dirty="0"/>
              <a:t>“dándonos a conocer el misterio de su voluntad, según su beneplácito, el cual se había propuesto en si mismo, de reunir todas las cosas en Cristo, en la dispensación del cumplimiento de los tiempos, así las que están en los cielos, como las que están en la tierra”.</a:t>
            </a:r>
          </a:p>
        </p:txBody>
      </p:sp>
    </p:spTree>
    <p:extLst>
      <p:ext uri="{BB962C8B-B14F-4D97-AF65-F5344CB8AC3E}">
        <p14:creationId xmlns:p14="http://schemas.microsoft.com/office/powerpoint/2010/main" val="3915788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95758" y="1728715"/>
            <a:ext cx="7943161" cy="3539430"/>
          </a:xfrm>
          <a:prstGeom prst="rect">
            <a:avLst/>
          </a:prstGeom>
        </p:spPr>
        <p:txBody>
          <a:bodyPr wrap="square">
            <a:spAutoFit/>
          </a:bodyPr>
          <a:lstStyle/>
          <a:p>
            <a:pPr algn="just"/>
            <a:r>
              <a:rPr lang="es-MX" sz="2800" dirty="0"/>
              <a:t>Hebreos 2:14: </a:t>
            </a:r>
            <a:r>
              <a:rPr lang="es-MX" sz="2800" b="1" dirty="0"/>
              <a:t>“Así que, por cuanto los hijos participaron de carne y sangre, él también participó de lo mismo, para destruir por medio de la muerte al que tenía el imperio de la muerte, esto es, al diablo”. </a:t>
            </a:r>
            <a:endParaRPr lang="es-MX" sz="2800" b="1" dirty="0" smtClean="0"/>
          </a:p>
          <a:p>
            <a:pPr algn="just"/>
            <a:r>
              <a:rPr lang="es-MX" sz="2800" dirty="0" smtClean="0"/>
              <a:t>Romanos </a:t>
            </a:r>
            <a:r>
              <a:rPr lang="es-MX" sz="2800" dirty="0"/>
              <a:t>9:5: </a:t>
            </a:r>
            <a:r>
              <a:rPr lang="es-MX" sz="2800" b="1" dirty="0"/>
              <a:t>“de quienes son los patriarcas, y de los cuales, según la carne, vino Cristo, el cual es Dios sobre todas las cosas, bendito por los siglos. Amén”.</a:t>
            </a:r>
          </a:p>
        </p:txBody>
      </p:sp>
    </p:spTree>
    <p:extLst>
      <p:ext uri="{BB962C8B-B14F-4D97-AF65-F5344CB8AC3E}">
        <p14:creationId xmlns:p14="http://schemas.microsoft.com/office/powerpoint/2010/main" val="1442072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459230"/>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84741" y="1459230"/>
            <a:ext cx="8086381" cy="4401205"/>
          </a:xfrm>
          <a:prstGeom prst="rect">
            <a:avLst/>
          </a:prstGeom>
        </p:spPr>
        <p:txBody>
          <a:bodyPr wrap="square">
            <a:spAutoFit/>
          </a:bodyPr>
          <a:lstStyle/>
          <a:p>
            <a:pPr algn="just"/>
            <a:r>
              <a:rPr lang="es-MX" sz="2800" dirty="0"/>
              <a:t>Juan 14:8-11: </a:t>
            </a:r>
            <a:r>
              <a:rPr lang="es-MX" sz="2800" b="1" dirty="0"/>
              <a:t>“Felipe le dijo: Señor, muéstranos el Padre, y nos basta. Jesús le dijo: ¿Tanto tiempo hace que estoy con vosotros, y no me has conocido, Felipe? El que me ha visto a mí, ha visto al Padre; ¿cómo, pues, dices tú: Muéstranos el Padre? ¿No crees que yo soy en el Padre, y el Padre en mí? Las palabras que yo os hablo, no las hablo por mi propia cuenta, sino que el Padre que mora en mí, él hace las obras. Creedme que yo soy en el Padre, y el Padre en mí; de otra manera, creedme por las mismas obras”. </a:t>
            </a:r>
          </a:p>
        </p:txBody>
      </p:sp>
    </p:spTree>
    <p:extLst>
      <p:ext uri="{BB962C8B-B14F-4D97-AF65-F5344CB8AC3E}">
        <p14:creationId xmlns:p14="http://schemas.microsoft.com/office/powerpoint/2010/main" val="34357298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506776" y="1697229"/>
            <a:ext cx="8152482" cy="3785652"/>
          </a:xfrm>
          <a:prstGeom prst="rect">
            <a:avLst/>
          </a:prstGeom>
        </p:spPr>
        <p:txBody>
          <a:bodyPr wrap="square">
            <a:spAutoFit/>
          </a:bodyPr>
          <a:lstStyle/>
          <a:p>
            <a:pPr algn="just"/>
            <a:r>
              <a:rPr lang="es-MX" sz="2400" dirty="0"/>
              <a:t>Hebreos 1:1-4: </a:t>
            </a:r>
            <a:r>
              <a:rPr lang="es-MX" sz="2400" b="1" dirty="0"/>
              <a:t>“Dios, habiendo hablado muchas veces y de muchas maneras en otro tiempo a los padres por los profetas, en estos postreros días nos ha hablado por el Hijo, a quien constituyó heredero de todo, y por quien asimismo hizo el universo; el cual, siendo el resplandor de su gloria, y la imagen misma de su sustancia, y quien sustenta todas las cosas con la palabra de su poder, habiendo efectuado la purificación de nuestros pecados por medio de sí mismo, se sentó a la diestra de la Majestad en las alturas, hecho tanto superior a los ángeles, cuanto heredó más excelente nombre que ellos”. </a:t>
            </a:r>
          </a:p>
        </p:txBody>
      </p:sp>
    </p:spTree>
    <p:extLst>
      <p:ext uri="{BB962C8B-B14F-4D97-AF65-F5344CB8AC3E}">
        <p14:creationId xmlns:p14="http://schemas.microsoft.com/office/powerpoint/2010/main" val="3081326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354995" y="1345151"/>
            <a:ext cx="8579686" cy="4524315"/>
          </a:xfrm>
          <a:prstGeom prst="rect">
            <a:avLst/>
          </a:prstGeom>
          <a:noFill/>
        </p:spPr>
        <p:txBody>
          <a:bodyPr wrap="square" rtlCol="0">
            <a:spAutoFit/>
          </a:bodyPr>
          <a:lstStyle/>
          <a:p>
            <a:pPr algn="ctr"/>
            <a:r>
              <a:rPr lang="es-MX" sz="9600" b="1" dirty="0" smtClean="0"/>
              <a:t>DIOS MANIFESTADO EN CARNE</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07624" y="1094455"/>
            <a:ext cx="8207566" cy="5016758"/>
          </a:xfrm>
          <a:prstGeom prst="rect">
            <a:avLst/>
          </a:prstGeom>
        </p:spPr>
        <p:txBody>
          <a:bodyPr wrap="square">
            <a:spAutoFit/>
          </a:bodyPr>
          <a:lstStyle/>
          <a:p>
            <a:pPr algn="just"/>
            <a:r>
              <a:rPr lang="es-MX" sz="4000" b="1" dirty="0"/>
              <a:t>V.- JESUCRISTO ES DIOS </a:t>
            </a:r>
            <a:endParaRPr lang="es-MX" sz="4000" b="1" dirty="0" smtClean="0"/>
          </a:p>
          <a:p>
            <a:pPr algn="just"/>
            <a:r>
              <a:rPr lang="es-MX" sz="2800" dirty="0" smtClean="0"/>
              <a:t>Las </a:t>
            </a:r>
            <a:r>
              <a:rPr lang="es-MX" sz="2800" dirty="0"/>
              <a:t>sagradas escrituras en el Nuevo Testamento, testifican que Jesucristo es DIOS; por sobre todas las cosas: </a:t>
            </a:r>
            <a:r>
              <a:rPr lang="es-MX" sz="2800" dirty="0" smtClean="0"/>
              <a:t> </a:t>
            </a:r>
          </a:p>
          <a:p>
            <a:pPr algn="just"/>
            <a:r>
              <a:rPr lang="es-MX" sz="2800" dirty="0" smtClean="0"/>
              <a:t>2 </a:t>
            </a:r>
            <a:r>
              <a:rPr lang="es-MX" sz="2800" dirty="0"/>
              <a:t>Pedro 1:1: </a:t>
            </a:r>
            <a:r>
              <a:rPr lang="es-MX" sz="2800" b="1" dirty="0"/>
              <a:t>“Simón Pedro, siervo y apóstol de Jesucristo, a los que habéis alcanzado, por la justicia de nuestro Dios y Salvador Jesucristo, una fe igualmente preciosa que la nuestra”. </a:t>
            </a:r>
            <a:endParaRPr lang="es-MX" sz="2800" b="1" dirty="0" smtClean="0"/>
          </a:p>
          <a:p>
            <a:pPr algn="just"/>
            <a:r>
              <a:rPr lang="es-MX" sz="2800" dirty="0" smtClean="0"/>
              <a:t>Tito </a:t>
            </a:r>
            <a:r>
              <a:rPr lang="es-MX" sz="2800" dirty="0"/>
              <a:t>2:13: </a:t>
            </a:r>
            <a:r>
              <a:rPr lang="es-MX" sz="2800" b="1" dirty="0"/>
              <a:t>“aguardando la esperanza bienaventurada y la manifestación gloriosa de nuestro gran Dios y Salvador Jesucristo”. </a:t>
            </a:r>
          </a:p>
        </p:txBody>
      </p:sp>
    </p:spTree>
    <p:extLst>
      <p:ext uri="{BB962C8B-B14F-4D97-AF65-F5344CB8AC3E}">
        <p14:creationId xmlns:p14="http://schemas.microsoft.com/office/powerpoint/2010/main" val="134827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85590" y="1714461"/>
            <a:ext cx="8350786" cy="3970318"/>
          </a:xfrm>
          <a:prstGeom prst="rect">
            <a:avLst/>
          </a:prstGeom>
        </p:spPr>
        <p:txBody>
          <a:bodyPr wrap="square">
            <a:spAutoFit/>
          </a:bodyPr>
          <a:lstStyle/>
          <a:p>
            <a:pPr algn="just"/>
            <a:r>
              <a:rPr lang="es-MX" sz="2800" dirty="0"/>
              <a:t>Juan 20:28: </a:t>
            </a:r>
            <a:r>
              <a:rPr lang="es-MX" sz="2800" b="1" dirty="0"/>
              <a:t>“Entonces Tomás respondió y le dijo: ¡Señor mío, y Dios mío!” </a:t>
            </a:r>
            <a:endParaRPr lang="es-MX" sz="2800" b="1" dirty="0" smtClean="0"/>
          </a:p>
          <a:p>
            <a:pPr algn="just"/>
            <a:r>
              <a:rPr lang="es-MX" sz="2800" dirty="0" smtClean="0"/>
              <a:t>Colosenses </a:t>
            </a:r>
            <a:r>
              <a:rPr lang="es-MX" sz="2800" dirty="0"/>
              <a:t>2:9: </a:t>
            </a:r>
            <a:r>
              <a:rPr lang="es-MX" sz="2800" b="1" dirty="0"/>
              <a:t>“Porque en él habita corporalmente toda la plenitud de la Deidad”. </a:t>
            </a:r>
            <a:endParaRPr lang="es-MX" sz="2800" b="1" dirty="0" smtClean="0"/>
          </a:p>
          <a:p>
            <a:pPr algn="just"/>
            <a:r>
              <a:rPr lang="es-MX" sz="2800" dirty="0" smtClean="0"/>
              <a:t>1 </a:t>
            </a:r>
            <a:r>
              <a:rPr lang="es-MX" sz="2800" dirty="0"/>
              <a:t>Juan 5:20: </a:t>
            </a:r>
            <a:r>
              <a:rPr lang="es-MX" sz="2800" b="1" dirty="0"/>
              <a:t>“Pero sabemos que el Hijo de Dios ha venido, y nos ha dado entendimiento para conocer al que es verdadero; y estamos en el verdadero, en su Hijo Jesucristo. Este es el verdadero Dios, y la vida eterna”. </a:t>
            </a:r>
          </a:p>
        </p:txBody>
      </p:sp>
    </p:spTree>
    <p:extLst>
      <p:ext uri="{BB962C8B-B14F-4D97-AF65-F5344CB8AC3E}">
        <p14:creationId xmlns:p14="http://schemas.microsoft.com/office/powerpoint/2010/main" val="32854463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583894" y="1549290"/>
            <a:ext cx="8053330" cy="3785652"/>
          </a:xfrm>
          <a:prstGeom prst="rect">
            <a:avLst/>
          </a:prstGeom>
        </p:spPr>
        <p:txBody>
          <a:bodyPr wrap="square">
            <a:spAutoFit/>
          </a:bodyPr>
          <a:lstStyle/>
          <a:p>
            <a:pPr algn="just"/>
            <a:r>
              <a:rPr lang="es-MX" sz="2400" dirty="0"/>
              <a:t>2 Corintios 3:17: </a:t>
            </a:r>
            <a:r>
              <a:rPr lang="es-MX" sz="2400" b="1" dirty="0"/>
              <a:t>“Porque el Señor es el Espíritu; y donde está el Espíritu del Señor, allí hay libertad”. </a:t>
            </a:r>
            <a:endParaRPr lang="es-MX" sz="2400" b="1" dirty="0" smtClean="0"/>
          </a:p>
          <a:p>
            <a:pPr algn="just"/>
            <a:r>
              <a:rPr lang="es-MX" sz="2400" dirty="0" smtClean="0"/>
              <a:t>1 </a:t>
            </a:r>
            <a:r>
              <a:rPr lang="es-MX" sz="2400" dirty="0"/>
              <a:t>Timoteo 3:16</a:t>
            </a:r>
            <a:r>
              <a:rPr lang="es-MX" sz="2400" b="1" dirty="0"/>
              <a:t>: “E indiscutiblemente, grande es el misterio de la piedad: Dios fue manifestado en carne, Justificado en el Espíritu, Visto de los ángeles, Predicado a los gentiles, Creído en el mundo, Recibido arriba en gloria”. </a:t>
            </a:r>
            <a:endParaRPr lang="es-MX" sz="2400" b="1" dirty="0" smtClean="0"/>
          </a:p>
          <a:p>
            <a:pPr algn="just"/>
            <a:r>
              <a:rPr lang="es-MX" sz="2400" dirty="0" smtClean="0"/>
              <a:t>Juan </a:t>
            </a:r>
            <a:r>
              <a:rPr lang="es-MX" sz="2400" dirty="0"/>
              <a:t>1:1: </a:t>
            </a:r>
            <a:r>
              <a:rPr lang="es-MX" sz="2400" b="1" dirty="0"/>
              <a:t>“En el principio era el Verbo, y el Verbo era con Dios, y el Verbo era Dios”. </a:t>
            </a:r>
            <a:r>
              <a:rPr lang="es-MX" sz="2400" dirty="0"/>
              <a:t>Juan 1:14: </a:t>
            </a:r>
            <a:r>
              <a:rPr lang="es-MX" sz="2400" b="1" dirty="0"/>
              <a:t>“Y aquel Verbo fue hecho carne, y habitó entre nosotros (y vimos su gloria, gloria como del unigénito del Padre), lleno de gracia y de verdad”.</a:t>
            </a:r>
          </a:p>
        </p:txBody>
      </p:sp>
    </p:spTree>
    <p:extLst>
      <p:ext uri="{BB962C8B-B14F-4D97-AF65-F5344CB8AC3E}">
        <p14:creationId xmlns:p14="http://schemas.microsoft.com/office/powerpoint/2010/main" val="2661412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517792" y="1382747"/>
            <a:ext cx="7987229" cy="4401205"/>
          </a:xfrm>
          <a:prstGeom prst="rect">
            <a:avLst/>
          </a:prstGeom>
        </p:spPr>
        <p:txBody>
          <a:bodyPr wrap="square">
            <a:spAutoFit/>
          </a:bodyPr>
          <a:lstStyle/>
          <a:p>
            <a:pPr algn="just"/>
            <a:r>
              <a:rPr lang="es-MX" sz="2800" dirty="0"/>
              <a:t>Apocalipsis 1:8: </a:t>
            </a:r>
            <a:r>
              <a:rPr lang="es-MX" sz="2800" b="1" dirty="0"/>
              <a:t>“Yo soy el Alfa y la Omega, principio y fin, dice el Señor, el que es y que era y que ha de venir, el Todopoderoso”. </a:t>
            </a:r>
            <a:endParaRPr lang="es-MX" sz="2800" b="1" dirty="0" smtClean="0"/>
          </a:p>
          <a:p>
            <a:pPr algn="just"/>
            <a:r>
              <a:rPr lang="es-MX" sz="2800" dirty="0" smtClean="0"/>
              <a:t>Apocalipsis </a:t>
            </a:r>
            <a:r>
              <a:rPr lang="es-MX" sz="2800" dirty="0"/>
              <a:t>17:14: </a:t>
            </a:r>
            <a:r>
              <a:rPr lang="es-MX" sz="2800" b="1" dirty="0"/>
              <a:t>“Pelearán contra el Cordero, y el Cordero los vencerá, porque él es Señor de señores y Rey de reyes; y los que están con él son llamados y elegidos y fieles”. </a:t>
            </a:r>
            <a:endParaRPr lang="es-MX" sz="2800" b="1" dirty="0" smtClean="0"/>
          </a:p>
          <a:p>
            <a:pPr algn="just"/>
            <a:r>
              <a:rPr lang="es-MX" sz="2800" dirty="0" smtClean="0"/>
              <a:t>Judas </a:t>
            </a:r>
            <a:r>
              <a:rPr lang="es-MX" sz="2800" dirty="0"/>
              <a:t>1:25: </a:t>
            </a:r>
            <a:r>
              <a:rPr lang="es-MX" sz="2800" b="1" dirty="0"/>
              <a:t>“al único y sabio Dios, nuestro Salvador, sea gloria y majestad, imperio y potencia, ahora y por todos los siglos. Amén”.</a:t>
            </a:r>
          </a:p>
        </p:txBody>
      </p:sp>
    </p:spTree>
    <p:extLst>
      <p:ext uri="{BB962C8B-B14F-4D97-AF65-F5344CB8AC3E}">
        <p14:creationId xmlns:p14="http://schemas.microsoft.com/office/powerpoint/2010/main" val="131628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583894" y="1594984"/>
            <a:ext cx="7976212" cy="4154984"/>
          </a:xfrm>
          <a:prstGeom prst="rect">
            <a:avLst/>
          </a:prstGeom>
        </p:spPr>
        <p:txBody>
          <a:bodyPr wrap="square">
            <a:spAutoFit/>
          </a:bodyPr>
          <a:lstStyle/>
          <a:p>
            <a:pPr algn="just"/>
            <a:r>
              <a:rPr lang="es-MX" sz="4000" b="1" dirty="0"/>
              <a:t>VI.- JESÚS ES EL PADRE </a:t>
            </a:r>
            <a:endParaRPr lang="es-MX" sz="4000" b="1" dirty="0" smtClean="0"/>
          </a:p>
          <a:p>
            <a:pPr algn="just"/>
            <a:r>
              <a:rPr lang="es-MX" sz="2800" dirty="0" smtClean="0"/>
              <a:t>DIOS </a:t>
            </a:r>
            <a:r>
              <a:rPr lang="es-MX" sz="2800" dirty="0"/>
              <a:t>se ha manifestado en carne, NO es otra persona de DIOS; tampoco es otro dios u otro ser espiritual, ya sea ángel, arcángel, querubín o serafín; es el mismo DIOS </a:t>
            </a:r>
            <a:r>
              <a:rPr lang="es-MX" sz="2800" dirty="0" err="1"/>
              <a:t>manifes</a:t>
            </a:r>
            <a:r>
              <a:rPr lang="es-MX" sz="2800" dirty="0"/>
              <a:t>- </a:t>
            </a:r>
            <a:r>
              <a:rPr lang="es-MX" sz="2800" dirty="0" err="1"/>
              <a:t>tándose</a:t>
            </a:r>
            <a:r>
              <a:rPr lang="es-MX" sz="2800" dirty="0"/>
              <a:t> en carne. </a:t>
            </a:r>
            <a:endParaRPr lang="es-MX" sz="2800" dirty="0" smtClean="0"/>
          </a:p>
          <a:p>
            <a:pPr algn="just"/>
            <a:r>
              <a:rPr lang="es-MX" sz="2800" dirty="0" smtClean="0"/>
              <a:t>Isaías </a:t>
            </a:r>
            <a:r>
              <a:rPr lang="es-MX" sz="2800" dirty="0"/>
              <a:t>9:6: </a:t>
            </a:r>
            <a:r>
              <a:rPr lang="es-MX" sz="2800" b="1" dirty="0"/>
              <a:t>“Porque un niño nos es nacido, hijo nos es dado, y el principado sobre su hombro; y se llamará su nombre Admirable, Consejero, Dios Fuerte, Padre Eterno, Príncipe de Paz” </a:t>
            </a:r>
          </a:p>
        </p:txBody>
      </p:sp>
    </p:spTree>
    <p:extLst>
      <p:ext uri="{BB962C8B-B14F-4D97-AF65-F5344CB8AC3E}">
        <p14:creationId xmlns:p14="http://schemas.microsoft.com/office/powerpoint/2010/main" val="8430320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517792" y="1590214"/>
            <a:ext cx="7987229" cy="3970318"/>
          </a:xfrm>
          <a:prstGeom prst="rect">
            <a:avLst/>
          </a:prstGeom>
        </p:spPr>
        <p:txBody>
          <a:bodyPr wrap="square">
            <a:spAutoFit/>
          </a:bodyPr>
          <a:lstStyle/>
          <a:p>
            <a:pPr algn="just"/>
            <a:r>
              <a:rPr lang="es-MX" sz="2800" dirty="0"/>
              <a:t>Hebreos 1:5-6: </a:t>
            </a:r>
            <a:r>
              <a:rPr lang="es-MX" sz="2800" b="1" dirty="0"/>
              <a:t>“Porque ¿a cuál de los ángeles dijo Dios jamás: Mi Hijo eres tú, Yo te he engendrado hoy, y otra vez: Yo seré a él Padre, Y él me será a mí hijo? Y otra vez, cuando introduce al Primogénito en el mundo, dice: Adórenle todos los ángeles de DIOS. </a:t>
            </a:r>
            <a:endParaRPr lang="es-MX" sz="2800" b="1" dirty="0" smtClean="0"/>
          </a:p>
          <a:p>
            <a:pPr algn="just"/>
            <a:r>
              <a:rPr lang="es-MX" sz="2800" dirty="0" smtClean="0"/>
              <a:t>Hebreos </a:t>
            </a:r>
            <a:r>
              <a:rPr lang="es-MX" sz="2800" dirty="0"/>
              <a:t>1: 8: </a:t>
            </a:r>
            <a:r>
              <a:rPr lang="es-MX" sz="2800" b="1" dirty="0"/>
              <a:t>“Mas del Hijo dice: Tu trono, oh Dios, por el siglo del siglo; Cetro de equidad es el cetro de tu reino”. Juan 8:19: “… si a mí me conocieseis, también a mi Padre conoceríais”. </a:t>
            </a:r>
          </a:p>
        </p:txBody>
      </p:sp>
    </p:spTree>
    <p:extLst>
      <p:ext uri="{BB962C8B-B14F-4D97-AF65-F5344CB8AC3E}">
        <p14:creationId xmlns:p14="http://schemas.microsoft.com/office/powerpoint/2010/main" val="143415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84742" y="1843724"/>
            <a:ext cx="8207566" cy="3108543"/>
          </a:xfrm>
          <a:prstGeom prst="rect">
            <a:avLst/>
          </a:prstGeom>
        </p:spPr>
        <p:txBody>
          <a:bodyPr wrap="square">
            <a:spAutoFit/>
          </a:bodyPr>
          <a:lstStyle/>
          <a:p>
            <a:pPr algn="just"/>
            <a:r>
              <a:rPr lang="es-MX" sz="2800" dirty="0"/>
              <a:t>Juan 8:24</a:t>
            </a:r>
            <a:r>
              <a:rPr lang="es-MX" sz="2800" b="1" dirty="0"/>
              <a:t>: “…si no creéis que yo soy…”. </a:t>
            </a:r>
            <a:endParaRPr lang="es-MX" sz="2800" b="1" dirty="0" smtClean="0"/>
          </a:p>
          <a:p>
            <a:pPr algn="just"/>
            <a:r>
              <a:rPr lang="es-MX" sz="2800" dirty="0" smtClean="0"/>
              <a:t>Juan </a:t>
            </a:r>
            <a:r>
              <a:rPr lang="es-MX" sz="2800" dirty="0"/>
              <a:t>8:27: </a:t>
            </a:r>
            <a:r>
              <a:rPr lang="es-MX" sz="2800" b="1" dirty="0"/>
              <a:t>“Pero no entendieron que les hablaba del Padre”. </a:t>
            </a:r>
            <a:endParaRPr lang="es-MX" sz="2800" b="1" dirty="0" smtClean="0"/>
          </a:p>
          <a:p>
            <a:pPr algn="just"/>
            <a:r>
              <a:rPr lang="es-MX" sz="2800" dirty="0" smtClean="0"/>
              <a:t>Juan </a:t>
            </a:r>
            <a:r>
              <a:rPr lang="es-MX" sz="2800" dirty="0"/>
              <a:t>10:30</a:t>
            </a:r>
            <a:r>
              <a:rPr lang="es-MX" sz="2800" b="1" dirty="0"/>
              <a:t>: “Yo y el Padre uno somos”. </a:t>
            </a:r>
            <a:endParaRPr lang="es-MX" sz="2800" b="1" dirty="0" smtClean="0"/>
          </a:p>
          <a:p>
            <a:pPr algn="just"/>
            <a:r>
              <a:rPr lang="es-MX" sz="2800" dirty="0" smtClean="0"/>
              <a:t>Juan </a:t>
            </a:r>
            <a:r>
              <a:rPr lang="es-MX" sz="2800" dirty="0"/>
              <a:t>12:45: </a:t>
            </a:r>
            <a:r>
              <a:rPr lang="es-MX" sz="2800" b="1" dirty="0"/>
              <a:t>“…el que me ve, ve al que me envió”. </a:t>
            </a:r>
            <a:endParaRPr lang="es-MX" sz="2800" b="1" dirty="0" smtClean="0"/>
          </a:p>
          <a:p>
            <a:pPr algn="just"/>
            <a:r>
              <a:rPr lang="es-MX" sz="2800" dirty="0" smtClean="0"/>
              <a:t>Juan </a:t>
            </a:r>
            <a:r>
              <a:rPr lang="es-MX" sz="2800" dirty="0"/>
              <a:t>14:7: </a:t>
            </a:r>
            <a:r>
              <a:rPr lang="es-MX" sz="2800" b="1" dirty="0"/>
              <a:t>“…desde ahora le conocéis, y le habéis visto”</a:t>
            </a:r>
            <a:r>
              <a:rPr lang="es-MX" sz="2800" dirty="0"/>
              <a:t> (al Padre).</a:t>
            </a:r>
          </a:p>
        </p:txBody>
      </p:sp>
    </p:spTree>
    <p:extLst>
      <p:ext uri="{BB962C8B-B14F-4D97-AF65-F5344CB8AC3E}">
        <p14:creationId xmlns:p14="http://schemas.microsoft.com/office/powerpoint/2010/main" val="21105216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683045" y="1626594"/>
            <a:ext cx="7888077" cy="3970318"/>
          </a:xfrm>
          <a:prstGeom prst="rect">
            <a:avLst/>
          </a:prstGeom>
        </p:spPr>
        <p:txBody>
          <a:bodyPr wrap="square">
            <a:spAutoFit/>
          </a:bodyPr>
          <a:lstStyle/>
          <a:p>
            <a:pPr algn="just"/>
            <a:r>
              <a:rPr lang="es-MX" sz="2800" dirty="0"/>
              <a:t>Juan 10:38</a:t>
            </a:r>
            <a:r>
              <a:rPr lang="es-MX" sz="2800" b="1" dirty="0"/>
              <a:t>: “…el Padre está en mí, y yo en el Padre”. </a:t>
            </a:r>
            <a:endParaRPr lang="es-MX" sz="2800" b="1" dirty="0" smtClean="0"/>
          </a:p>
          <a:p>
            <a:pPr algn="just"/>
            <a:r>
              <a:rPr lang="es-MX" sz="2800" dirty="0" smtClean="0"/>
              <a:t>Juan </a:t>
            </a:r>
            <a:r>
              <a:rPr lang="es-MX" sz="2800" dirty="0"/>
              <a:t>1:14: </a:t>
            </a:r>
            <a:r>
              <a:rPr lang="es-MX" sz="2800" b="1" dirty="0"/>
              <a:t>“Y aquel Verbo (DIOS) fue hecho carne…”. </a:t>
            </a:r>
            <a:endParaRPr lang="es-MX" sz="2800" b="1" dirty="0" smtClean="0"/>
          </a:p>
          <a:p>
            <a:pPr algn="just"/>
            <a:r>
              <a:rPr lang="es-MX" sz="2800" dirty="0" smtClean="0"/>
              <a:t>Juan </a:t>
            </a:r>
            <a:r>
              <a:rPr lang="es-MX" sz="2800" dirty="0"/>
              <a:t>14:9: </a:t>
            </a:r>
            <a:r>
              <a:rPr lang="es-MX" sz="2800" b="1" dirty="0"/>
              <a:t>“¿Tanto tiempo hace que estoy con vosotros…”. </a:t>
            </a:r>
            <a:endParaRPr lang="es-MX" sz="2800" b="1" dirty="0" smtClean="0"/>
          </a:p>
          <a:p>
            <a:pPr algn="just"/>
            <a:r>
              <a:rPr lang="es-MX" sz="2800" dirty="0" smtClean="0"/>
              <a:t>2 </a:t>
            </a:r>
            <a:r>
              <a:rPr lang="es-MX" sz="2800" dirty="0"/>
              <a:t>Juan 1:9: </a:t>
            </a:r>
            <a:r>
              <a:rPr lang="es-MX" sz="2800" b="1" dirty="0"/>
              <a:t>“Cualquiera que se extravía, y no persevera en la doctrina de Cristo, no tiene a Dios; el que persevera en la doctrina de Cristo, ése sí tiene al Padre y al Hijo”.</a:t>
            </a:r>
          </a:p>
        </p:txBody>
      </p:sp>
    </p:spTree>
    <p:extLst>
      <p:ext uri="{BB962C8B-B14F-4D97-AF65-F5344CB8AC3E}">
        <p14:creationId xmlns:p14="http://schemas.microsoft.com/office/powerpoint/2010/main" val="37232574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583894" y="1734316"/>
            <a:ext cx="7855026" cy="2000548"/>
          </a:xfrm>
          <a:prstGeom prst="rect">
            <a:avLst/>
          </a:prstGeom>
        </p:spPr>
        <p:txBody>
          <a:bodyPr wrap="square">
            <a:spAutoFit/>
          </a:bodyPr>
          <a:lstStyle/>
          <a:p>
            <a:r>
              <a:rPr lang="es-MX" sz="4000" b="1" dirty="0"/>
              <a:t>VII.- JESÚS ES JEHOVÁ </a:t>
            </a:r>
            <a:endParaRPr lang="es-MX" sz="4000" b="1" dirty="0" smtClean="0"/>
          </a:p>
          <a:p>
            <a:r>
              <a:rPr lang="es-MX" sz="2800" dirty="0" smtClean="0"/>
              <a:t>Tanto </a:t>
            </a:r>
            <a:r>
              <a:rPr lang="es-MX" sz="2800" dirty="0"/>
              <a:t>en el Antiguo Testamento como en el Nuevo Testamento, las escrituras identifican a Jesús con Jehová DIOS.</a:t>
            </a:r>
          </a:p>
        </p:txBody>
      </p:sp>
    </p:spTree>
    <p:extLst>
      <p:ext uri="{BB962C8B-B14F-4D97-AF65-F5344CB8AC3E}">
        <p14:creationId xmlns:p14="http://schemas.microsoft.com/office/powerpoint/2010/main" val="11713315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570055"/>
            <a:ext cx="7855026" cy="523220"/>
          </a:xfrm>
          <a:prstGeom prst="rect">
            <a:avLst/>
          </a:prstGeom>
        </p:spPr>
        <p:txBody>
          <a:bodyPr wrap="square">
            <a:spAutoFit/>
          </a:bodyPr>
          <a:lstStyle/>
          <a:p>
            <a:pPr algn="just"/>
            <a:endParaRPr lang="es-MX" sz="2800" b="1" dirty="0"/>
          </a:p>
        </p:txBody>
      </p:sp>
      <p:sp>
        <p:nvSpPr>
          <p:cNvPr id="5" name="Rectángulo 4"/>
          <p:cNvSpPr/>
          <p:nvPr/>
        </p:nvSpPr>
        <p:spPr>
          <a:xfrm>
            <a:off x="583894" y="1570055"/>
            <a:ext cx="7954178" cy="4154984"/>
          </a:xfrm>
          <a:prstGeom prst="rect">
            <a:avLst/>
          </a:prstGeom>
        </p:spPr>
        <p:txBody>
          <a:bodyPr wrap="square">
            <a:spAutoFit/>
          </a:bodyPr>
          <a:lstStyle/>
          <a:p>
            <a:pPr algn="just"/>
            <a:r>
              <a:rPr lang="es-MX" sz="4000" b="1" dirty="0"/>
              <a:t>CONCLUSIÓN </a:t>
            </a:r>
            <a:endParaRPr lang="es-MX" sz="4000" b="1" dirty="0" smtClean="0"/>
          </a:p>
          <a:p>
            <a:pPr algn="just"/>
            <a:r>
              <a:rPr lang="es-MX" sz="3200" dirty="0" smtClean="0"/>
              <a:t>Qué </a:t>
            </a:r>
            <a:r>
              <a:rPr lang="es-MX" sz="3200" dirty="0"/>
              <a:t>hermoso es conocer en quién creemos. Mateo 11:27: </a:t>
            </a:r>
            <a:r>
              <a:rPr lang="es-MX" sz="3200" b="1" dirty="0"/>
              <a:t>“Todas las cosas me fueron entregadas por mi Padre; y nadie conoce al Hijo, sino el Padre, ni al Padre conoce alguno, sino el Hijo, y aquel a quien el Hijo lo quiera revelar”. </a:t>
            </a:r>
            <a:r>
              <a:rPr lang="es-MX" sz="3200" dirty="0"/>
              <a:t>¡Que Él nos lo haya revelado es una bendición!</a:t>
            </a:r>
          </a:p>
        </p:txBody>
      </p:sp>
    </p:spTree>
    <p:extLst>
      <p:ext uri="{BB962C8B-B14F-4D97-AF65-F5344CB8AC3E}">
        <p14:creationId xmlns:p14="http://schemas.microsoft.com/office/powerpoint/2010/main" val="2398825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766281"/>
            <a:ext cx="8458500" cy="2677656"/>
          </a:xfrm>
          <a:prstGeom prst="rect">
            <a:avLst/>
          </a:prstGeom>
        </p:spPr>
        <p:txBody>
          <a:bodyPr wrap="square">
            <a:spAutoFit/>
          </a:bodyPr>
          <a:lstStyle/>
          <a:p>
            <a:pPr algn="just"/>
            <a:r>
              <a:rPr lang="es-MX" sz="4000" b="1" dirty="0"/>
              <a:t>BASE BÍBLICA</a:t>
            </a:r>
            <a:r>
              <a:rPr lang="es-MX" sz="4000" b="1" dirty="0" smtClean="0"/>
              <a:t>:</a:t>
            </a:r>
          </a:p>
          <a:p>
            <a:pPr algn="just"/>
            <a:r>
              <a:rPr lang="es-MX" dirty="0" smtClean="0"/>
              <a:t> </a:t>
            </a:r>
            <a:r>
              <a:rPr lang="es-MX" sz="3200" dirty="0"/>
              <a:t>Isaías 9:6 </a:t>
            </a:r>
            <a:r>
              <a:rPr lang="es-MX" sz="3200" b="1" dirty="0"/>
              <a:t>“Porque un niño nos es nacido, hijo nos es dado, y el principado sobre su hombro; y se llamará su nombre Admirable, Consejero, Dios Fuerte, Padre Eterno, Príncipe de Paz”. </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40" y="1497361"/>
            <a:ext cx="8328752" cy="4154984"/>
          </a:xfrm>
          <a:prstGeom prst="rect">
            <a:avLst/>
          </a:prstGeom>
        </p:spPr>
        <p:txBody>
          <a:bodyPr wrap="square">
            <a:spAutoFit/>
          </a:bodyPr>
          <a:lstStyle/>
          <a:p>
            <a:pPr algn="just"/>
            <a:r>
              <a:rPr lang="es-MX" sz="4000" b="1" dirty="0"/>
              <a:t>INTRODUCCIÓN </a:t>
            </a:r>
            <a:endParaRPr lang="es-MX" sz="4000" b="1" dirty="0" smtClean="0"/>
          </a:p>
          <a:p>
            <a:pPr algn="just"/>
            <a:r>
              <a:rPr lang="es-MX" sz="2800" dirty="0" smtClean="0"/>
              <a:t>La </a:t>
            </a:r>
            <a:r>
              <a:rPr lang="es-MX" sz="2800" dirty="0"/>
              <a:t>palabra de DIOS deja claro, que Jesús es totalmente DIOS y Hombre. </a:t>
            </a:r>
            <a:endParaRPr lang="es-MX" sz="2800" dirty="0" smtClean="0"/>
          </a:p>
          <a:p>
            <a:pPr algn="just"/>
            <a:r>
              <a:rPr lang="es-MX" sz="2800" dirty="0" smtClean="0"/>
              <a:t>Las </a:t>
            </a:r>
            <a:r>
              <a:rPr lang="es-MX" sz="2800" dirty="0"/>
              <a:t>expresiones o términos usados por Isaías, de </a:t>
            </a:r>
            <a:r>
              <a:rPr lang="es-MX" sz="2800" b="1" dirty="0"/>
              <a:t>“DIOS fuerte” </a:t>
            </a:r>
            <a:r>
              <a:rPr lang="es-MX" sz="2800" dirty="0"/>
              <a:t>y </a:t>
            </a:r>
            <a:r>
              <a:rPr lang="es-MX" sz="2800" b="1" dirty="0"/>
              <a:t>“Padre eterno”</a:t>
            </a:r>
            <a:r>
              <a:rPr lang="es-MX" sz="2800" dirty="0"/>
              <a:t>; se refieren a que </a:t>
            </a:r>
            <a:r>
              <a:rPr lang="es-MX" sz="2800" b="1" dirty="0"/>
              <a:t>“ese niño” </a:t>
            </a:r>
            <a:r>
              <a:rPr lang="es-MX" sz="2800" dirty="0"/>
              <a:t>nacido, es DIOS manifestado en carne. </a:t>
            </a:r>
            <a:endParaRPr lang="es-MX" sz="2800" dirty="0" smtClean="0"/>
          </a:p>
          <a:p>
            <a:pPr algn="just"/>
            <a:r>
              <a:rPr lang="es-MX" sz="2800" dirty="0" smtClean="0"/>
              <a:t>El </a:t>
            </a:r>
            <a:r>
              <a:rPr lang="es-MX" sz="2800" dirty="0"/>
              <a:t>profeta Isaías también conocido como el profeta mesiánico, profetizó también que el Mesías se llamaría </a:t>
            </a:r>
            <a:r>
              <a:rPr lang="es-MX" sz="2800" b="1" dirty="0"/>
              <a:t>“Emanuel”; </a:t>
            </a:r>
            <a:r>
              <a:rPr lang="es-MX" sz="2800" dirty="0"/>
              <a:t>que significa DIOS con nosotros.</a:t>
            </a:r>
          </a:p>
        </p:txBody>
      </p:sp>
    </p:spTree>
    <p:extLst>
      <p:ext uri="{BB962C8B-B14F-4D97-AF65-F5344CB8AC3E}">
        <p14:creationId xmlns:p14="http://schemas.microsoft.com/office/powerpoint/2010/main" val="3025341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51692" y="1824446"/>
            <a:ext cx="8108414" cy="2677656"/>
          </a:xfrm>
          <a:prstGeom prst="rect">
            <a:avLst/>
          </a:prstGeom>
        </p:spPr>
        <p:txBody>
          <a:bodyPr wrap="square">
            <a:spAutoFit/>
          </a:bodyPr>
          <a:lstStyle/>
          <a:p>
            <a:pPr algn="just"/>
            <a:r>
              <a:rPr lang="es-MX" sz="2800" dirty="0"/>
              <a:t>Isaías 7:14: </a:t>
            </a:r>
            <a:r>
              <a:rPr lang="es-MX" sz="2800" b="1" dirty="0"/>
              <a:t>“Por tanto, el Señor mismo os dará señal: He aquí que la virgen concebirá, y dará a luz un hijo, y llamará su nombre Emanuel”. </a:t>
            </a:r>
            <a:endParaRPr lang="es-MX" sz="2800" b="1" dirty="0" smtClean="0"/>
          </a:p>
          <a:p>
            <a:pPr algn="just"/>
            <a:r>
              <a:rPr lang="es-MX" sz="2800" dirty="0" smtClean="0"/>
              <a:t>Mateo </a:t>
            </a:r>
            <a:r>
              <a:rPr lang="es-MX" sz="2800" dirty="0"/>
              <a:t>1:23: </a:t>
            </a:r>
            <a:r>
              <a:rPr lang="es-MX" sz="2800" b="1" dirty="0"/>
              <a:t>“He aquí, una virgen concebirá y dará a luz un hijo, y llamarás su nombre Emanuel, que traducido es: Dios con nosotros”</a:t>
            </a:r>
          </a:p>
        </p:txBody>
      </p:sp>
    </p:spTree>
    <p:extLst>
      <p:ext uri="{BB962C8B-B14F-4D97-AF65-F5344CB8AC3E}">
        <p14:creationId xmlns:p14="http://schemas.microsoft.com/office/powerpoint/2010/main" val="119158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583894" y="1083439"/>
            <a:ext cx="8174516" cy="5016758"/>
          </a:xfrm>
          <a:prstGeom prst="rect">
            <a:avLst/>
          </a:prstGeom>
        </p:spPr>
        <p:txBody>
          <a:bodyPr wrap="square">
            <a:spAutoFit/>
          </a:bodyPr>
          <a:lstStyle/>
          <a:p>
            <a:pPr algn="just"/>
            <a:r>
              <a:rPr lang="es-MX" sz="4000" b="1" dirty="0"/>
              <a:t>I.- DIOS MISMO VENDRÁ </a:t>
            </a:r>
            <a:endParaRPr lang="es-MX" sz="4000" b="1" dirty="0" smtClean="0"/>
          </a:p>
          <a:p>
            <a:pPr algn="just"/>
            <a:r>
              <a:rPr lang="es-MX" sz="2800" dirty="0" smtClean="0"/>
              <a:t>Para </a:t>
            </a:r>
            <a:r>
              <a:rPr lang="es-MX" sz="2800" dirty="0"/>
              <a:t>el profeta Isaías no había duda de quién era el Mesías, o niño que habría de nacer; él lo declara y afirma que es: “DIOS mismo”. </a:t>
            </a:r>
            <a:endParaRPr lang="es-MX" sz="2800" dirty="0" smtClean="0"/>
          </a:p>
          <a:p>
            <a:pPr algn="just"/>
            <a:r>
              <a:rPr lang="es-MX" sz="2800" dirty="0" smtClean="0"/>
              <a:t>Isaías </a:t>
            </a:r>
            <a:r>
              <a:rPr lang="es-MX" sz="2800" dirty="0"/>
              <a:t>35:4: “Decid a los de corazón apocado: Esforzaos, no temáis; he aquí que vuestro Dios viene con retribución, con pago; Dios mismo vendrá, y os salvará”. </a:t>
            </a:r>
            <a:endParaRPr lang="es-MX" sz="2800" dirty="0" smtClean="0"/>
          </a:p>
          <a:p>
            <a:pPr algn="just"/>
            <a:r>
              <a:rPr lang="es-MX" sz="2800" dirty="0" smtClean="0"/>
              <a:t>Isaías </a:t>
            </a:r>
            <a:r>
              <a:rPr lang="es-MX" sz="2800" dirty="0"/>
              <a:t>33:22: “Porque Jehová es nuestro juez, Jehová es nuestro legislador, Jehová es nuestro Rey; él mismo nos salvará”.</a:t>
            </a:r>
          </a:p>
        </p:txBody>
      </p:sp>
    </p:spTree>
    <p:extLst>
      <p:ext uri="{BB962C8B-B14F-4D97-AF65-F5344CB8AC3E}">
        <p14:creationId xmlns:p14="http://schemas.microsoft.com/office/powerpoint/2010/main" val="990428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02963" y="1156457"/>
            <a:ext cx="8416887" cy="4832092"/>
          </a:xfrm>
          <a:prstGeom prst="rect">
            <a:avLst/>
          </a:prstGeom>
        </p:spPr>
        <p:txBody>
          <a:bodyPr wrap="square">
            <a:spAutoFit/>
          </a:bodyPr>
          <a:lstStyle/>
          <a:p>
            <a:pPr algn="just"/>
            <a:r>
              <a:rPr lang="es-MX" sz="2800" dirty="0"/>
              <a:t>Isaías 25:9: </a:t>
            </a:r>
            <a:r>
              <a:rPr lang="es-MX" sz="2800" b="1" dirty="0"/>
              <a:t>“Y se dirá en aquel día: He aquí, éste es nuestro Dios, le hemos esperado, y nos salvará; éste es Jehová a quien hemos esperado, nos gozaremos y nos alegraremos en su salvación</a:t>
            </a:r>
            <a:r>
              <a:rPr lang="es-MX" sz="2800" b="1" dirty="0" smtClean="0"/>
              <a:t>”.</a:t>
            </a:r>
          </a:p>
          <a:p>
            <a:pPr algn="just"/>
            <a:r>
              <a:rPr lang="es-MX" sz="2800" dirty="0" smtClean="0"/>
              <a:t> </a:t>
            </a:r>
            <a:r>
              <a:rPr lang="es-MX" sz="2800" dirty="0"/>
              <a:t>Isaías 52:6: </a:t>
            </a:r>
            <a:r>
              <a:rPr lang="es-MX" sz="2800" b="1" dirty="0"/>
              <a:t>“Por tanto, mi pueblo sabrá mi nombre por esta causa en aquel día; porque yo mismo que hablo, he aquí estaré presente</a:t>
            </a:r>
            <a:r>
              <a:rPr lang="es-MX" sz="2800" b="1" dirty="0" smtClean="0"/>
              <a:t>”.</a:t>
            </a:r>
          </a:p>
          <a:p>
            <a:pPr algn="just"/>
            <a:r>
              <a:rPr lang="es-MX" sz="2800" dirty="0" smtClean="0"/>
              <a:t>Isaías </a:t>
            </a:r>
            <a:r>
              <a:rPr lang="es-MX" sz="2800" dirty="0"/>
              <a:t>62:11: </a:t>
            </a:r>
            <a:r>
              <a:rPr lang="es-MX" sz="2800" b="1" dirty="0"/>
              <a:t>“He aquí que Jehová hizo oír hasta lo último de la tierra: Decid a la hija de Sion: He aquí viene tu Salvador; he aquí su recompensa con él, y delante de él su obra”. </a:t>
            </a:r>
            <a:endParaRPr lang="es-MX" sz="2800" b="1" dirty="0" smtClean="0"/>
          </a:p>
        </p:txBody>
      </p:sp>
    </p:spTree>
    <p:extLst>
      <p:ext uri="{BB962C8B-B14F-4D97-AF65-F5344CB8AC3E}">
        <p14:creationId xmlns:p14="http://schemas.microsoft.com/office/powerpoint/2010/main" val="2148677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73725" y="1480046"/>
            <a:ext cx="7965195" cy="4401205"/>
          </a:xfrm>
          <a:prstGeom prst="rect">
            <a:avLst/>
          </a:prstGeom>
        </p:spPr>
        <p:txBody>
          <a:bodyPr wrap="square">
            <a:spAutoFit/>
          </a:bodyPr>
          <a:lstStyle/>
          <a:p>
            <a:pPr algn="just"/>
            <a:r>
              <a:rPr lang="es-MX" sz="2800" dirty="0"/>
              <a:t>Zacarías 9:16: </a:t>
            </a:r>
            <a:r>
              <a:rPr lang="es-MX" sz="2800" b="1" dirty="0"/>
              <a:t>“Y los salvará en aquel día Jehová su Dios como rebaño de su pueblo; porque como piedras de diadema serán enaltecidos en su tierra”. </a:t>
            </a:r>
            <a:endParaRPr lang="es-MX" sz="2800" b="1" dirty="0" smtClean="0"/>
          </a:p>
          <a:p>
            <a:pPr algn="just"/>
            <a:endParaRPr lang="es-MX" sz="2800" b="1" dirty="0" smtClean="0"/>
          </a:p>
          <a:p>
            <a:pPr algn="just"/>
            <a:r>
              <a:rPr lang="es-MX" sz="2800" dirty="0" smtClean="0"/>
              <a:t>Zacarías </a:t>
            </a:r>
            <a:r>
              <a:rPr lang="es-MX" sz="2800" dirty="0"/>
              <a:t>11:12-13: </a:t>
            </a:r>
            <a:r>
              <a:rPr lang="es-MX" sz="2800" b="1" dirty="0"/>
              <a:t>“Y les dije: Si os parece bien, dadme mi salario; y si no, dejadlo. Y pesaron por mi salario treinta piezas de plata. Y me dijo Jehová: échalo al tesoro; ¡hermoso precio con que me han apreciado! Y tomé las treinta piezas de plata, y las eché en la casa de Jehová al tesoro”.</a:t>
            </a:r>
          </a:p>
        </p:txBody>
      </p:sp>
    </p:spTree>
    <p:extLst>
      <p:ext uri="{BB962C8B-B14F-4D97-AF65-F5344CB8AC3E}">
        <p14:creationId xmlns:p14="http://schemas.microsoft.com/office/powerpoint/2010/main" val="2982227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21564" y="1382747"/>
            <a:ext cx="8579686" cy="4401205"/>
          </a:xfrm>
          <a:prstGeom prst="rect">
            <a:avLst/>
          </a:prstGeom>
        </p:spPr>
        <p:txBody>
          <a:bodyPr wrap="square">
            <a:spAutoFit/>
          </a:bodyPr>
          <a:lstStyle/>
          <a:p>
            <a:pPr algn="just"/>
            <a:r>
              <a:rPr lang="es-MX" sz="4000" b="1" dirty="0"/>
              <a:t>II.- PROFECÍA DE LA VOZ QUE PREPARA EL CAMINO A JEHOVÁ </a:t>
            </a:r>
            <a:endParaRPr lang="es-MX" sz="4000" b="1" dirty="0" smtClean="0"/>
          </a:p>
          <a:p>
            <a:pPr algn="just"/>
            <a:r>
              <a:rPr lang="es-MX" sz="2000" dirty="0" smtClean="0"/>
              <a:t>La </a:t>
            </a:r>
            <a:r>
              <a:rPr lang="es-MX" sz="2000" dirty="0"/>
              <a:t>profecía de </a:t>
            </a:r>
            <a:r>
              <a:rPr lang="es-MX" sz="2000" b="1" dirty="0"/>
              <a:t>“la voz que prepara camino a Jehová”. </a:t>
            </a:r>
            <a:r>
              <a:rPr lang="es-MX" sz="2000" dirty="0"/>
              <a:t>Isaías 40:3-5: </a:t>
            </a:r>
            <a:r>
              <a:rPr lang="es-MX" sz="2000" b="1" dirty="0"/>
              <a:t>“Voz que clama en el desierto: Preparad camino a Jehová; enderezad calzada en la soledad a nuestro Dios. Todo valle sea alzado, y bájese todo monte y collado; y lo torcido se enderece, y lo áspero se allane. Y se manifestará la gloria de Jehová, y toda carne juntamente la verá; porque la boca de Jehová ha hablado”. </a:t>
            </a:r>
            <a:r>
              <a:rPr lang="es-MX" sz="2000" dirty="0"/>
              <a:t>Esa voz era Juan Bautista </a:t>
            </a:r>
            <a:r>
              <a:rPr lang="es-MX" sz="2000" b="1" dirty="0"/>
              <a:t>“preparando camino a Jehová”.</a:t>
            </a:r>
            <a:r>
              <a:rPr lang="es-MX" sz="2000" dirty="0"/>
              <a:t> Mateo 3:1-3: </a:t>
            </a:r>
            <a:r>
              <a:rPr lang="es-MX" sz="2000" b="1" dirty="0"/>
              <a:t>“En aquellos días vino Juan el Bautista predicando en el desierto de Judea, y diciendo: Arrepentíos, porque el reino de los cielos se ha acercado. Pues éste es aquel de quien habló el profeta Isaías, cuando dijo: Voz del que clama en el desierto: Preparad el camino del Señor, Enderezad sus sendas”.</a:t>
            </a:r>
          </a:p>
        </p:txBody>
      </p:sp>
    </p:spTree>
    <p:extLst>
      <p:ext uri="{BB962C8B-B14F-4D97-AF65-F5344CB8AC3E}">
        <p14:creationId xmlns:p14="http://schemas.microsoft.com/office/powerpoint/2010/main" val="1421152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856</TotalTime>
  <Words>2639</Words>
  <Application>Microsoft Office PowerPoint</Application>
  <PresentationFormat>Presentación en pantalla (4:3)</PresentationFormat>
  <Paragraphs>70</Paragraphs>
  <Slides>29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29</vt:i4>
      </vt:variant>
    </vt:vector>
  </HeadingPairs>
  <TitlesOfParts>
    <vt:vector size="32"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87</cp:revision>
  <dcterms:created xsi:type="dcterms:W3CDTF">2016-01-29T05:02:58Z</dcterms:created>
  <dcterms:modified xsi:type="dcterms:W3CDTF">2018-01-20T00:42:17Z</dcterms:modified>
  <cp:category/>
</cp:coreProperties>
</file>