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2" d="100"/>
          <a:sy n="62"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17/07/2018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387810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17/07/2018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517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17/07/2018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7809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17/07/2018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51725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21176A3-4905-4C52-ADC2-1BDA74664DB6}" type="datetimeFigureOut">
              <a:rPr lang="es-MX" smtClean="0"/>
              <a:t>17/07/2018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89075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1176A3-4905-4C52-ADC2-1BDA74664DB6}" type="datetimeFigureOut">
              <a:rPr lang="es-MX" smtClean="0"/>
              <a:t>17/07/2018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87127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21176A3-4905-4C52-ADC2-1BDA74664DB6}" type="datetimeFigureOut">
              <a:rPr lang="es-MX" smtClean="0"/>
              <a:t>17/07/2018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10700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21176A3-4905-4C52-ADC2-1BDA74664DB6}" type="datetimeFigureOut">
              <a:rPr lang="es-MX" smtClean="0"/>
              <a:t>17/07/2018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36523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176A3-4905-4C52-ADC2-1BDA74664DB6}" type="datetimeFigureOut">
              <a:rPr lang="es-MX" smtClean="0"/>
              <a:t>17/07/2018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2320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17/07/2018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19676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17/07/2018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1895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package" Target="../embeddings/Microsoft_PowerPoint_Presentation.pptx"/></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176A3-4905-4C52-ADC2-1BDA74664DB6}" type="datetimeFigureOut">
              <a:rPr lang="es-MX" smtClean="0"/>
              <a:t>17/07/2018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970B2-D4C2-4343-A9CE-5DE6E30D4B2F}" type="slidenum">
              <a:rPr lang="es-MX" smtClean="0"/>
              <a:t>‹Nº›</a:t>
            </a:fld>
            <a:endParaRPr lang="es-MX"/>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2787038995"/>
              </p:ext>
            </p:extLst>
          </p:nvPr>
        </p:nvGraphicFramePr>
        <p:xfrm>
          <a:off x="5829" y="0"/>
          <a:ext cx="9138171" cy="6858000"/>
        </p:xfrm>
        <a:graphic>
          <a:graphicData uri="http://schemas.openxmlformats.org/presentationml/2006/ole">
            <mc:AlternateContent xmlns:mc="http://schemas.openxmlformats.org/markup-compatibility/2006">
              <mc:Choice xmlns:v="urn:schemas-microsoft-com:vml" Requires="v">
                <p:oleObj spid="_x0000_s1034" name="Presentation" r:id="rId14" imgW="6094446" imgH="3427562" progId="PowerPoint.Show.12">
                  <p:embed/>
                </p:oleObj>
              </mc:Choice>
              <mc:Fallback>
                <p:oleObj name="Presentation" r:id="rId14" imgW="6094446" imgH="3427562" progId="PowerPoint.Show.12">
                  <p:embed/>
                  <p:pic>
                    <p:nvPicPr>
                      <p:cNvPr id="0" name=""/>
                      <p:cNvPicPr/>
                      <p:nvPr/>
                    </p:nvPicPr>
                    <p:blipFill>
                      <a:blip r:embed="rId15"/>
                      <a:stretch>
                        <a:fillRect/>
                      </a:stretch>
                    </p:blipFill>
                    <p:spPr>
                      <a:xfrm>
                        <a:off x="5829" y="0"/>
                        <a:ext cx="9138171" cy="6858000"/>
                      </a:xfrm>
                      <a:prstGeom prst="rect">
                        <a:avLst/>
                      </a:prstGeom>
                    </p:spPr>
                  </p:pic>
                </p:oleObj>
              </mc:Fallback>
            </mc:AlternateContent>
          </a:graphicData>
        </a:graphic>
      </p:graphicFrame>
    </p:spTree>
    <p:extLst>
      <p:ext uri="{BB962C8B-B14F-4D97-AF65-F5344CB8AC3E}">
        <p14:creationId xmlns:p14="http://schemas.microsoft.com/office/powerpoint/2010/main" val="291749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Marcador de contenido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1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50710"/>
            <a:ext cx="8385463" cy="4351338"/>
          </a:xfrm>
        </p:spPr>
        <p:txBody>
          <a:bodyPr>
            <a:noAutofit/>
          </a:bodyPr>
          <a:lstStyle/>
          <a:p>
            <a:pPr marL="0" indent="0" algn="just">
              <a:buNone/>
            </a:pPr>
            <a:r>
              <a:rPr lang="es-MX" sz="4000" dirty="0">
                <a:effectLst>
                  <a:outerShdw blurRad="38100" dist="38100" dir="2700000" algn="tl">
                    <a:srgbClr val="000000">
                      <a:alpha val="43137"/>
                    </a:srgbClr>
                  </a:outerShdw>
                </a:effectLst>
              </a:rPr>
              <a:t>Aunque él mismo nos da una excelente recomendación, nos dice el verdadero motivo de nuestro conocimiento: </a:t>
            </a:r>
            <a:r>
              <a:rPr lang="es-MX" sz="4000" b="1" dirty="0">
                <a:effectLst>
                  <a:outerShdw blurRad="38100" dist="38100" dir="2700000" algn="tl">
                    <a:srgbClr val="000000">
                      <a:alpha val="43137"/>
                    </a:srgbClr>
                  </a:outerShdw>
                </a:effectLst>
              </a:rPr>
              <a:t>“Antes bien, creced en la gracia y el conocimiento de nuestro Señor y Salvador Jesucristo. A él sea gloria ahora y hasta el día de la eternidad. Amén”. 2ª Pedro 3:18.</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888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startAt="2"/>
            </a:pPr>
            <a:r>
              <a:rPr lang="es-MX" b="1" dirty="0">
                <a:latin typeface="+mn-lt"/>
              </a:rPr>
              <a:t> DEBE TENER CONOCIMIENTO DE LA DOCTRINA</a:t>
            </a:r>
          </a:p>
        </p:txBody>
      </p:sp>
      <p:sp>
        <p:nvSpPr>
          <p:cNvPr id="7" name="Marcador de contenido 6"/>
          <p:cNvSpPr>
            <a:spLocks noGrp="1"/>
          </p:cNvSpPr>
          <p:nvPr>
            <p:ph idx="1"/>
          </p:nvPr>
        </p:nvSpPr>
        <p:spPr>
          <a:xfrm>
            <a:off x="250967" y="1903117"/>
            <a:ext cx="8558058"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Los maestros no solo deben conocer la palabra, deben conocer y practicar la doctrina de nuestro Señor Jesucristo. Como Iglesia, nuestra doctrina está definida. Por lo que es necesario saber qué decir cuando nos preguntan. </a:t>
            </a:r>
          </a:p>
        </p:txBody>
      </p:sp>
    </p:spTree>
    <p:extLst>
      <p:ext uri="{BB962C8B-B14F-4D97-AF65-F5344CB8AC3E}">
        <p14:creationId xmlns:p14="http://schemas.microsoft.com/office/powerpoint/2010/main" val="330127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65585" y="957720"/>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Veamos lo que nos dice el evangelio de Mateo 7:28. </a:t>
            </a:r>
            <a:r>
              <a:rPr lang="es-MX" sz="4000" b="1" dirty="0">
                <a:effectLst>
                  <a:outerShdw blurRad="38100" dist="38100" dir="2700000" algn="tl">
                    <a:srgbClr val="000000">
                      <a:alpha val="43137"/>
                    </a:srgbClr>
                  </a:outerShdw>
                </a:effectLst>
              </a:rPr>
              <a:t>“Y cuando terminó Jesús estas palabras, la gente se admiraba de su doctrina”. </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985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988716"/>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Nuestros niños, hermanos y congregantes; anhelan conocer y servir a Dios. Veamos lo que nos dice Juan 7:17. </a:t>
            </a:r>
            <a:r>
              <a:rPr lang="es-MX" sz="4000" b="1" dirty="0">
                <a:effectLst>
                  <a:outerShdw blurRad="38100" dist="38100" dir="2700000" algn="tl">
                    <a:srgbClr val="000000">
                      <a:alpha val="43137"/>
                    </a:srgbClr>
                  </a:outerShdw>
                </a:effectLst>
              </a:rPr>
              <a:t>“El que quiera hacer la voluntad de Dios, conocerá si la doctrina es de Dios, o si yo hablo por mi propia cuenta”.</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28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19713"/>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Pero aparte de conocer y practicar la doctrina, Lucas nos hace una recomendación en Hechos 2:42. </a:t>
            </a:r>
            <a:r>
              <a:rPr lang="es-MX" sz="4000" b="1" dirty="0">
                <a:effectLst>
                  <a:outerShdw blurRad="38100" dist="38100" dir="2700000" algn="tl">
                    <a:srgbClr val="000000">
                      <a:alpha val="43137"/>
                    </a:srgbClr>
                  </a:outerShdw>
                </a:effectLst>
              </a:rPr>
              <a:t>“Y perseveraban en la doctrina de los apóstoles, en la comunión unos con otros, en el partimiento del pan y en las oraciones”.</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470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957720"/>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La doctrina de nuestro Señor logra cosas grandes. Es sorprendente, comprobemos con la palabra de Hechos 13:12: </a:t>
            </a:r>
            <a:r>
              <a:rPr lang="es-MX" sz="4000" b="1" dirty="0">
                <a:effectLst>
                  <a:outerShdw blurRad="38100" dist="38100" dir="2700000" algn="tl">
                    <a:srgbClr val="000000">
                      <a:alpha val="43137"/>
                    </a:srgbClr>
                  </a:outerShdw>
                </a:effectLst>
              </a:rPr>
              <a:t>“Entonces el procónsul, viendo lo que había sucedido, creyó, maravillado de la doctrina del Señor”.</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769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35211"/>
            <a:ext cx="8385463" cy="4351338"/>
          </a:xfrm>
        </p:spPr>
        <p:txBody>
          <a:bodyPr>
            <a:noAutofit/>
          </a:bodyPr>
          <a:lstStyle/>
          <a:p>
            <a:pPr marL="0" indent="0" algn="just">
              <a:buNone/>
            </a:pPr>
            <a:r>
              <a:rPr lang="es-MX" sz="4000" dirty="0">
                <a:effectLst>
                  <a:outerShdw blurRad="38100" dist="38100" dir="2700000" algn="tl">
                    <a:srgbClr val="000000">
                      <a:alpha val="43137"/>
                    </a:srgbClr>
                  </a:outerShdw>
                </a:effectLst>
              </a:rPr>
              <a:t>El objetivo claro y conciso del conocimiento, lo declara Efesios 4:14: </a:t>
            </a:r>
            <a:r>
              <a:rPr lang="es-MX" sz="4000" b="1" dirty="0">
                <a:effectLst>
                  <a:outerShdw blurRad="38100" dist="38100" dir="2700000" algn="tl">
                    <a:srgbClr val="000000">
                      <a:alpha val="43137"/>
                    </a:srgbClr>
                  </a:outerShdw>
                </a:effectLst>
              </a:rPr>
              <a:t>“para que ya no seamos niños fluctuantes, llevados por doquiera de todo viento de doctrina, por estratagema de hombres que para engañar emplean con astucia las artimañas del error”</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796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08787" y="1097204"/>
            <a:ext cx="8718237"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Además, Pablo nos advierte que tengamos cuidado y a la vez nos habla de un final de salvación; según </a:t>
            </a:r>
            <a:r>
              <a:rPr lang="es-MX" sz="4000" b="1" dirty="0">
                <a:effectLst>
                  <a:outerShdw blurRad="38100" dist="38100" dir="2700000" algn="tl">
                    <a:srgbClr val="000000">
                      <a:alpha val="43137"/>
                    </a:srgbClr>
                  </a:outerShdw>
                </a:effectLst>
              </a:rPr>
              <a:t>1ª Timoteo 4:16. “Ten cuidado de ti mismo y de la doctrina; persiste en ello, pues haciendo esto, te salvarás a ti mismo y a los que te oyeren”. </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97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startAt="3"/>
            </a:pPr>
            <a:r>
              <a:rPr lang="es-MX" b="1" dirty="0">
                <a:effectLst>
                  <a:outerShdw blurRad="38100" dist="38100" dir="2700000" algn="tl">
                    <a:srgbClr val="000000">
                      <a:alpha val="43137"/>
                    </a:srgbClr>
                  </a:outerShdw>
                </a:effectLst>
                <a:latin typeface="+mn-lt"/>
              </a:rPr>
              <a:t> DEBE ENSEÑAR CON HUMILDAD</a:t>
            </a:r>
          </a:p>
        </p:txBody>
      </p:sp>
      <p:sp>
        <p:nvSpPr>
          <p:cNvPr id="7" name="Marcador de contenido 6"/>
          <p:cNvSpPr>
            <a:spLocks noGrp="1"/>
          </p:cNvSpPr>
          <p:nvPr>
            <p:ph idx="1"/>
          </p:nvPr>
        </p:nvSpPr>
        <p:spPr>
          <a:xfrm>
            <a:off x="374073" y="1825625"/>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Si algo nos enseñó el Señor Jesús, es su humildad. Siendo el rey del universo, el dueño de todo, se presentó como un siervo. Algo que nosotros debemos hacer, es seguir su ejemplo y modelo de enseñanza.</a:t>
            </a:r>
          </a:p>
        </p:txBody>
      </p:sp>
    </p:spTree>
    <p:extLst>
      <p:ext uri="{BB962C8B-B14F-4D97-AF65-F5344CB8AC3E}">
        <p14:creationId xmlns:p14="http://schemas.microsoft.com/office/powerpoint/2010/main" val="86786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08787" y="988717"/>
            <a:ext cx="8687240"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David enseña de manera tremenda en </a:t>
            </a:r>
            <a:r>
              <a:rPr lang="es-MX" sz="4000" b="1" dirty="0">
                <a:effectLst>
                  <a:outerShdw blurRad="38100" dist="38100" dir="2700000" algn="tl">
                    <a:srgbClr val="000000">
                      <a:alpha val="43137"/>
                    </a:srgbClr>
                  </a:outerShdw>
                </a:effectLst>
              </a:rPr>
              <a:t>Salmos 45:4</a:t>
            </a:r>
            <a:r>
              <a:rPr lang="es-MX" sz="4000" dirty="0">
                <a:effectLst>
                  <a:outerShdw blurRad="38100" dist="38100" dir="2700000" algn="tl">
                    <a:srgbClr val="000000">
                      <a:alpha val="43137"/>
                    </a:srgbClr>
                  </a:outerShdw>
                </a:effectLst>
              </a:rPr>
              <a:t>, que cuando hay humildad; viene prosperidad: </a:t>
            </a:r>
            <a:r>
              <a:rPr lang="es-MX" sz="4000" b="1" dirty="0">
                <a:effectLst>
                  <a:outerShdw blurRad="38100" dist="38100" dir="2700000" algn="tl">
                    <a:srgbClr val="000000">
                      <a:alpha val="43137"/>
                    </a:srgbClr>
                  </a:outerShdw>
                </a:effectLst>
              </a:rPr>
              <a:t>“En tu gloria sé prosperado; cabalga sobre palabra de verdad, de humildad y de justicia, y tu diestra te enseñará cosas terribles”. </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194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r>
              <a:rPr lang="es-MX" b="1" dirty="0">
                <a:effectLst>
                  <a:outerShdw blurRad="38100" dist="38100" dir="2700000" algn="tl">
                    <a:srgbClr val="000000">
                      <a:alpha val="43137"/>
                    </a:srgbClr>
                  </a:outerShdw>
                </a:effectLst>
                <a:latin typeface="+mn-lt"/>
              </a:rPr>
              <a:t>¿CÓMO SER EFICIENTE EN LA ENSEÑANZA?</a:t>
            </a:r>
          </a:p>
        </p:txBody>
      </p:sp>
      <p:sp>
        <p:nvSpPr>
          <p:cNvPr id="7" name="Marcador de contenido 6"/>
          <p:cNvSpPr>
            <a:spLocks noGrp="1"/>
          </p:cNvSpPr>
          <p:nvPr>
            <p:ph idx="1"/>
          </p:nvPr>
        </p:nvSpPr>
        <p:spPr>
          <a:xfrm>
            <a:off x="374073" y="2058100"/>
            <a:ext cx="8385463" cy="4351338"/>
          </a:xfrm>
        </p:spPr>
        <p:txBody>
          <a:bodyPr>
            <a:normAutofit/>
          </a:bodyPr>
          <a:lstStyle/>
          <a:p>
            <a:pPr marL="0" indent="0">
              <a:buNone/>
            </a:pPr>
            <a:r>
              <a:rPr lang="es-MX" sz="4000" b="1" dirty="0"/>
              <a:t>TEXTO BÍBLICO: </a:t>
            </a:r>
            <a:r>
              <a:rPr lang="es-MX" sz="4000" dirty="0"/>
              <a:t>2ª Timoteo 2:15.</a:t>
            </a:r>
          </a:p>
          <a:p>
            <a:pPr marL="0" indent="0" algn="just">
              <a:buNone/>
            </a:pPr>
            <a:r>
              <a:rPr lang="es-MX" sz="4000" b="1" dirty="0"/>
              <a:t>“Procura con diligencia presentarte a Dios aprobado, como obrero que no tiene de qué avergonzarse, que usa bien la palabra de verdad”.</a:t>
            </a:r>
            <a:endParaRPr lang="es-MX" sz="4000" dirty="0"/>
          </a:p>
        </p:txBody>
      </p:sp>
    </p:spTree>
    <p:extLst>
      <p:ext uri="{BB962C8B-B14F-4D97-AF65-F5344CB8AC3E}">
        <p14:creationId xmlns:p14="http://schemas.microsoft.com/office/powerpoint/2010/main" val="62176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35212"/>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Además, si quieres ser honrado; primero debes ser humilde. Proverbios 15:33, lo enseña: </a:t>
            </a:r>
            <a:r>
              <a:rPr lang="es-MX" sz="4000" b="1" dirty="0">
                <a:effectLst>
                  <a:outerShdw blurRad="38100" dist="38100" dir="2700000" algn="tl">
                    <a:srgbClr val="000000">
                      <a:alpha val="43137"/>
                    </a:srgbClr>
                  </a:outerShdw>
                </a:effectLst>
              </a:rPr>
              <a:t>“El temor de Jehová es enseñanza de sabiduría; y a la honra precede la humildad”. </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711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66208"/>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Y en nuestra relación de maestros, debemos ser ecuánimes pensando: </a:t>
            </a:r>
            <a:r>
              <a:rPr lang="es-MX" sz="4000" b="1" dirty="0">
                <a:effectLst>
                  <a:outerShdw blurRad="38100" dist="38100" dir="2700000" algn="tl">
                    <a:srgbClr val="000000">
                      <a:alpha val="43137"/>
                    </a:srgbClr>
                  </a:outerShdw>
                </a:effectLst>
              </a:rPr>
              <a:t>“con toda humildad y mansedumbre, soportándoos con paciencia los unos a los otros en amor”. </a:t>
            </a:r>
            <a:r>
              <a:rPr lang="es-MX" sz="4000" dirty="0">
                <a:effectLst>
                  <a:outerShdw blurRad="38100" dist="38100" dir="2700000" algn="tl">
                    <a:srgbClr val="000000">
                      <a:alpha val="43137"/>
                    </a:srgbClr>
                  </a:outerShdw>
                </a:effectLst>
              </a:rPr>
              <a:t>Efesios 4:2.</a:t>
            </a:r>
          </a:p>
        </p:txBody>
      </p:sp>
    </p:spTree>
    <p:extLst>
      <p:ext uri="{BB962C8B-B14F-4D97-AF65-F5344CB8AC3E}">
        <p14:creationId xmlns:p14="http://schemas.microsoft.com/office/powerpoint/2010/main" val="3403162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926723"/>
            <a:ext cx="8385463" cy="4900640"/>
          </a:xfrm>
        </p:spPr>
        <p:txBody>
          <a:bodyPr>
            <a:noAutofit/>
          </a:bodyPr>
          <a:lstStyle/>
          <a:p>
            <a:pPr marL="0" indent="0" algn="just">
              <a:buNone/>
            </a:pPr>
            <a:r>
              <a:rPr lang="es-MX" sz="4000" dirty="0">
                <a:effectLst>
                  <a:outerShdw blurRad="38100" dist="38100" dir="2700000" algn="tl">
                    <a:srgbClr val="000000">
                      <a:alpha val="43137"/>
                    </a:srgbClr>
                  </a:outerShdw>
                </a:effectLst>
              </a:rPr>
              <a:t>La humildad viene a ser como un lindo ropaje, como una vestidura santa. Pablo nos invita, diciendo: </a:t>
            </a:r>
            <a:r>
              <a:rPr lang="es-MX" sz="4000" b="1" dirty="0">
                <a:effectLst>
                  <a:outerShdw blurRad="38100" dist="38100" dir="2700000" algn="tl">
                    <a:srgbClr val="000000">
                      <a:alpha val="43137"/>
                    </a:srgbClr>
                  </a:outerShdw>
                </a:effectLst>
              </a:rPr>
              <a:t>“Vestíos, pues, como escogidos de Dios, santos y amados, de entrañable misericordia, de benignidad, de humildad, de mansedumbre, de paciencia”. </a:t>
            </a:r>
          </a:p>
          <a:p>
            <a:pPr marL="0" indent="0" algn="just">
              <a:buNone/>
            </a:pPr>
            <a:r>
              <a:rPr lang="es-MX" sz="4000" dirty="0">
                <a:effectLst>
                  <a:outerShdw blurRad="38100" dist="38100" dir="2700000" algn="tl">
                    <a:srgbClr val="000000">
                      <a:alpha val="43137"/>
                    </a:srgbClr>
                  </a:outerShdw>
                </a:effectLst>
              </a:rPr>
              <a:t>Colosenses 3:12.</a:t>
            </a:r>
          </a:p>
        </p:txBody>
      </p:sp>
    </p:spTree>
    <p:extLst>
      <p:ext uri="{BB962C8B-B14F-4D97-AF65-F5344CB8AC3E}">
        <p14:creationId xmlns:p14="http://schemas.microsoft.com/office/powerpoint/2010/main" val="252376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973218"/>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Tal parece que Pedro secunda el mensaje de Pablo, invitándonos a revestirnos y que si lo hacemos; Dios nos dará algo muy necesario como maestros: Gracia. </a:t>
            </a:r>
          </a:p>
        </p:txBody>
      </p:sp>
    </p:spTree>
    <p:extLst>
      <p:ext uri="{BB962C8B-B14F-4D97-AF65-F5344CB8AC3E}">
        <p14:creationId xmlns:p14="http://schemas.microsoft.com/office/powerpoint/2010/main" val="58960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66208"/>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Veamos esta poderosa palabra en 1ª  Pedro 5:5: </a:t>
            </a:r>
            <a:r>
              <a:rPr lang="es-MX" sz="4000" b="1" dirty="0">
                <a:effectLst>
                  <a:outerShdw blurRad="38100" dist="38100" dir="2700000" algn="tl">
                    <a:srgbClr val="000000">
                      <a:alpha val="43137"/>
                    </a:srgbClr>
                  </a:outerShdw>
                </a:effectLst>
              </a:rPr>
              <a:t>“Igualmente, jóvenes, estad sujetos a los ancianos; y todos, sumisos unos a otros, revestíos de humildad; porque: Dios resiste a los soberbios, Y da gracia a los humildes”. </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248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143700"/>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Y en el siguiente versículo añade, cual si no hubiéramos entendido: </a:t>
            </a:r>
            <a:r>
              <a:rPr lang="es-MX" sz="4000" b="1" dirty="0">
                <a:effectLst>
                  <a:outerShdw blurRad="38100" dist="38100" dir="2700000" algn="tl">
                    <a:srgbClr val="000000">
                      <a:alpha val="43137"/>
                    </a:srgbClr>
                  </a:outerShdw>
                </a:effectLst>
              </a:rPr>
              <a:t>“Humillaos, pues, bajo la poderosa mano de Dios, para que él os exalte cuando fuere tiempo”.</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4980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startAt="4"/>
            </a:pPr>
            <a:r>
              <a:rPr lang="es-MX" b="1" dirty="0">
                <a:effectLst>
                  <a:outerShdw blurRad="38100" dist="38100" dir="2700000" algn="tl">
                    <a:srgbClr val="000000">
                      <a:alpha val="43137"/>
                    </a:srgbClr>
                  </a:outerShdw>
                </a:effectLst>
                <a:latin typeface="+mn-lt"/>
              </a:rPr>
              <a:t> DEBE ENSEÑAR GUIADO POR EL ESPÍRITU SANTO</a:t>
            </a:r>
          </a:p>
        </p:txBody>
      </p:sp>
      <p:sp>
        <p:nvSpPr>
          <p:cNvPr id="7" name="Marcador de contenido 6"/>
          <p:cNvSpPr>
            <a:spLocks noGrp="1"/>
          </p:cNvSpPr>
          <p:nvPr>
            <p:ph idx="1"/>
          </p:nvPr>
        </p:nvSpPr>
        <p:spPr>
          <a:xfrm>
            <a:off x="374072" y="2011605"/>
            <a:ext cx="8385463" cy="3025344"/>
          </a:xfrm>
        </p:spPr>
        <p:txBody>
          <a:bodyPr>
            <a:normAutofit/>
          </a:bodyPr>
          <a:lstStyle/>
          <a:p>
            <a:pPr marL="0" indent="0" algn="just">
              <a:buNone/>
            </a:pPr>
            <a:r>
              <a:rPr lang="es-MX" sz="4000" dirty="0">
                <a:effectLst>
                  <a:outerShdw blurRad="38100" dist="38100" dir="2700000" algn="tl">
                    <a:srgbClr val="000000">
                      <a:alpha val="43137"/>
                    </a:srgbClr>
                  </a:outerShdw>
                </a:effectLst>
              </a:rPr>
              <a:t>Marcos 13:11, nos afirma: </a:t>
            </a:r>
            <a:r>
              <a:rPr lang="es-MX" sz="4000" b="1" dirty="0">
                <a:effectLst>
                  <a:outerShdw blurRad="38100" dist="38100" dir="2700000" algn="tl">
                    <a:srgbClr val="000000">
                      <a:alpha val="43137"/>
                    </a:srgbClr>
                  </a:outerShdw>
                </a:effectLst>
              </a:rPr>
              <a:t>“porque no sois vosotros los que habláis, sino el Espíritu Santo”. </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691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816654"/>
            <a:ext cx="8385463" cy="703553"/>
          </a:xfrm>
        </p:spPr>
        <p:txBody>
          <a:bodyPr/>
          <a:lstStyle/>
          <a:p>
            <a:r>
              <a:rPr lang="es-MX" b="1" dirty="0">
                <a:latin typeface="+mn-lt"/>
              </a:rPr>
              <a:t>CONCLUSIÓN</a:t>
            </a:r>
          </a:p>
        </p:txBody>
      </p:sp>
      <p:sp>
        <p:nvSpPr>
          <p:cNvPr id="7" name="Marcador de contenido 6"/>
          <p:cNvSpPr>
            <a:spLocks noGrp="1"/>
          </p:cNvSpPr>
          <p:nvPr>
            <p:ph idx="1"/>
          </p:nvPr>
        </p:nvSpPr>
        <p:spPr>
          <a:xfrm>
            <a:off x="250526" y="1582893"/>
            <a:ext cx="8632555" cy="4351338"/>
          </a:xfrm>
        </p:spPr>
        <p:txBody>
          <a:bodyPr>
            <a:noAutofit/>
          </a:bodyPr>
          <a:lstStyle/>
          <a:p>
            <a:pPr marL="0" indent="0" algn="just">
              <a:buNone/>
            </a:pPr>
            <a:r>
              <a:rPr lang="es-MX" sz="3600" dirty="0">
                <a:effectLst>
                  <a:outerShdw blurRad="38100" dist="38100" dir="2700000" algn="tl">
                    <a:srgbClr val="000000">
                      <a:alpha val="43137"/>
                    </a:srgbClr>
                  </a:outerShdw>
                </a:effectLst>
              </a:rPr>
              <a:t>Muchos al momento de trasmitir enseñanzas, lo hacen confiando en su capacidad, otros en su habilidad, quizás otros en sus conocimientos y otros tantos por cualquier otro motivo. Pero nosotros debemos hacerlo, por el solo deseo de que nuestros niños aprendan de una manera clara y sencilla, que su palabra es la mejor enseñanza que existe. </a:t>
            </a:r>
          </a:p>
        </p:txBody>
      </p:sp>
    </p:spTree>
    <p:extLst>
      <p:ext uri="{BB962C8B-B14F-4D97-AF65-F5344CB8AC3E}">
        <p14:creationId xmlns:p14="http://schemas.microsoft.com/office/powerpoint/2010/main" val="3685253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81707"/>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Pero una cosa te sorprenderá al enseñar, el rostro de un niño que quiere de verdad ser enseñado. Las palabras de Job se pueden aplicar a este caso:</a:t>
            </a:r>
            <a:r>
              <a:rPr lang="es-MX" sz="4000" b="1" dirty="0">
                <a:effectLst>
                  <a:outerShdw blurRad="38100" dist="38100" dir="2700000" algn="tl">
                    <a:srgbClr val="000000">
                      <a:alpha val="43137"/>
                    </a:srgbClr>
                  </a:outerShdw>
                </a:effectLst>
              </a:rPr>
              <a:t>¿No te enseñarán ellos, te hablarán, y de su corazón sacarán palabras?”. </a:t>
            </a:r>
            <a:r>
              <a:rPr lang="es-MX" sz="4000" dirty="0">
                <a:effectLst>
                  <a:outerShdw blurRad="38100" dist="38100" dir="2700000" algn="tl">
                    <a:srgbClr val="000000">
                      <a:alpha val="43137"/>
                    </a:srgbClr>
                  </a:outerShdw>
                </a:effectLst>
              </a:rPr>
              <a:t>Job 8:10.</a:t>
            </a:r>
          </a:p>
        </p:txBody>
      </p:sp>
    </p:spTree>
    <p:extLst>
      <p:ext uri="{BB962C8B-B14F-4D97-AF65-F5344CB8AC3E}">
        <p14:creationId xmlns:p14="http://schemas.microsoft.com/office/powerpoint/2010/main" val="226372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3015" y="815973"/>
            <a:ext cx="8385463" cy="703553"/>
          </a:xfrm>
        </p:spPr>
        <p:txBody>
          <a:bodyPr/>
          <a:lstStyle/>
          <a:p>
            <a:r>
              <a:rPr lang="es-MX" b="1" dirty="0">
                <a:latin typeface="+mn-lt"/>
              </a:rPr>
              <a:t>INTRODUCCIÓN</a:t>
            </a:r>
          </a:p>
        </p:txBody>
      </p:sp>
      <p:sp>
        <p:nvSpPr>
          <p:cNvPr id="7" name="Marcador de contenido 6"/>
          <p:cNvSpPr>
            <a:spLocks noGrp="1"/>
          </p:cNvSpPr>
          <p:nvPr>
            <p:ph idx="1"/>
          </p:nvPr>
        </p:nvSpPr>
        <p:spPr>
          <a:xfrm>
            <a:off x="216974" y="1519526"/>
            <a:ext cx="8697543" cy="4351338"/>
          </a:xfrm>
        </p:spPr>
        <p:txBody>
          <a:bodyPr>
            <a:noAutofit/>
          </a:bodyPr>
          <a:lstStyle/>
          <a:p>
            <a:pPr marL="0" indent="0" algn="just">
              <a:buNone/>
            </a:pPr>
            <a:r>
              <a:rPr lang="es-MX" sz="3200" dirty="0">
                <a:effectLst>
                  <a:outerShdw blurRad="38100" dist="38100" dir="2700000" algn="tl">
                    <a:srgbClr val="000000">
                      <a:alpha val="43137"/>
                    </a:srgbClr>
                  </a:outerShdw>
                </a:effectLst>
              </a:rPr>
              <a:t>La gente puede esmerarse por dar lo mejor. De hecho, la palabra eficiente viene de eficacia o eficaz. Con sinónimos como capacidad, aptitud, etc. Y yo creo firmemente, que con la palabra de Dios la enseñanza no ocupa mucho; y eso lo demuestra Hebreos 4:12: </a:t>
            </a:r>
            <a:r>
              <a:rPr lang="es-MX" sz="3200" b="1" dirty="0">
                <a:effectLst>
                  <a:outerShdw blurRad="38100" dist="38100" dir="2700000" algn="tl">
                    <a:srgbClr val="000000">
                      <a:alpha val="43137"/>
                    </a:srgbClr>
                  </a:outerShdw>
                </a:effectLst>
              </a:rPr>
              <a:t>“Porque la palabra de Dios es viva y eficaz, y más cortante que toda espada de dos filos; y penetra hasta partir el alma y el espíritu, las coyunturas y los tuétanos, y discierne los pensamientos y las intenciones del corazón”. </a:t>
            </a:r>
            <a:endParaRPr lang="es-MX"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033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35211"/>
            <a:ext cx="8385463" cy="4351338"/>
          </a:xfrm>
        </p:spPr>
        <p:txBody>
          <a:bodyPr>
            <a:normAutofit/>
          </a:bodyPr>
          <a:lstStyle/>
          <a:p>
            <a:pPr marL="0" indent="0" algn="just">
              <a:buNone/>
            </a:pPr>
            <a:r>
              <a:rPr lang="es-MX" sz="3600" dirty="0">
                <a:effectLst>
                  <a:outerShdw blurRad="38100" dist="38100" dir="2700000" algn="tl">
                    <a:srgbClr val="000000">
                      <a:alpha val="43137"/>
                    </a:srgbClr>
                  </a:outerShdw>
                </a:effectLst>
              </a:rPr>
              <a:t>Sin embargo, hay personas que quizás con una sencilla lectura; no entiendan. Recordemos el caso del etíope, en Hechos 8:30,31: </a:t>
            </a:r>
            <a:r>
              <a:rPr lang="es-MX" sz="3600" b="1" dirty="0">
                <a:effectLst>
                  <a:outerShdw blurRad="38100" dist="38100" dir="2700000" algn="tl">
                    <a:srgbClr val="000000">
                      <a:alpha val="43137"/>
                    </a:srgbClr>
                  </a:outerShdw>
                </a:effectLst>
              </a:rPr>
              <a:t>“Acudiendo Felipe, le oyó que leía al profeta Isaías, y dijo: Pero ¿entiendes lo que lees? </a:t>
            </a:r>
            <a:r>
              <a:rPr lang="es-MX" sz="3600" dirty="0">
                <a:effectLst>
                  <a:outerShdw blurRad="38100" dist="38100" dir="2700000" algn="tl">
                    <a:srgbClr val="000000">
                      <a:alpha val="43137"/>
                    </a:srgbClr>
                  </a:outerShdw>
                </a:effectLst>
              </a:rPr>
              <a:t>Él dijo: ¿Y cómo podré, si alguno no me enseñare? Y rogó a Felipe que subiese y se sentara con él”. </a:t>
            </a:r>
          </a:p>
        </p:txBody>
      </p:sp>
    </p:spTree>
    <p:extLst>
      <p:ext uri="{BB962C8B-B14F-4D97-AF65-F5344CB8AC3E}">
        <p14:creationId xmlns:p14="http://schemas.microsoft.com/office/powerpoint/2010/main" val="49208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973218"/>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Cuando nosotros empezamos a enseñar, debemos observar algunos requisitos mínimos para hacerlo, veamos algunos de ellos: </a:t>
            </a:r>
          </a:p>
        </p:txBody>
      </p:sp>
    </p:spTree>
    <p:extLst>
      <p:ext uri="{BB962C8B-B14F-4D97-AF65-F5344CB8AC3E}">
        <p14:creationId xmlns:p14="http://schemas.microsoft.com/office/powerpoint/2010/main" val="48879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a:pPr>
            <a:r>
              <a:rPr lang="es-MX" b="1" dirty="0">
                <a:latin typeface="+mn-lt"/>
              </a:rPr>
              <a:t> DEBEN TENER CONOCIMIENTO DE LA BIBLIA</a:t>
            </a:r>
          </a:p>
        </p:txBody>
      </p:sp>
      <p:sp>
        <p:nvSpPr>
          <p:cNvPr id="7" name="Marcador de contenido 6"/>
          <p:cNvSpPr>
            <a:spLocks noGrp="1"/>
          </p:cNvSpPr>
          <p:nvPr>
            <p:ph idx="1"/>
          </p:nvPr>
        </p:nvSpPr>
        <p:spPr>
          <a:xfrm>
            <a:off x="374072" y="1934113"/>
            <a:ext cx="8385463" cy="4351338"/>
          </a:xfrm>
        </p:spPr>
        <p:txBody>
          <a:bodyPr>
            <a:normAutofit/>
          </a:bodyPr>
          <a:lstStyle/>
          <a:p>
            <a:pPr marL="0" indent="0" algn="just">
              <a:buNone/>
            </a:pPr>
            <a:r>
              <a:rPr lang="es-MX" sz="3600" dirty="0">
                <a:effectLst>
                  <a:outerShdw blurRad="38100" dist="38100" dir="2700000" algn="tl">
                    <a:srgbClr val="000000">
                      <a:alpha val="43137"/>
                    </a:srgbClr>
                  </a:outerShdw>
                </a:effectLst>
              </a:rPr>
              <a:t>No es cualquier conocimiento, es conocer la verdad; la palabra de vida. El salmista lo expresa así: </a:t>
            </a:r>
            <a:r>
              <a:rPr lang="es-MX" sz="3600" b="1" dirty="0">
                <a:effectLst>
                  <a:outerShdw blurRad="38100" dist="38100" dir="2700000" algn="tl">
                    <a:srgbClr val="000000">
                      <a:alpha val="43137"/>
                    </a:srgbClr>
                  </a:outerShdw>
                </a:effectLst>
              </a:rPr>
              <a:t>“Tal conocimiento es demasiado maravilloso para mí; alto es, no lo puedo comprender”. Salmos 139:6 </a:t>
            </a:r>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615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1019713"/>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Cuando alguien adquiere el conocimiento de Dios, también le viene la inteligencia. Así lo confirma Proverbios 2:6: </a:t>
            </a:r>
            <a:r>
              <a:rPr lang="es-MX" sz="4000" b="1" dirty="0">
                <a:effectLst>
                  <a:outerShdw blurRad="38100" dist="38100" dir="2700000" algn="tl">
                    <a:srgbClr val="000000">
                      <a:alpha val="43137"/>
                    </a:srgbClr>
                  </a:outerShdw>
                </a:effectLst>
              </a:rPr>
              <a:t>“Jehová da la sabiduría, de su boca viene el conocimiento y la inteligencia”. </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71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942222"/>
            <a:ext cx="8385463" cy="4351338"/>
          </a:xfrm>
        </p:spPr>
        <p:txBody>
          <a:bodyPr>
            <a:normAutofit/>
          </a:bodyPr>
          <a:lstStyle/>
          <a:p>
            <a:pPr marL="0" indent="0" algn="just">
              <a:buNone/>
            </a:pPr>
            <a:r>
              <a:rPr lang="es-MX" sz="4000" dirty="0">
                <a:effectLst>
                  <a:outerShdw blurRad="38100" dist="38100" dir="2700000" algn="tl">
                    <a:srgbClr val="000000">
                      <a:alpha val="43137"/>
                    </a:srgbClr>
                  </a:outerShdw>
                </a:effectLst>
              </a:rPr>
              <a:t>Además, Salomón, el hombre más sabio nos dice de los beneficios en Proverbios 24:14: </a:t>
            </a:r>
            <a:r>
              <a:rPr lang="es-MX" sz="4000" b="1" dirty="0">
                <a:effectLst>
                  <a:outerShdw blurRad="38100" dist="38100" dir="2700000" algn="tl">
                    <a:srgbClr val="000000">
                      <a:alpha val="43137"/>
                    </a:srgbClr>
                  </a:outerShdw>
                </a:effectLst>
              </a:rPr>
              <a:t>“Así será a tu alma el conocimiento de la sabiduría; Si la hallares tendrás recompensa, Y al fin tu esperanza no será cortada”. </a:t>
            </a:r>
            <a:endParaRPr lang="es-MX"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490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79268" y="911225"/>
            <a:ext cx="8385463" cy="4351338"/>
          </a:xfrm>
        </p:spPr>
        <p:txBody>
          <a:bodyPr>
            <a:noAutofit/>
          </a:bodyPr>
          <a:lstStyle/>
          <a:p>
            <a:pPr marL="0" indent="0" algn="just">
              <a:buNone/>
            </a:pPr>
            <a:r>
              <a:rPr lang="es-MX" sz="4000" dirty="0">
                <a:effectLst>
                  <a:outerShdw blurRad="38100" dist="38100" dir="2700000" algn="tl">
                    <a:srgbClr val="000000">
                      <a:alpha val="43137"/>
                    </a:srgbClr>
                  </a:outerShdw>
                </a:effectLst>
              </a:rPr>
              <a:t>Aunque el apóstol Pedro va más allá, asegurando: </a:t>
            </a:r>
            <a:r>
              <a:rPr lang="es-MX" sz="4000" b="1" dirty="0">
                <a:effectLst>
                  <a:outerShdw blurRad="38100" dist="38100" dir="2700000" algn="tl">
                    <a:srgbClr val="000000">
                      <a:alpha val="43137"/>
                    </a:srgbClr>
                  </a:outerShdw>
                </a:effectLst>
              </a:rPr>
              <a:t>“vosotros también, poniendo toda diligencia por esto mismo, a</a:t>
            </a:r>
            <a:r>
              <a:rPr lang="es-MX" sz="4000" dirty="0">
                <a:effectLst>
                  <a:outerShdw blurRad="38100" dist="38100" dir="2700000" algn="tl">
                    <a:srgbClr val="000000">
                      <a:alpha val="43137"/>
                    </a:srgbClr>
                  </a:outerShdw>
                </a:effectLst>
              </a:rPr>
              <a:t>ñadid a vuestra fe virtud; a la </a:t>
            </a:r>
            <a:r>
              <a:rPr lang="es-MX" sz="4000" b="1" dirty="0">
                <a:effectLst>
                  <a:outerShdw blurRad="38100" dist="38100" dir="2700000" algn="tl">
                    <a:srgbClr val="000000">
                      <a:alpha val="43137"/>
                    </a:srgbClr>
                  </a:outerShdw>
                </a:effectLst>
              </a:rPr>
              <a:t>virtud, conocimiento al conocimiento, dominio propio; al dominio propio, paciencia; a la paciencia, piedad”. </a:t>
            </a:r>
            <a:r>
              <a:rPr lang="es-MX" sz="4000" dirty="0">
                <a:effectLst>
                  <a:outerShdw blurRad="38100" dist="38100" dir="2700000" algn="tl">
                    <a:srgbClr val="000000">
                      <a:alpha val="43137"/>
                    </a:srgbClr>
                  </a:outerShdw>
                </a:effectLst>
              </a:rPr>
              <a:t>2 Pedro 1:5,6. </a:t>
            </a:r>
          </a:p>
        </p:txBody>
      </p:sp>
    </p:spTree>
    <p:extLst>
      <p:ext uri="{BB962C8B-B14F-4D97-AF65-F5344CB8AC3E}">
        <p14:creationId xmlns:p14="http://schemas.microsoft.com/office/powerpoint/2010/main" val="281337284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1249</Words>
  <Application>Microsoft Office PowerPoint</Application>
  <PresentationFormat>Presentación en pantalla (4:3)</PresentationFormat>
  <Paragraphs>36</Paragraphs>
  <Slides>28</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Tema de Office</vt:lpstr>
      <vt:lpstr>Presentation</vt:lpstr>
      <vt:lpstr>Presentación de PowerPoint</vt:lpstr>
      <vt:lpstr>¿CÓMO SER EFICIENTE EN LA ENSEÑANZA?</vt:lpstr>
      <vt:lpstr>INTRODUCCIÓN</vt:lpstr>
      <vt:lpstr>Presentación de PowerPoint</vt:lpstr>
      <vt:lpstr>Presentación de PowerPoint</vt:lpstr>
      <vt:lpstr> DEBEN TENER CONOCIMIENTO DE LA BIBLIA</vt:lpstr>
      <vt:lpstr>Presentación de PowerPoint</vt:lpstr>
      <vt:lpstr>Presentación de PowerPoint</vt:lpstr>
      <vt:lpstr>Presentación de PowerPoint</vt:lpstr>
      <vt:lpstr>Presentación de PowerPoint</vt:lpstr>
      <vt:lpstr> DEBE TENER CONOCIMIENTO DE LA DOCTRINA</vt:lpstr>
      <vt:lpstr>Presentación de PowerPoint</vt:lpstr>
      <vt:lpstr>Presentación de PowerPoint</vt:lpstr>
      <vt:lpstr>Presentación de PowerPoint</vt:lpstr>
      <vt:lpstr>Presentación de PowerPoint</vt:lpstr>
      <vt:lpstr>Presentación de PowerPoint</vt:lpstr>
      <vt:lpstr>Presentación de PowerPoint</vt:lpstr>
      <vt:lpstr> DEBE ENSEÑAR CON HUMILDAD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DEBE ENSEÑAR GUIADO POR EL ESPÍRITU SANTO</vt:lpstr>
      <vt:lpstr>CONCLUSIÓN</vt:lpstr>
      <vt:lpstr>Presentación de PowerPoint</vt:lpstr>
    </vt:vector>
  </TitlesOfParts>
  <Company>Iglesia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Iglesia La Misión</dc:creator>
  <cp:lastModifiedBy>templo El-Betel</cp:lastModifiedBy>
  <cp:revision>11</cp:revision>
  <dcterms:created xsi:type="dcterms:W3CDTF">2018-02-01T20:23:16Z</dcterms:created>
  <dcterms:modified xsi:type="dcterms:W3CDTF">2018-07-17T00:23:48Z</dcterms:modified>
</cp:coreProperties>
</file>