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47" r:id="rId2"/>
    <p:sldId id="256" r:id="rId3"/>
    <p:sldId id="257" r:id="rId4"/>
    <p:sldId id="258" r:id="rId5"/>
    <p:sldId id="260" r:id="rId6"/>
    <p:sldId id="261" r:id="rId7"/>
    <p:sldId id="263" r:id="rId8"/>
    <p:sldId id="265" r:id="rId9"/>
    <p:sldId id="266" r:id="rId10"/>
    <p:sldId id="268" r:id="rId11"/>
    <p:sldId id="270" r:id="rId12"/>
    <p:sldId id="273" r:id="rId13"/>
    <p:sldId id="275" r:id="rId14"/>
    <p:sldId id="277" r:id="rId15"/>
    <p:sldId id="279" r:id="rId16"/>
    <p:sldId id="280" r:id="rId17"/>
    <p:sldId id="281" r:id="rId18"/>
    <p:sldId id="282" r:id="rId19"/>
    <p:sldId id="283" r:id="rId20"/>
    <p:sldId id="284" r:id="rId21"/>
    <p:sldId id="285" r:id="rId22"/>
    <p:sldId id="287" r:id="rId23"/>
    <p:sldId id="289" r:id="rId24"/>
    <p:sldId id="291" r:id="rId25"/>
    <p:sldId id="292" r:id="rId26"/>
    <p:sldId id="294" r:id="rId27"/>
    <p:sldId id="295" r:id="rId28"/>
    <p:sldId id="297" r:id="rId29"/>
    <p:sldId id="299" r:id="rId30"/>
    <p:sldId id="301" r:id="rId31"/>
    <p:sldId id="302" r:id="rId32"/>
    <p:sldId id="304" r:id="rId33"/>
    <p:sldId id="305" r:id="rId34"/>
    <p:sldId id="306" r:id="rId35"/>
    <p:sldId id="307" r:id="rId36"/>
    <p:sldId id="308" r:id="rId37"/>
    <p:sldId id="309" r:id="rId38"/>
    <p:sldId id="310" r:id="rId39"/>
    <p:sldId id="311" r:id="rId40"/>
    <p:sldId id="313" r:id="rId41"/>
    <p:sldId id="314" r:id="rId42"/>
    <p:sldId id="315" r:id="rId43"/>
    <p:sldId id="316" r:id="rId44"/>
    <p:sldId id="317" r:id="rId45"/>
    <p:sldId id="318" r:id="rId46"/>
    <p:sldId id="319" r:id="rId47"/>
    <p:sldId id="320" r:id="rId48"/>
    <p:sldId id="321" r:id="rId49"/>
    <p:sldId id="322" r:id="rId50"/>
    <p:sldId id="324" r:id="rId51"/>
    <p:sldId id="327" r:id="rId52"/>
    <p:sldId id="328" r:id="rId53"/>
    <p:sldId id="329" r:id="rId54"/>
    <p:sldId id="331" r:id="rId55"/>
    <p:sldId id="332" r:id="rId56"/>
    <p:sldId id="334" r:id="rId57"/>
    <p:sldId id="335" r:id="rId58"/>
    <p:sldId id="336" r:id="rId59"/>
    <p:sldId id="337" r:id="rId60"/>
    <p:sldId id="345" r:id="rId61"/>
    <p:sldId id="339" r:id="rId62"/>
    <p:sldId id="340" r:id="rId63"/>
    <p:sldId id="341" r:id="rId64"/>
    <p:sldId id="342" r:id="rId65"/>
    <p:sldId id="344" r:id="rId66"/>
    <p:sldId id="346" r:id="rId6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34" autoAdjust="0"/>
    <p:restoredTop sz="94660"/>
  </p:normalViewPr>
  <p:slideViewPr>
    <p:cSldViewPr snapToGrid="0">
      <p:cViewPr varScale="1">
        <p:scale>
          <a:sx n="70" d="100"/>
          <a:sy n="70" d="100"/>
        </p:scale>
        <p:origin x="-132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3878103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451728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780986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1517259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21176A3-4905-4C52-ADC2-1BDA74664DB6}" type="datetimeFigureOut">
              <a:rPr lang="es-MX" smtClean="0"/>
              <a:t>03/02/2018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1890753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21176A3-4905-4C52-ADC2-1BDA74664DB6}" type="datetimeFigureOut">
              <a:rPr lang="es-MX" smtClean="0"/>
              <a:t>03/02/2018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871276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21176A3-4905-4C52-ADC2-1BDA74664DB6}" type="datetimeFigureOut">
              <a:rPr lang="es-MX" smtClean="0"/>
              <a:t>03/02/2018</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4107005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21176A3-4905-4C52-ADC2-1BDA74664DB6}" type="datetimeFigureOut">
              <a:rPr lang="es-MX" smtClean="0"/>
              <a:t>03/02/2018</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365236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1176A3-4905-4C52-ADC2-1BDA74664DB6}" type="datetimeFigureOut">
              <a:rPr lang="es-MX" smtClean="0"/>
              <a:t>03/02/2018</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23206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03/02/2018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2196760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21176A3-4905-4C52-ADC2-1BDA74664DB6}" type="datetimeFigureOut">
              <a:rPr lang="es-MX" smtClean="0"/>
              <a:t>03/02/2018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BF970B2-D4C2-4343-A9CE-5DE6E30D4B2F}" type="slidenum">
              <a:rPr lang="es-MX" smtClean="0"/>
              <a:t>‹#›</a:t>
            </a:fld>
            <a:endParaRPr lang="es-MX"/>
          </a:p>
        </p:txBody>
      </p:sp>
    </p:spTree>
    <p:extLst>
      <p:ext uri="{BB962C8B-B14F-4D97-AF65-F5344CB8AC3E}">
        <p14:creationId xmlns:p14="http://schemas.microsoft.com/office/powerpoint/2010/main" val="1189547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1176A3-4905-4C52-ADC2-1BDA74664DB6}" type="datetimeFigureOut">
              <a:rPr lang="es-MX" smtClean="0"/>
              <a:t>03/02/2018</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970B2-D4C2-4343-A9CE-5DE6E30D4B2F}" type="slidenum">
              <a:rPr lang="es-MX" smtClean="0"/>
              <a:t>‹#›</a:t>
            </a:fld>
            <a:endParaRPr lang="es-MX"/>
          </a:p>
        </p:txBody>
      </p:sp>
      <p:pic>
        <p:nvPicPr>
          <p:cNvPr id="7" name="Picture 2" descr="C:\Users\User\Desktop\portadas\INTERIOR SOBRENATURALES.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74947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esktop\PORTADA Sobrenatura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685800"/>
            <a:ext cx="10972800" cy="822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2762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873457"/>
            <a:ext cx="8385463" cy="5303506"/>
          </a:xfrm>
        </p:spPr>
        <p:txBody>
          <a:bodyPr>
            <a:normAutofit/>
          </a:bodyPr>
          <a:lstStyle/>
          <a:p>
            <a:pPr marL="0" indent="0" algn="just">
              <a:buNone/>
            </a:pPr>
            <a:r>
              <a:rPr lang="es-MX" sz="3600" dirty="0"/>
              <a:t>Gálatas 1:18: </a:t>
            </a:r>
            <a:r>
              <a:rPr lang="es-MX" sz="3600" b="1" dirty="0"/>
              <a:t>“Después, pasados tres años, subí a Jerusalén para ver a Pedro, y permanecí con él quince días”</a:t>
            </a:r>
            <a:r>
              <a:rPr lang="es-MX" sz="3600" dirty="0"/>
              <a:t>. </a:t>
            </a:r>
            <a:endParaRPr lang="es-MX" sz="3600" dirty="0" smtClean="0"/>
          </a:p>
          <a:p>
            <a:pPr marL="0" indent="0" algn="just">
              <a:buNone/>
            </a:pPr>
            <a:endParaRPr lang="es-MX" sz="3600" dirty="0" smtClean="0"/>
          </a:p>
          <a:p>
            <a:pPr marL="0" indent="0" algn="just">
              <a:buNone/>
            </a:pPr>
            <a:r>
              <a:rPr lang="es-MX" sz="3600" dirty="0" smtClean="0"/>
              <a:t>Romanos </a:t>
            </a:r>
            <a:r>
              <a:rPr lang="es-MX" sz="3600" dirty="0"/>
              <a:t>1:1: </a:t>
            </a:r>
            <a:r>
              <a:rPr lang="es-MX" sz="3600" b="1" dirty="0"/>
              <a:t>“Pablo, siervo de Jesucristo, llamado a ser apóstol, apartado para el evangelio de Dios”.</a:t>
            </a:r>
            <a:endParaRPr lang="es-MX" sz="3600" dirty="0"/>
          </a:p>
        </p:txBody>
      </p:sp>
    </p:spTree>
    <p:extLst>
      <p:ext uri="{BB962C8B-B14F-4D97-AF65-F5344CB8AC3E}">
        <p14:creationId xmlns:p14="http://schemas.microsoft.com/office/powerpoint/2010/main" val="1194700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14400"/>
            <a:ext cx="8385463" cy="5262563"/>
          </a:xfrm>
        </p:spPr>
        <p:txBody>
          <a:bodyPr>
            <a:normAutofit/>
          </a:bodyPr>
          <a:lstStyle/>
          <a:p>
            <a:pPr marL="0" indent="0" algn="just">
              <a:buNone/>
            </a:pPr>
            <a:r>
              <a:rPr lang="es-MX" sz="3600" dirty="0"/>
              <a:t>Romanos 1:5-6: </a:t>
            </a:r>
            <a:r>
              <a:rPr lang="es-MX" sz="3600" b="1" dirty="0"/>
              <a:t>“Y por quien recibimos la gracia y el apostolado, para la obediencia a la fe en todas las naciones por amor de su nombre; entre las cuales estáis también vosotros, llamados a ser de Jesucristo”. </a:t>
            </a:r>
            <a:endParaRPr lang="es-MX" sz="3600" b="1" dirty="0" smtClean="0"/>
          </a:p>
          <a:p>
            <a:pPr marL="0" indent="0" algn="just">
              <a:buNone/>
            </a:pPr>
            <a:endParaRPr lang="es-MX" sz="3600" b="1" dirty="0" smtClean="0"/>
          </a:p>
          <a:p>
            <a:pPr marL="0" indent="0" algn="just">
              <a:buNone/>
            </a:pPr>
            <a:r>
              <a:rPr lang="es-MX" sz="3600" dirty="0"/>
              <a:t>Romanos 11:13: </a:t>
            </a:r>
            <a:r>
              <a:rPr lang="es-MX" sz="3600" b="1" dirty="0"/>
              <a:t>“Porque a vosotros hablo, gentiles. Por cuanto yo soy apóstol a los gentiles, honro mi ministerio”. </a:t>
            </a:r>
            <a:endParaRPr lang="es-MX" sz="3600" dirty="0"/>
          </a:p>
          <a:p>
            <a:pPr marL="0" indent="0" algn="just">
              <a:buNone/>
            </a:pPr>
            <a:endParaRPr lang="es-MX" sz="3600" dirty="0"/>
          </a:p>
        </p:txBody>
      </p:sp>
    </p:spTree>
    <p:extLst>
      <p:ext uri="{BB962C8B-B14F-4D97-AF65-F5344CB8AC3E}">
        <p14:creationId xmlns:p14="http://schemas.microsoft.com/office/powerpoint/2010/main" val="3397962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28048"/>
            <a:ext cx="8385463" cy="5248915"/>
          </a:xfrm>
        </p:spPr>
        <p:txBody>
          <a:bodyPr>
            <a:noAutofit/>
          </a:bodyPr>
          <a:lstStyle/>
          <a:p>
            <a:pPr marL="0" indent="0" algn="just">
              <a:buNone/>
            </a:pPr>
            <a:r>
              <a:rPr lang="es-MX" sz="3600" dirty="0"/>
              <a:t>La palabra apóstol significa: </a:t>
            </a:r>
            <a:r>
              <a:rPr lang="es-MX" sz="3600" i="1" dirty="0"/>
              <a:t>“llamado o enviado a fundamentar iglesias”</a:t>
            </a:r>
            <a:r>
              <a:rPr lang="es-MX" sz="3600" dirty="0"/>
              <a:t>, </a:t>
            </a:r>
            <a:r>
              <a:rPr lang="es-MX" sz="3600" i="1" dirty="0"/>
              <a:t>“establecer orden en la iglesia o a pastorear a pastores”. </a:t>
            </a:r>
            <a:r>
              <a:rPr lang="es-MX" sz="3600" dirty="0"/>
              <a:t>El propósito es que otros ministerios se desarrollen, cambiando paradigmas. Esto hace el don de apóstol. </a:t>
            </a:r>
            <a:endParaRPr lang="es-MX" sz="3600" dirty="0" smtClean="0"/>
          </a:p>
          <a:p>
            <a:pPr marL="0" indent="0">
              <a:buNone/>
            </a:pPr>
            <a:r>
              <a:rPr lang="es-MX" sz="3600" dirty="0"/>
              <a:t>D. En </a:t>
            </a:r>
            <a:r>
              <a:rPr lang="es-MX" sz="3600" dirty="0" err="1"/>
              <a:t>Sóstenes</a:t>
            </a:r>
            <a:r>
              <a:rPr lang="es-MX" sz="3600" dirty="0"/>
              <a:t>, se levanta otro apóstol. </a:t>
            </a:r>
          </a:p>
          <a:p>
            <a:pPr marL="0" indent="0" algn="just">
              <a:buNone/>
            </a:pPr>
            <a:r>
              <a:rPr lang="es-MX" sz="3600" dirty="0"/>
              <a:t>1 Corintios 1:1: </a:t>
            </a:r>
            <a:r>
              <a:rPr lang="es-MX" sz="3600" b="1" dirty="0"/>
              <a:t>“Pablo Llamado a ser apóstol de Jesucristo por la voluntad de Dios, y el hermano </a:t>
            </a:r>
            <a:r>
              <a:rPr lang="es-MX" sz="3600" b="1" dirty="0" err="1"/>
              <a:t>Sóstenes</a:t>
            </a:r>
            <a:r>
              <a:rPr lang="es-MX" sz="3600" b="1" dirty="0"/>
              <a:t>”. </a:t>
            </a:r>
            <a:endParaRPr lang="es-MX" sz="3600" dirty="0"/>
          </a:p>
          <a:p>
            <a:pPr marL="0" indent="0" algn="just">
              <a:buNone/>
            </a:pPr>
            <a:endParaRPr lang="es-MX" sz="3600" dirty="0"/>
          </a:p>
        </p:txBody>
      </p:sp>
    </p:spTree>
    <p:extLst>
      <p:ext uri="{BB962C8B-B14F-4D97-AF65-F5344CB8AC3E}">
        <p14:creationId xmlns:p14="http://schemas.microsoft.com/office/powerpoint/2010/main" val="41519485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68991"/>
            <a:ext cx="8385463" cy="5207972"/>
          </a:xfrm>
        </p:spPr>
        <p:txBody>
          <a:bodyPr>
            <a:noAutofit/>
          </a:bodyPr>
          <a:lstStyle/>
          <a:p>
            <a:pPr marL="0" indent="0">
              <a:buNone/>
            </a:pPr>
            <a:r>
              <a:rPr lang="es-MX" sz="3600" dirty="0"/>
              <a:t>E. Bernabé, otro apóstol seleccionado. </a:t>
            </a:r>
          </a:p>
          <a:p>
            <a:pPr marL="0" indent="0" algn="just">
              <a:buNone/>
            </a:pPr>
            <a:r>
              <a:rPr lang="es-MX" sz="3600" dirty="0"/>
              <a:t>Hechos 14:14: </a:t>
            </a:r>
            <a:r>
              <a:rPr lang="es-MX" sz="3600" b="1" dirty="0"/>
              <a:t>“Cuando lo oyeron los apóstoles Bernabé y Pablo, rasgaron sus ropas, y se lanzaron entre la multitud, dando voces”. </a:t>
            </a:r>
            <a:endParaRPr lang="es-MX" sz="3600" b="1" dirty="0" smtClean="0"/>
          </a:p>
          <a:p>
            <a:pPr marL="0" indent="0" algn="just">
              <a:buNone/>
            </a:pPr>
            <a:r>
              <a:rPr lang="es-MX" sz="3600" dirty="0"/>
              <a:t>F. Jacobo hermano de Jesús, otro apóstol que no aparece en la lista de los 12. </a:t>
            </a:r>
          </a:p>
          <a:p>
            <a:pPr marL="0" indent="0" algn="just">
              <a:buNone/>
            </a:pPr>
            <a:r>
              <a:rPr lang="es-MX" sz="3600" dirty="0"/>
              <a:t>Gálatas 1:19: </a:t>
            </a:r>
            <a:r>
              <a:rPr lang="es-MX" sz="3600" b="1" dirty="0"/>
              <a:t>“Pero no vi a ningún otro de los apóstoles, sino a Jacobo el hermano del Señor”. </a:t>
            </a:r>
            <a:endParaRPr lang="es-MX" sz="3600" dirty="0"/>
          </a:p>
          <a:p>
            <a:pPr marL="0" indent="0" algn="just">
              <a:buNone/>
            </a:pPr>
            <a:endParaRPr lang="es-MX" sz="3600" dirty="0"/>
          </a:p>
        </p:txBody>
      </p:sp>
    </p:spTree>
    <p:extLst>
      <p:ext uri="{BB962C8B-B14F-4D97-AF65-F5344CB8AC3E}">
        <p14:creationId xmlns:p14="http://schemas.microsoft.com/office/powerpoint/2010/main" val="34031629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55343"/>
            <a:ext cx="8385463" cy="5221620"/>
          </a:xfrm>
        </p:spPr>
        <p:txBody>
          <a:bodyPr>
            <a:normAutofit/>
          </a:bodyPr>
          <a:lstStyle/>
          <a:p>
            <a:pPr marL="0" indent="0" algn="just">
              <a:buNone/>
            </a:pPr>
            <a:r>
              <a:rPr lang="es-MX" sz="3200" dirty="0"/>
              <a:t>G. </a:t>
            </a:r>
            <a:r>
              <a:rPr lang="es-MX" sz="3200" dirty="0" err="1"/>
              <a:t>Andrónico</a:t>
            </a:r>
            <a:r>
              <a:rPr lang="es-MX" sz="3200" dirty="0"/>
              <a:t> y </a:t>
            </a:r>
            <a:r>
              <a:rPr lang="es-MX" sz="3200" dirty="0" err="1"/>
              <a:t>Junias</a:t>
            </a:r>
            <a:r>
              <a:rPr lang="es-MX" sz="3200" dirty="0"/>
              <a:t>, otros apóstoles que la iglesia primitiva valoraba. </a:t>
            </a:r>
          </a:p>
          <a:p>
            <a:pPr marL="0" indent="0" algn="just">
              <a:buNone/>
            </a:pPr>
            <a:r>
              <a:rPr lang="es-MX" sz="3200" dirty="0"/>
              <a:t>Romanos 16:7: </a:t>
            </a:r>
            <a:r>
              <a:rPr lang="es-MX" sz="3200" b="1" dirty="0"/>
              <a:t>“Saludad a </a:t>
            </a:r>
            <a:r>
              <a:rPr lang="es-MX" sz="3200" b="1" dirty="0" err="1"/>
              <a:t>Andrónico</a:t>
            </a:r>
            <a:r>
              <a:rPr lang="es-MX" sz="3200" b="1" dirty="0"/>
              <a:t> y a </a:t>
            </a:r>
            <a:r>
              <a:rPr lang="es-MX" sz="3200" b="1" dirty="0" err="1"/>
              <a:t>Junias</a:t>
            </a:r>
            <a:r>
              <a:rPr lang="es-MX" sz="3200" b="1" dirty="0"/>
              <a:t>, mis parientes y mis compañeros de prisiones, los cuales son muy estimados entre los apóstoles, y que también fueron antes de mí en Cristo”. </a:t>
            </a:r>
            <a:endParaRPr lang="es-MX" sz="3200" b="1" dirty="0" smtClean="0"/>
          </a:p>
          <a:p>
            <a:pPr marL="0" indent="0" algn="just">
              <a:buNone/>
            </a:pPr>
            <a:r>
              <a:rPr lang="es-MX" sz="3200" dirty="0"/>
              <a:t>Desgraciadamente, no sé a logrado fundamentar de forma correcta el don de apóstol, por tantos falsos apóstoles que se han levantado.</a:t>
            </a:r>
          </a:p>
        </p:txBody>
      </p:sp>
    </p:spTree>
    <p:extLst>
      <p:ext uri="{BB962C8B-B14F-4D97-AF65-F5344CB8AC3E}">
        <p14:creationId xmlns:p14="http://schemas.microsoft.com/office/powerpoint/2010/main" val="5896097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96287"/>
            <a:ext cx="8385463" cy="5180676"/>
          </a:xfrm>
        </p:spPr>
        <p:txBody>
          <a:bodyPr>
            <a:normAutofit/>
          </a:bodyPr>
          <a:lstStyle/>
          <a:p>
            <a:pPr marL="0" indent="0" algn="just">
              <a:buNone/>
            </a:pPr>
            <a:r>
              <a:rPr lang="es-MX" sz="4000" dirty="0"/>
              <a:t>H. Juan habla de que se levantaron apóstoles, pero no todos eran verdaderos. </a:t>
            </a:r>
          </a:p>
          <a:p>
            <a:pPr marL="0" indent="0" algn="just">
              <a:buNone/>
            </a:pPr>
            <a:r>
              <a:rPr lang="es-MX" sz="4000" dirty="0"/>
              <a:t>Apocalipsis 2:2: </a:t>
            </a:r>
            <a:r>
              <a:rPr lang="es-MX" sz="4000" b="1" dirty="0"/>
              <a:t>“Yo conozco tus obras, y tu arduo trabajo y paciencia; y que no puedes soportar a los malos, y has probado a los que se dicen ser apóstoles, y no lo son, y los has hallado mentirosos”. </a:t>
            </a:r>
            <a:endParaRPr lang="es-MX" sz="4000" dirty="0"/>
          </a:p>
        </p:txBody>
      </p:sp>
    </p:spTree>
    <p:extLst>
      <p:ext uri="{BB962C8B-B14F-4D97-AF65-F5344CB8AC3E}">
        <p14:creationId xmlns:p14="http://schemas.microsoft.com/office/powerpoint/2010/main" val="3954980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859809"/>
            <a:ext cx="8385463" cy="5317154"/>
          </a:xfrm>
        </p:spPr>
        <p:txBody>
          <a:bodyPr>
            <a:normAutofit/>
          </a:bodyPr>
          <a:lstStyle/>
          <a:p>
            <a:pPr marL="0" indent="0" algn="just">
              <a:buNone/>
            </a:pPr>
            <a:r>
              <a:rPr lang="es-MX" sz="4400" dirty="0"/>
              <a:t>Son dones de oficio los que Dios da a la iglesia. Pero se debe tener cuidado, porque en los últimos tiempos hay quienes se auto proclaman apóstoles, sin embargo, algunos son personas que muchas veces ni convertidos a Cristo están. </a:t>
            </a:r>
          </a:p>
        </p:txBody>
      </p:sp>
    </p:spTree>
    <p:extLst>
      <p:ext uri="{BB962C8B-B14F-4D97-AF65-F5344CB8AC3E}">
        <p14:creationId xmlns:p14="http://schemas.microsoft.com/office/powerpoint/2010/main" val="28869134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82639"/>
            <a:ext cx="8385463" cy="5194324"/>
          </a:xfrm>
        </p:spPr>
        <p:txBody>
          <a:bodyPr>
            <a:normAutofit/>
          </a:bodyPr>
          <a:lstStyle/>
          <a:p>
            <a:pPr marL="0" indent="0" algn="just">
              <a:buNone/>
            </a:pPr>
            <a:r>
              <a:rPr lang="es-MX" sz="4800" dirty="0"/>
              <a:t>La iglesia tiene que probar en que está creyendo un apóstol. Nuestra iglesia tiene y ha tenido verdaderos pioneros y bien pudiésemos afirmar que ministraron y ministran bajo el don de apóstol. </a:t>
            </a:r>
          </a:p>
        </p:txBody>
      </p:sp>
    </p:spTree>
    <p:extLst>
      <p:ext uri="{BB962C8B-B14F-4D97-AF65-F5344CB8AC3E}">
        <p14:creationId xmlns:p14="http://schemas.microsoft.com/office/powerpoint/2010/main" val="36852537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09934"/>
            <a:ext cx="8385463" cy="5167029"/>
          </a:xfrm>
        </p:spPr>
        <p:txBody>
          <a:bodyPr>
            <a:normAutofit/>
          </a:bodyPr>
          <a:lstStyle/>
          <a:p>
            <a:pPr marL="0" indent="0" algn="just">
              <a:buNone/>
            </a:pPr>
            <a:r>
              <a:rPr lang="es-MX" sz="4400" b="1" dirty="0"/>
              <a:t>“Edificados sobre el fundamento de los apóstoles y profetas, siendo la principal piedra del ángulo Jesucristo mismo</a:t>
            </a:r>
            <a:r>
              <a:rPr lang="es-MX" sz="4400" b="1" dirty="0" smtClean="0"/>
              <a:t>”.</a:t>
            </a:r>
          </a:p>
          <a:p>
            <a:pPr marL="0" indent="0" algn="just">
              <a:buNone/>
            </a:pPr>
            <a:r>
              <a:rPr lang="es-MX" sz="4400" b="1" dirty="0" smtClean="0"/>
              <a:t> </a:t>
            </a:r>
            <a:r>
              <a:rPr lang="es-MX" sz="4400" dirty="0"/>
              <a:t>Leer también: Hechos 4:11,12. </a:t>
            </a:r>
          </a:p>
        </p:txBody>
      </p:sp>
    </p:spTree>
    <p:extLst>
      <p:ext uri="{BB962C8B-B14F-4D97-AF65-F5344CB8AC3E}">
        <p14:creationId xmlns:p14="http://schemas.microsoft.com/office/powerpoint/2010/main" val="22637283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pPr marL="857250" indent="-857250">
              <a:buFont typeface="+mj-lt"/>
              <a:buAutoNum type="romanUcPeriod"/>
            </a:pPr>
            <a:r>
              <a:rPr lang="es-MX" b="1" dirty="0" smtClean="0">
                <a:latin typeface="+mn-lt"/>
              </a:rPr>
              <a:t> FALSOS APÓSTOLES</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5400" dirty="0"/>
              <a:t>2 Corintios 11:13: </a:t>
            </a:r>
            <a:r>
              <a:rPr lang="es-MX" sz="5400" b="1" dirty="0"/>
              <a:t>“Porque éstos son falsos apóstoles, obreros fraudulentos, que se disfrazan como apóstoles de Cristo”.</a:t>
            </a:r>
            <a:endParaRPr lang="es-MX" sz="5400" dirty="0"/>
          </a:p>
        </p:txBody>
      </p:sp>
    </p:spTree>
    <p:extLst>
      <p:ext uri="{BB962C8B-B14F-4D97-AF65-F5344CB8AC3E}">
        <p14:creationId xmlns:p14="http://schemas.microsoft.com/office/powerpoint/2010/main" val="3171231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DONES DE OFICIO</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buNone/>
            </a:pPr>
            <a:r>
              <a:rPr lang="es-MX" sz="3600" b="1" dirty="0"/>
              <a:t>TEXTOS BÍBLICO: </a:t>
            </a:r>
            <a:r>
              <a:rPr lang="es-MX" sz="3600" dirty="0"/>
              <a:t>Efesios 4:8; 11</a:t>
            </a:r>
          </a:p>
          <a:p>
            <a:pPr marL="0" indent="0" algn="just">
              <a:buNone/>
            </a:pPr>
            <a:r>
              <a:rPr lang="es-MX" sz="3600" b="1" dirty="0"/>
              <a:t>“Por lo cual dice: Subiendo a lo alto, llevó cautiva la cautividad, Y dio dones a los hombres”. “Y él mismo constituyó a unos, apóstoles; a otros, profetas; a otros, evangelistas; a otros, pastores y maestros”. </a:t>
            </a:r>
            <a:endParaRPr lang="es-MX" sz="3600" dirty="0"/>
          </a:p>
        </p:txBody>
      </p:sp>
    </p:spTree>
    <p:extLst>
      <p:ext uri="{BB962C8B-B14F-4D97-AF65-F5344CB8AC3E}">
        <p14:creationId xmlns:p14="http://schemas.microsoft.com/office/powerpoint/2010/main" val="6217653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68991"/>
            <a:ext cx="8385463" cy="5207972"/>
          </a:xfrm>
        </p:spPr>
        <p:txBody>
          <a:bodyPr>
            <a:normAutofit/>
          </a:bodyPr>
          <a:lstStyle/>
          <a:p>
            <a:pPr marL="0" indent="0" algn="just">
              <a:buNone/>
            </a:pPr>
            <a:r>
              <a:rPr lang="es-MX" sz="4400" dirty="0"/>
              <a:t>Por un lado, existen siervos de Dios con un llamado especial para edificar la iglesia; pero por otro lado, existen muchos charlatanes que quieren aprovecharse de la iglesia del Señor. </a:t>
            </a:r>
          </a:p>
        </p:txBody>
      </p:sp>
    </p:spTree>
    <p:extLst>
      <p:ext uri="{BB962C8B-B14F-4D97-AF65-F5344CB8AC3E}">
        <p14:creationId xmlns:p14="http://schemas.microsoft.com/office/powerpoint/2010/main" val="2952827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pPr marL="857250" indent="-857250">
              <a:buFont typeface="+mj-lt"/>
              <a:buAutoNum type="romanUcPeriod" startAt="2"/>
            </a:pPr>
            <a:r>
              <a:rPr lang="es-MX" b="1" dirty="0" smtClean="0">
                <a:latin typeface="+mn-lt"/>
              </a:rPr>
              <a:t> EL DON DE PROFETA</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4000" b="1" dirty="0"/>
              <a:t>“Y él mismo constituyó a unos, apóstoles; a otros, profetas; a otros, evangelistas; a otros, pastores y maestros”. </a:t>
            </a:r>
            <a:r>
              <a:rPr lang="es-MX" sz="4000" dirty="0"/>
              <a:t>Efesios 4:11</a:t>
            </a:r>
            <a:r>
              <a:rPr lang="es-MX" sz="4000" dirty="0" smtClean="0"/>
              <a:t>.</a:t>
            </a:r>
          </a:p>
          <a:p>
            <a:pPr marL="0" indent="0" algn="just">
              <a:buNone/>
            </a:pPr>
            <a:r>
              <a:rPr lang="es-MX" sz="4000" dirty="0"/>
              <a:t>El que tiene este don es alguien que da dirección de Dios a la iglesia por revelación del Espíritu Santo.</a:t>
            </a:r>
          </a:p>
        </p:txBody>
      </p:sp>
    </p:spTree>
    <p:extLst>
      <p:ext uri="{BB962C8B-B14F-4D97-AF65-F5344CB8AC3E}">
        <p14:creationId xmlns:p14="http://schemas.microsoft.com/office/powerpoint/2010/main" val="18804627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28048"/>
            <a:ext cx="8385463" cy="5248915"/>
          </a:xfrm>
        </p:spPr>
        <p:txBody>
          <a:bodyPr>
            <a:normAutofit/>
          </a:bodyPr>
          <a:lstStyle/>
          <a:p>
            <a:pPr marL="0" indent="0" algn="just">
              <a:buNone/>
            </a:pPr>
            <a:r>
              <a:rPr lang="es-MX" sz="3200" dirty="0"/>
              <a:t>La profecía tiene dos vertientes, la escrita y la revelada, una a través de las escrituras y la revelada para la iglesia, a través de quien tiene el don de profeta. Por tanto, nunca la profecía revelada por el Espíritu Santo está en contradicción con la profecía escrita en la palabra de Dios. </a:t>
            </a:r>
            <a:endParaRPr lang="es-MX" sz="3200" dirty="0" smtClean="0"/>
          </a:p>
          <a:p>
            <a:pPr marL="0" indent="0" algn="just">
              <a:buNone/>
            </a:pPr>
            <a:r>
              <a:rPr lang="es-MX" sz="3200" dirty="0"/>
              <a:t>Romanos 12:6: </a:t>
            </a:r>
            <a:r>
              <a:rPr lang="es-MX" sz="3200" b="1" dirty="0"/>
              <a:t>“De manera que, teniendo diferentes dones, según la gracia que nos es dada, si el de profecía, úsese conforme a la medida de la fe”. </a:t>
            </a:r>
            <a:endParaRPr lang="es-MX" sz="3200" dirty="0"/>
          </a:p>
          <a:p>
            <a:pPr marL="0" indent="0" algn="just">
              <a:buNone/>
            </a:pPr>
            <a:endParaRPr lang="es-MX" sz="3200" dirty="0"/>
          </a:p>
        </p:txBody>
      </p:sp>
    </p:spTree>
    <p:extLst>
      <p:ext uri="{BB962C8B-B14F-4D97-AF65-F5344CB8AC3E}">
        <p14:creationId xmlns:p14="http://schemas.microsoft.com/office/powerpoint/2010/main" val="36529835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846161"/>
            <a:ext cx="8385463" cy="5330802"/>
          </a:xfrm>
        </p:spPr>
        <p:txBody>
          <a:bodyPr>
            <a:normAutofit/>
          </a:bodyPr>
          <a:lstStyle/>
          <a:p>
            <a:pPr marL="0" indent="0" algn="just">
              <a:buNone/>
            </a:pPr>
            <a:r>
              <a:rPr lang="es-MX" sz="3600" dirty="0"/>
              <a:t>La iglesia primitiva tenía profetas y apóstoles. Alguien puede tener el don, aunque no lo use. Es muy probable que en la iglesia alguien recibió ese don y no lo está ejerciendo por ignorancia o temor a ser criticado. </a:t>
            </a:r>
            <a:endParaRPr lang="es-MX" sz="3600" dirty="0" smtClean="0"/>
          </a:p>
          <a:p>
            <a:pPr marL="0" indent="0" algn="just">
              <a:buNone/>
            </a:pPr>
            <a:r>
              <a:rPr lang="es-MX" sz="3600" dirty="0"/>
              <a:t>1 Corintios 14:3: </a:t>
            </a:r>
            <a:r>
              <a:rPr lang="es-MX" sz="3600" b="1" dirty="0"/>
              <a:t>“Pero el que profetiza habla a los hombres para edificación, exhortación y consolación”. </a:t>
            </a:r>
            <a:endParaRPr lang="es-MX" sz="3600" dirty="0"/>
          </a:p>
          <a:p>
            <a:pPr marL="0" indent="0" algn="just">
              <a:buNone/>
            </a:pPr>
            <a:endParaRPr lang="es-MX" sz="3600" dirty="0"/>
          </a:p>
        </p:txBody>
      </p:sp>
    </p:spTree>
    <p:extLst>
      <p:ext uri="{BB962C8B-B14F-4D97-AF65-F5344CB8AC3E}">
        <p14:creationId xmlns:p14="http://schemas.microsoft.com/office/powerpoint/2010/main" val="38192042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41696"/>
            <a:ext cx="8385463" cy="5235267"/>
          </a:xfrm>
        </p:spPr>
        <p:txBody>
          <a:bodyPr>
            <a:normAutofit/>
          </a:bodyPr>
          <a:lstStyle/>
          <a:p>
            <a:pPr marL="0" indent="0" algn="just">
              <a:buNone/>
            </a:pPr>
            <a:r>
              <a:rPr lang="es-MX" sz="4800" dirty="0"/>
              <a:t>El don de profecía, no es para andar asustando o condenando a la gente, es para edificación o para exhortación, para consolar y también consuela a los que están pasando por problemas. </a:t>
            </a:r>
            <a:endParaRPr lang="es-MX" sz="4800" dirty="0" smtClean="0"/>
          </a:p>
          <a:p>
            <a:pPr marL="0" indent="0" algn="just">
              <a:buNone/>
            </a:pPr>
            <a:endParaRPr lang="es-MX" sz="4800" dirty="0"/>
          </a:p>
        </p:txBody>
      </p:sp>
    </p:spTree>
    <p:extLst>
      <p:ext uri="{BB962C8B-B14F-4D97-AF65-F5344CB8AC3E}">
        <p14:creationId xmlns:p14="http://schemas.microsoft.com/office/powerpoint/2010/main" val="39282859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160060"/>
            <a:ext cx="8385463" cy="5016903"/>
          </a:xfrm>
        </p:spPr>
        <p:txBody>
          <a:bodyPr>
            <a:normAutofit/>
          </a:bodyPr>
          <a:lstStyle/>
          <a:p>
            <a:pPr marL="0" indent="0" algn="just">
              <a:buNone/>
            </a:pPr>
            <a:r>
              <a:rPr lang="es-MX" sz="3600" dirty="0"/>
              <a:t>1 Corintios 14:39,40: </a:t>
            </a:r>
            <a:r>
              <a:rPr lang="es-MX" sz="3600" b="1" dirty="0"/>
              <a:t>“Así que, hermanos, procurad profetizar, y no impidáis el hablar lenguas; pero hágase todo decentemente y con orden”. </a:t>
            </a:r>
            <a:endParaRPr lang="es-MX" sz="3600" b="1" dirty="0" smtClean="0"/>
          </a:p>
          <a:p>
            <a:pPr marL="0" indent="0" algn="just">
              <a:buNone/>
            </a:pPr>
            <a:r>
              <a:rPr lang="es-MX" sz="3600" dirty="0"/>
              <a:t>Se tiene que profetizar de 2 o máximo 3 personas por servicio, cuando uno hable, el otro debe callar. 1 de Corintios 14:29-32. </a:t>
            </a:r>
          </a:p>
          <a:p>
            <a:pPr marL="0" indent="0" algn="just">
              <a:buNone/>
            </a:pPr>
            <a:endParaRPr lang="es-MX" sz="3600" dirty="0"/>
          </a:p>
        </p:txBody>
      </p:sp>
    </p:spTree>
    <p:extLst>
      <p:ext uri="{BB962C8B-B14F-4D97-AF65-F5344CB8AC3E}">
        <p14:creationId xmlns:p14="http://schemas.microsoft.com/office/powerpoint/2010/main" val="39919896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96287"/>
            <a:ext cx="8385463" cy="5180676"/>
          </a:xfrm>
        </p:spPr>
        <p:txBody>
          <a:bodyPr>
            <a:normAutofit/>
          </a:bodyPr>
          <a:lstStyle/>
          <a:p>
            <a:pPr marL="0" indent="0">
              <a:buNone/>
            </a:pPr>
            <a:r>
              <a:rPr lang="es-MX" sz="3600" dirty="0"/>
              <a:t>A. EN LA IGLESIA PRIMITIVA SI HABÍA PROFETAS </a:t>
            </a:r>
          </a:p>
          <a:p>
            <a:pPr marL="0" indent="0" algn="just">
              <a:buNone/>
            </a:pPr>
            <a:r>
              <a:rPr lang="es-MX" sz="3600" dirty="0"/>
              <a:t>Hechos 11:27,28: “En aquellos días unos profetas descendieron de Jerusalén a Antioquía. Y levantándose uno de ellos, llamado </a:t>
            </a:r>
            <a:r>
              <a:rPr lang="es-MX" sz="3600" dirty="0" err="1"/>
              <a:t>Agabo</a:t>
            </a:r>
            <a:r>
              <a:rPr lang="es-MX" sz="3600" dirty="0"/>
              <a:t>, daba a entender por el Espíritu, que vendría una gran hambre en toda la tierra habitada; la cual sucedió en tiempo de Claudio”. </a:t>
            </a:r>
          </a:p>
        </p:txBody>
      </p:sp>
    </p:spTree>
    <p:extLst>
      <p:ext uri="{BB962C8B-B14F-4D97-AF65-F5344CB8AC3E}">
        <p14:creationId xmlns:p14="http://schemas.microsoft.com/office/powerpoint/2010/main" val="32596992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28048"/>
            <a:ext cx="8385463" cy="5248915"/>
          </a:xfrm>
        </p:spPr>
        <p:txBody>
          <a:bodyPr>
            <a:normAutofit/>
          </a:bodyPr>
          <a:lstStyle/>
          <a:p>
            <a:pPr marL="0" indent="0">
              <a:buNone/>
            </a:pPr>
            <a:r>
              <a:rPr lang="es-MX" sz="3600" dirty="0"/>
              <a:t>B. JUDAS Y SILAS </a:t>
            </a:r>
          </a:p>
          <a:p>
            <a:pPr marL="0" indent="0" algn="just">
              <a:buNone/>
            </a:pPr>
            <a:r>
              <a:rPr lang="es-MX" sz="3600" dirty="0"/>
              <a:t>Hechos 15:32: </a:t>
            </a:r>
            <a:r>
              <a:rPr lang="es-MX" sz="3600" b="1" dirty="0"/>
              <a:t>“Y Judas y </a:t>
            </a:r>
            <a:r>
              <a:rPr lang="es-MX" sz="3600" b="1" dirty="0" err="1"/>
              <a:t>Silas</a:t>
            </a:r>
            <a:r>
              <a:rPr lang="es-MX" sz="3600" b="1" dirty="0"/>
              <a:t>, como ellos también eran profetas, consolaron y confirmaron a los hermanos con abundancia de palabras”. </a:t>
            </a:r>
            <a:endParaRPr lang="es-MX" sz="3600" b="1" dirty="0" smtClean="0"/>
          </a:p>
          <a:p>
            <a:pPr marL="0" indent="0" algn="just">
              <a:buNone/>
            </a:pPr>
            <a:r>
              <a:rPr lang="es-MX" sz="3600" dirty="0"/>
              <a:t>Pablo recibió el ministerio de Jesús, por la revelación de la palabra. No solo fue apóstol, sino también fue profeta. </a:t>
            </a:r>
          </a:p>
          <a:p>
            <a:pPr marL="0" indent="0" algn="just">
              <a:buNone/>
            </a:pPr>
            <a:endParaRPr lang="es-MX" sz="3600" dirty="0"/>
          </a:p>
        </p:txBody>
      </p:sp>
    </p:spTree>
    <p:extLst>
      <p:ext uri="{BB962C8B-B14F-4D97-AF65-F5344CB8AC3E}">
        <p14:creationId xmlns:p14="http://schemas.microsoft.com/office/powerpoint/2010/main" val="13470751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55343"/>
            <a:ext cx="8385463" cy="5221620"/>
          </a:xfrm>
        </p:spPr>
        <p:txBody>
          <a:bodyPr>
            <a:normAutofit/>
          </a:bodyPr>
          <a:lstStyle/>
          <a:p>
            <a:pPr marL="0" indent="0">
              <a:buNone/>
            </a:pPr>
            <a:r>
              <a:rPr lang="es-MX" sz="3600" dirty="0"/>
              <a:t>C. LOS PROFETAS DE LA LEY Y PROFETAS DE LA GRACIA </a:t>
            </a:r>
          </a:p>
          <a:p>
            <a:pPr marL="0" indent="0" algn="just">
              <a:buNone/>
            </a:pPr>
            <a:r>
              <a:rPr lang="es-MX" sz="3600" dirty="0"/>
              <a:t>Los profetas de la ley terminaron su función de esta dispensación hasta Juan. </a:t>
            </a:r>
            <a:endParaRPr lang="es-MX" sz="3600" dirty="0" smtClean="0"/>
          </a:p>
          <a:p>
            <a:pPr marL="0" indent="0" algn="just">
              <a:buNone/>
            </a:pPr>
            <a:r>
              <a:rPr lang="es-MX" sz="3600" dirty="0"/>
              <a:t>Marcos 11:13: </a:t>
            </a:r>
            <a:r>
              <a:rPr lang="es-MX" sz="3600" b="1" dirty="0"/>
              <a:t>“Porque todos los profetas y la ley profetizaron hasta Juan”. </a:t>
            </a:r>
            <a:endParaRPr lang="es-MX" sz="3600" dirty="0"/>
          </a:p>
          <a:p>
            <a:pPr marL="0" indent="0" algn="just">
              <a:buNone/>
            </a:pPr>
            <a:r>
              <a:rPr lang="es-MX" sz="3600" dirty="0"/>
              <a:t>Lucas 16:16: </a:t>
            </a:r>
            <a:r>
              <a:rPr lang="es-MX" sz="3600" b="1" dirty="0"/>
              <a:t>“La ley y los profetas eran hasta Juan”. </a:t>
            </a:r>
            <a:endParaRPr lang="es-MX" sz="3600" dirty="0"/>
          </a:p>
          <a:p>
            <a:pPr marL="0" indent="0" algn="just">
              <a:buNone/>
            </a:pPr>
            <a:endParaRPr lang="es-MX" sz="3600" dirty="0"/>
          </a:p>
        </p:txBody>
      </p:sp>
    </p:spTree>
    <p:extLst>
      <p:ext uri="{BB962C8B-B14F-4D97-AF65-F5344CB8AC3E}">
        <p14:creationId xmlns:p14="http://schemas.microsoft.com/office/powerpoint/2010/main" val="9401087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00752"/>
            <a:ext cx="8385463" cy="5276211"/>
          </a:xfrm>
        </p:spPr>
        <p:txBody>
          <a:bodyPr>
            <a:normAutofit/>
          </a:bodyPr>
          <a:lstStyle/>
          <a:p>
            <a:pPr marL="0" indent="0" algn="just">
              <a:buNone/>
            </a:pPr>
            <a:r>
              <a:rPr lang="es-MX" sz="4000" dirty="0"/>
              <a:t>Tanto el profeta como el apóstol, deben de estar edificados conforme a los profetas y apóstoles que están en la biblia. </a:t>
            </a:r>
            <a:endParaRPr lang="es-MX" sz="4000" dirty="0" smtClean="0"/>
          </a:p>
          <a:p>
            <a:pPr marL="0" indent="0" algn="just">
              <a:buNone/>
            </a:pPr>
            <a:r>
              <a:rPr lang="es-MX" sz="4000" dirty="0"/>
              <a:t>Efesios 2:20: </a:t>
            </a:r>
            <a:r>
              <a:rPr lang="es-MX" sz="4000" b="1" dirty="0"/>
              <a:t>“Edificados sobre el fundamento de los apóstoles y profetas, siendo la principal piedra del ángulo Jesucristo mismo”. </a:t>
            </a:r>
            <a:endParaRPr lang="es-MX" sz="4000" dirty="0"/>
          </a:p>
          <a:p>
            <a:pPr marL="0" indent="0" algn="just">
              <a:buNone/>
            </a:pPr>
            <a:endParaRPr lang="es-MX" sz="4000" dirty="0" smtClean="0"/>
          </a:p>
          <a:p>
            <a:pPr marL="0" indent="0" algn="just">
              <a:buNone/>
            </a:pPr>
            <a:endParaRPr lang="es-MX" sz="4000" dirty="0"/>
          </a:p>
        </p:txBody>
      </p:sp>
    </p:spTree>
    <p:extLst>
      <p:ext uri="{BB962C8B-B14F-4D97-AF65-F5344CB8AC3E}">
        <p14:creationId xmlns:p14="http://schemas.microsoft.com/office/powerpoint/2010/main" val="3733701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r>
              <a:rPr lang="es-MX" b="1" dirty="0" smtClean="0">
                <a:latin typeface="+mn-lt"/>
              </a:rPr>
              <a:t>INTRODUCCIÓN</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3600" dirty="0"/>
              <a:t>Los dones son regalos, algo sobrenatural de las personas. Los talentos es algo natural que Dios nos ha dado. A estos dones también se le conocen como los dones quíntuples del Espíritu Santo para gobernar la iglesia, estos son dones para gobernar la iglesia, y son también para equiparla. </a:t>
            </a:r>
          </a:p>
        </p:txBody>
      </p:sp>
    </p:spTree>
    <p:extLst>
      <p:ext uri="{BB962C8B-B14F-4D97-AF65-F5344CB8AC3E}">
        <p14:creationId xmlns:p14="http://schemas.microsoft.com/office/powerpoint/2010/main" val="33903354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82639"/>
            <a:ext cx="8385463" cy="5194324"/>
          </a:xfrm>
        </p:spPr>
        <p:txBody>
          <a:bodyPr>
            <a:normAutofit/>
          </a:bodyPr>
          <a:lstStyle/>
          <a:p>
            <a:pPr marL="0" indent="0" algn="just">
              <a:buNone/>
            </a:pPr>
            <a:r>
              <a:rPr lang="es-MX" sz="4400" dirty="0"/>
              <a:t>Hechos 4:11,12: </a:t>
            </a:r>
            <a:r>
              <a:rPr lang="es-MX" sz="4400" b="1" dirty="0"/>
              <a:t>“Este Jesús es la piedra reprobada por vosotros los edificadores, la cual ha venido a ser cabeza del ángulo. Y en ningún otro hay salvación; porque no hay otro nombre bajo el cielo, dado a los hombres, en que podamos ser salvos”. </a:t>
            </a:r>
            <a:endParaRPr lang="es-MX" sz="4400" dirty="0"/>
          </a:p>
        </p:txBody>
      </p:sp>
    </p:spTree>
    <p:extLst>
      <p:ext uri="{BB962C8B-B14F-4D97-AF65-F5344CB8AC3E}">
        <p14:creationId xmlns:p14="http://schemas.microsoft.com/office/powerpoint/2010/main" val="3950450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41696"/>
            <a:ext cx="8385463" cy="5235267"/>
          </a:xfrm>
        </p:spPr>
        <p:txBody>
          <a:bodyPr>
            <a:normAutofit/>
          </a:bodyPr>
          <a:lstStyle/>
          <a:p>
            <a:pPr marL="0" indent="0" algn="just">
              <a:buNone/>
            </a:pPr>
            <a:r>
              <a:rPr lang="es-MX" sz="4000" dirty="0"/>
              <a:t>El profeta sirve para exhortar, para edificar y para aconsejar a la iglesia. </a:t>
            </a:r>
            <a:endParaRPr lang="es-MX" sz="4000" dirty="0" smtClean="0"/>
          </a:p>
          <a:p>
            <a:pPr marL="0" indent="0" algn="just">
              <a:buNone/>
            </a:pPr>
            <a:r>
              <a:rPr lang="es-MX" sz="4000" dirty="0"/>
              <a:t>Dios ha puesto un don en ti, si ya tienes su espíritu; pídele sabiduría para usarlo, decentemente y en orden. Amigo si tú no tienes el Espíritu Santo, pídelo a Dios y Él te dará también un regalo con él (un don). </a:t>
            </a:r>
          </a:p>
          <a:p>
            <a:pPr marL="0" indent="0" algn="just">
              <a:buNone/>
            </a:pPr>
            <a:endParaRPr lang="es-MX" sz="4000" dirty="0" smtClean="0"/>
          </a:p>
          <a:p>
            <a:pPr marL="0" indent="0" algn="just">
              <a:buNone/>
            </a:pPr>
            <a:endParaRPr lang="es-MX" sz="4000" dirty="0"/>
          </a:p>
        </p:txBody>
      </p:sp>
    </p:spTree>
    <p:extLst>
      <p:ext uri="{BB962C8B-B14F-4D97-AF65-F5344CB8AC3E}">
        <p14:creationId xmlns:p14="http://schemas.microsoft.com/office/powerpoint/2010/main" val="24632122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pPr marL="857250" indent="-857250">
              <a:buFont typeface="+mj-lt"/>
              <a:buAutoNum type="romanUcPeriod" startAt="3"/>
            </a:pPr>
            <a:r>
              <a:rPr lang="es-MX" b="1" dirty="0" smtClean="0">
                <a:latin typeface="+mn-lt"/>
              </a:rPr>
              <a:t> DON DE EVANGELISTA</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4400" dirty="0"/>
              <a:t>Es un mensajero de buenas noticias. La palabra evangelio, quiere decir buenas nuevas. El concepto evangelista en la biblia, no se refiere a la figura de un ministro itinerante. </a:t>
            </a:r>
          </a:p>
        </p:txBody>
      </p:sp>
    </p:spTree>
    <p:extLst>
      <p:ext uri="{BB962C8B-B14F-4D97-AF65-F5344CB8AC3E}">
        <p14:creationId xmlns:p14="http://schemas.microsoft.com/office/powerpoint/2010/main" val="21041177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41696"/>
            <a:ext cx="8385463" cy="5235267"/>
          </a:xfrm>
        </p:spPr>
        <p:txBody>
          <a:bodyPr>
            <a:normAutofit/>
          </a:bodyPr>
          <a:lstStyle/>
          <a:p>
            <a:pPr marL="0" indent="0" algn="just">
              <a:buNone/>
            </a:pPr>
            <a:r>
              <a:rPr lang="es-MX" sz="4800" dirty="0"/>
              <a:t>El don de evangelista no es para ir a predicar a las iglesias, el don de evangelista es para ir a predicarle a la gente que no conoce al Señor; y que necesita urgentemente de Jesucristo. </a:t>
            </a:r>
          </a:p>
        </p:txBody>
      </p:sp>
    </p:spTree>
    <p:extLst>
      <p:ext uri="{BB962C8B-B14F-4D97-AF65-F5344CB8AC3E}">
        <p14:creationId xmlns:p14="http://schemas.microsoft.com/office/powerpoint/2010/main" val="27073104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55343"/>
            <a:ext cx="8385463" cy="5221620"/>
          </a:xfrm>
        </p:spPr>
        <p:txBody>
          <a:bodyPr>
            <a:normAutofit/>
          </a:bodyPr>
          <a:lstStyle/>
          <a:p>
            <a:pPr marL="0" indent="0" algn="just">
              <a:buNone/>
            </a:pPr>
            <a:r>
              <a:rPr lang="es-MX" sz="4400" dirty="0"/>
              <a:t>El evangelista sirve entonces para llevar la buena noticia, edificar, plantar iglesias, ganar almas para el reino del Señor. De este modo, en el nuevo testamento encontramos muchos evangelistas. </a:t>
            </a:r>
          </a:p>
        </p:txBody>
      </p:sp>
    </p:spTree>
    <p:extLst>
      <p:ext uri="{BB962C8B-B14F-4D97-AF65-F5344CB8AC3E}">
        <p14:creationId xmlns:p14="http://schemas.microsoft.com/office/powerpoint/2010/main" val="25095739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859809"/>
            <a:ext cx="8385463" cy="5317154"/>
          </a:xfrm>
        </p:spPr>
        <p:txBody>
          <a:bodyPr>
            <a:normAutofit/>
          </a:bodyPr>
          <a:lstStyle/>
          <a:p>
            <a:pPr marL="742950" indent="-742950">
              <a:buAutoNum type="alphaUcPeriod"/>
            </a:pPr>
            <a:r>
              <a:rPr lang="es-MX" sz="3600" dirty="0" smtClean="0"/>
              <a:t>ALGUNOS </a:t>
            </a:r>
            <a:r>
              <a:rPr lang="es-MX" sz="3600" dirty="0"/>
              <a:t>EJEMPLOS DE EVANGELISTAS DEL NUEVO </a:t>
            </a:r>
            <a:r>
              <a:rPr lang="es-MX" sz="3600" dirty="0" smtClean="0"/>
              <a:t>TESTAMENTO</a:t>
            </a:r>
            <a:endParaRPr lang="es-MX" sz="3600" dirty="0"/>
          </a:p>
          <a:p>
            <a:pPr marL="742950" indent="-742950">
              <a:buAutoNum type="arabicPeriod"/>
            </a:pPr>
            <a:r>
              <a:rPr lang="es-MX" sz="3600" dirty="0" smtClean="0"/>
              <a:t>FELIPE </a:t>
            </a:r>
            <a:endParaRPr lang="es-MX" sz="3600" dirty="0"/>
          </a:p>
          <a:p>
            <a:pPr marL="0" indent="0" algn="just">
              <a:buNone/>
            </a:pPr>
            <a:r>
              <a:rPr lang="es-MX" sz="3600" dirty="0"/>
              <a:t>Hechos 21:8: “Al otro día, saliendo Pablo y los que con él </a:t>
            </a:r>
            <a:r>
              <a:rPr lang="es-MX" sz="3600" dirty="0" smtClean="0"/>
              <a:t>estábamos</a:t>
            </a:r>
            <a:r>
              <a:rPr lang="es-MX" sz="3600" dirty="0"/>
              <a:t>, fuimos a </a:t>
            </a:r>
            <a:r>
              <a:rPr lang="es-MX" sz="3600" dirty="0" err="1"/>
              <a:t>Cesarea</a:t>
            </a:r>
            <a:r>
              <a:rPr lang="es-MX" sz="3600" dirty="0"/>
              <a:t>; y entrando en casa de Felipe el evangelista, que era uno de los siete, posamos con él”. </a:t>
            </a:r>
          </a:p>
        </p:txBody>
      </p:sp>
    </p:spTree>
    <p:extLst>
      <p:ext uri="{BB962C8B-B14F-4D97-AF65-F5344CB8AC3E}">
        <p14:creationId xmlns:p14="http://schemas.microsoft.com/office/powerpoint/2010/main" val="15163168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23582"/>
            <a:ext cx="8385463" cy="5153381"/>
          </a:xfrm>
        </p:spPr>
        <p:txBody>
          <a:bodyPr>
            <a:normAutofit/>
          </a:bodyPr>
          <a:lstStyle/>
          <a:p>
            <a:pPr marL="0" indent="0" algn="just">
              <a:buNone/>
            </a:pPr>
            <a:r>
              <a:rPr lang="es-MX" sz="4400" dirty="0"/>
              <a:t>El evangelista presenta la palabra al que no la conoce, al que no la sabe; le clarifica su concepto, le evangeliza con la palabra del Señor. Es decir, presenta las buenas nuevas; a un mundo que ignora el mensaje de salvación. (Hechos 8:27-38). </a:t>
            </a:r>
          </a:p>
        </p:txBody>
      </p:sp>
    </p:spTree>
    <p:extLst>
      <p:ext uri="{BB962C8B-B14F-4D97-AF65-F5344CB8AC3E}">
        <p14:creationId xmlns:p14="http://schemas.microsoft.com/office/powerpoint/2010/main" val="29452680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55343"/>
            <a:ext cx="8385463" cy="5221620"/>
          </a:xfrm>
        </p:spPr>
        <p:txBody>
          <a:bodyPr>
            <a:normAutofit/>
          </a:bodyPr>
          <a:lstStyle/>
          <a:p>
            <a:pPr marL="0" indent="0" algn="just">
              <a:buNone/>
            </a:pPr>
            <a:r>
              <a:rPr lang="es-MX" sz="4400" dirty="0"/>
              <a:t>La función principal del evangelista es predicar las buenas nuevas, no solo subirse a un pulpito a predicar en el templo; a menos que la iglesia haya convocado a personas que ignoran la palabra, para que el evangelista les presente el evangelio. </a:t>
            </a:r>
          </a:p>
        </p:txBody>
      </p:sp>
    </p:spTree>
    <p:extLst>
      <p:ext uri="{BB962C8B-B14F-4D97-AF65-F5344CB8AC3E}">
        <p14:creationId xmlns:p14="http://schemas.microsoft.com/office/powerpoint/2010/main" val="28869381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37230"/>
            <a:ext cx="8385463" cy="5139733"/>
          </a:xfrm>
        </p:spPr>
        <p:txBody>
          <a:bodyPr>
            <a:normAutofit/>
          </a:bodyPr>
          <a:lstStyle/>
          <a:p>
            <a:pPr marL="0" indent="0" algn="just">
              <a:buNone/>
            </a:pPr>
            <a:r>
              <a:rPr lang="es-MX" sz="4400" dirty="0"/>
              <a:t>Su función no es la misma que la de un pastor, el cual es el encargado del alimento, el crecimiento y la exhortación de una iglesia. Es decir; el pastoreo de las ovejas junto a los líderes, a los que él ha delegado autoridad para hacer dichas funciones. </a:t>
            </a:r>
          </a:p>
        </p:txBody>
      </p:sp>
    </p:spTree>
    <p:extLst>
      <p:ext uri="{BB962C8B-B14F-4D97-AF65-F5344CB8AC3E}">
        <p14:creationId xmlns:p14="http://schemas.microsoft.com/office/powerpoint/2010/main" val="26929303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14400"/>
            <a:ext cx="8385463" cy="5262563"/>
          </a:xfrm>
        </p:spPr>
        <p:txBody>
          <a:bodyPr>
            <a:normAutofit/>
          </a:bodyPr>
          <a:lstStyle/>
          <a:p>
            <a:pPr marL="0" indent="0">
              <a:buNone/>
            </a:pPr>
            <a:r>
              <a:rPr lang="es-MX" sz="4000" dirty="0"/>
              <a:t>2. TIMOTEO </a:t>
            </a:r>
          </a:p>
          <a:p>
            <a:pPr marL="0" indent="0" algn="just">
              <a:buNone/>
            </a:pPr>
            <a:r>
              <a:rPr lang="es-MX" sz="4000" dirty="0"/>
              <a:t>2 Timoteo 4:5: </a:t>
            </a:r>
            <a:r>
              <a:rPr lang="es-MX" sz="4000" b="1" dirty="0"/>
              <a:t>“Pero tú sé sobrio en todo, soporta las aflicciones, haz obra de evangelista, cumple tu ministerio”. </a:t>
            </a:r>
            <a:endParaRPr lang="es-MX" sz="4000" b="1" dirty="0" smtClean="0"/>
          </a:p>
          <a:p>
            <a:pPr marL="0" indent="0" algn="just">
              <a:buNone/>
            </a:pPr>
            <a:r>
              <a:rPr lang="es-MX" sz="4000" dirty="0"/>
              <a:t>Ser evangelista no es fácil, porque te vas a exponer al rechazo, al vituperio, a la crítica, al cuestionamiento. </a:t>
            </a:r>
          </a:p>
          <a:p>
            <a:pPr marL="0" indent="0" algn="just">
              <a:buNone/>
            </a:pPr>
            <a:endParaRPr lang="es-MX" sz="4000" dirty="0"/>
          </a:p>
        </p:txBody>
      </p:sp>
    </p:spTree>
    <p:extLst>
      <p:ext uri="{BB962C8B-B14F-4D97-AF65-F5344CB8AC3E}">
        <p14:creationId xmlns:p14="http://schemas.microsoft.com/office/powerpoint/2010/main" val="547487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846161"/>
            <a:ext cx="8385463" cy="5330802"/>
          </a:xfrm>
        </p:spPr>
        <p:txBody>
          <a:bodyPr>
            <a:normAutofit/>
          </a:bodyPr>
          <a:lstStyle/>
          <a:p>
            <a:pPr marL="0" indent="0" algn="just">
              <a:buNone/>
            </a:pPr>
            <a:r>
              <a:rPr lang="es-MX" sz="3600" dirty="0"/>
              <a:t>Efesios 4:12: </a:t>
            </a:r>
            <a:r>
              <a:rPr lang="es-MX" sz="3600" b="1" dirty="0"/>
              <a:t>“a fin de perfeccionar a los santos para la obra del ministerio, para la edificación del cuerpo de Cristo”. </a:t>
            </a:r>
            <a:endParaRPr lang="es-MX" sz="3600" b="1" dirty="0" smtClean="0"/>
          </a:p>
          <a:p>
            <a:pPr marL="0" indent="0" algn="just">
              <a:buNone/>
            </a:pPr>
            <a:r>
              <a:rPr lang="es-MX" sz="3600" dirty="0"/>
              <a:t>Los dones no los tiene una sola persona, los tienen toda la iglesia. Se pude recibir más de un don por el Espíritu Santo, pues Él los da como Él quiere. El trabajo de los pastores es edificar a la iglesia, edificar a los santos para que los santos hagan la obra del Dios Viviente. </a:t>
            </a:r>
          </a:p>
          <a:p>
            <a:pPr marL="0" indent="0" algn="just">
              <a:buNone/>
            </a:pPr>
            <a:endParaRPr lang="es-MX" sz="3600" dirty="0"/>
          </a:p>
        </p:txBody>
      </p:sp>
    </p:spTree>
    <p:extLst>
      <p:ext uri="{BB962C8B-B14F-4D97-AF65-F5344CB8AC3E}">
        <p14:creationId xmlns:p14="http://schemas.microsoft.com/office/powerpoint/2010/main" val="4920879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41696"/>
            <a:ext cx="8385463" cy="5235267"/>
          </a:xfrm>
        </p:spPr>
        <p:txBody>
          <a:bodyPr>
            <a:normAutofit/>
          </a:bodyPr>
          <a:lstStyle/>
          <a:p>
            <a:pPr marL="0" indent="0">
              <a:buNone/>
            </a:pPr>
            <a:r>
              <a:rPr lang="es-MX" sz="3600" dirty="0"/>
              <a:t>B. HAZ OBRA DE EVANGELISTA</a:t>
            </a:r>
          </a:p>
          <a:p>
            <a:pPr marL="0" indent="0" algn="just">
              <a:buNone/>
            </a:pPr>
            <a:r>
              <a:rPr lang="es-MX" sz="3600" dirty="0"/>
              <a:t>Para el desarrollo del reino de Dios en la tierra, es de suma importancia que los dones que el Señor ha dado a la iglesia; entren en función. El propósito es, el crecimiento exponencial de su reino. Por tanto, los dones deberán entenderse adecuadamente, para no hacer otras funciones que no correspondan al don que el Señor entrego a cada uno de sus hijos. </a:t>
            </a:r>
          </a:p>
        </p:txBody>
      </p:sp>
    </p:spTree>
    <p:extLst>
      <p:ext uri="{BB962C8B-B14F-4D97-AF65-F5344CB8AC3E}">
        <p14:creationId xmlns:p14="http://schemas.microsoft.com/office/powerpoint/2010/main" val="17232387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37229"/>
            <a:ext cx="8385463" cy="5139733"/>
          </a:xfrm>
        </p:spPr>
        <p:txBody>
          <a:bodyPr>
            <a:normAutofit/>
          </a:bodyPr>
          <a:lstStyle/>
          <a:p>
            <a:pPr marL="0" indent="0" algn="just">
              <a:buNone/>
            </a:pPr>
            <a:r>
              <a:rPr lang="es-MX" sz="4800" dirty="0"/>
              <a:t>De otra manera, los resultados serán raquíticos en el crecimiento de la obra de Dios. El evangelista se concentrará entonces, a hacer la obra de evangelista y punto. </a:t>
            </a:r>
          </a:p>
        </p:txBody>
      </p:sp>
    </p:spTree>
    <p:extLst>
      <p:ext uri="{BB962C8B-B14F-4D97-AF65-F5344CB8AC3E}">
        <p14:creationId xmlns:p14="http://schemas.microsoft.com/office/powerpoint/2010/main" val="21648366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pPr marL="857250" indent="-857250">
              <a:buFont typeface="+mj-lt"/>
              <a:buAutoNum type="romanUcPeriod" startAt="4"/>
            </a:pPr>
            <a:r>
              <a:rPr lang="es-MX" b="1" dirty="0" smtClean="0">
                <a:latin typeface="+mn-lt"/>
              </a:rPr>
              <a:t> DON DE PASTOR</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4000" dirty="0"/>
              <a:t>Efesios 4:11</a:t>
            </a:r>
            <a:r>
              <a:rPr lang="es-MX" sz="4000" dirty="0" smtClean="0"/>
              <a:t>:</a:t>
            </a:r>
          </a:p>
          <a:p>
            <a:pPr marL="0" indent="0" algn="just">
              <a:buNone/>
            </a:pPr>
            <a:r>
              <a:rPr lang="es-MX" sz="4000" dirty="0" smtClean="0"/>
              <a:t> </a:t>
            </a:r>
            <a:r>
              <a:rPr lang="es-MX" sz="4000" b="1" dirty="0"/>
              <a:t>“Y él mismo constituyó a unos, apóstoles; a otros, profetas; a otros, evangelistas; a otros, pastores y maestros”. </a:t>
            </a:r>
            <a:endParaRPr lang="es-MX" sz="4000" dirty="0"/>
          </a:p>
        </p:txBody>
      </p:sp>
    </p:spTree>
    <p:extLst>
      <p:ext uri="{BB962C8B-B14F-4D97-AF65-F5344CB8AC3E}">
        <p14:creationId xmlns:p14="http://schemas.microsoft.com/office/powerpoint/2010/main" val="40519947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55343"/>
            <a:ext cx="8385463" cy="5221620"/>
          </a:xfrm>
        </p:spPr>
        <p:txBody>
          <a:bodyPr>
            <a:normAutofit/>
          </a:bodyPr>
          <a:lstStyle/>
          <a:p>
            <a:pPr marL="0" indent="0" algn="just">
              <a:buNone/>
            </a:pPr>
            <a:r>
              <a:rPr lang="es-MX" sz="4400" dirty="0"/>
              <a:t>El don de pastor quiere decir en la biblia </a:t>
            </a:r>
            <a:r>
              <a:rPr lang="es-MX" sz="4400" i="1" dirty="0"/>
              <a:t>“alguien que es un guía”, “alguien que cuida un rebaño”. </a:t>
            </a:r>
            <a:r>
              <a:rPr lang="es-MX" sz="4400" dirty="0"/>
              <a:t>Esa palabra viene del griego, que se escribe </a:t>
            </a:r>
            <a:r>
              <a:rPr lang="es-MX" sz="4400" dirty="0" err="1"/>
              <a:t>poeimen</a:t>
            </a:r>
            <a:r>
              <a:rPr lang="es-MX" sz="4400" dirty="0"/>
              <a:t>; que quiere decir </a:t>
            </a:r>
            <a:r>
              <a:rPr lang="es-MX" sz="4400" i="1" dirty="0"/>
              <a:t>“alimentar”. </a:t>
            </a:r>
            <a:r>
              <a:rPr lang="es-MX" sz="4400" dirty="0"/>
              <a:t>También esa palabra significa, supervisar almas. </a:t>
            </a:r>
          </a:p>
        </p:txBody>
      </p:sp>
    </p:spTree>
    <p:extLst>
      <p:ext uri="{BB962C8B-B14F-4D97-AF65-F5344CB8AC3E}">
        <p14:creationId xmlns:p14="http://schemas.microsoft.com/office/powerpoint/2010/main" val="29517849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50878"/>
            <a:ext cx="8385463" cy="5126085"/>
          </a:xfrm>
        </p:spPr>
        <p:txBody>
          <a:bodyPr>
            <a:normAutofit/>
          </a:bodyPr>
          <a:lstStyle/>
          <a:p>
            <a:pPr marL="0" indent="0" algn="just">
              <a:buNone/>
            </a:pPr>
            <a:r>
              <a:rPr lang="es-MX" sz="4000" dirty="0"/>
              <a:t>La biblia le llama de muchas maneras al pastor; como un obispo local. Hechos 20:28: </a:t>
            </a:r>
            <a:r>
              <a:rPr lang="es-MX" sz="4000" b="1" dirty="0"/>
              <a:t>“Por tanto, mirad por vosotros, y por todo el rebaño en que el Espíritu Santo os ha </a:t>
            </a:r>
            <a:r>
              <a:rPr lang="es-MX" sz="4000" b="1" dirty="0" smtClean="0"/>
              <a:t>puesto </a:t>
            </a:r>
            <a:r>
              <a:rPr lang="es-MX" sz="4000" b="1" dirty="0"/>
              <a:t>por obispos, para apacentar la iglesia del Señor, la cual él ganó por su propia sangre”. </a:t>
            </a:r>
            <a:endParaRPr lang="es-MX" sz="4000" dirty="0"/>
          </a:p>
        </p:txBody>
      </p:sp>
    </p:spTree>
    <p:extLst>
      <p:ext uri="{BB962C8B-B14F-4D97-AF65-F5344CB8AC3E}">
        <p14:creationId xmlns:p14="http://schemas.microsoft.com/office/powerpoint/2010/main" val="19383762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68991"/>
            <a:ext cx="8385463" cy="5207972"/>
          </a:xfrm>
        </p:spPr>
        <p:txBody>
          <a:bodyPr>
            <a:normAutofit/>
          </a:bodyPr>
          <a:lstStyle/>
          <a:p>
            <a:pPr marL="0" indent="0" algn="just">
              <a:buNone/>
            </a:pPr>
            <a:r>
              <a:rPr lang="es-MX" sz="3600" dirty="0"/>
              <a:t>El sacerdote era el único que podía entrar al lugar santo y el sumo sacerdote era el único que podía entrar al lugar santísimo. Por tanto, la gente venía y exponía sus pecados al sacerdote, entonces el sacerdote mataba un borrego y traía el sacrificio al altar, lo quemaba y lo presentaba a Dios por el pecador, el sacerdote tenía la ocupación de ser un intermediario con Dios, pero el pastor no es un intermediario con Dios. </a:t>
            </a:r>
          </a:p>
        </p:txBody>
      </p:sp>
    </p:spTree>
    <p:extLst>
      <p:ext uri="{BB962C8B-B14F-4D97-AF65-F5344CB8AC3E}">
        <p14:creationId xmlns:p14="http://schemas.microsoft.com/office/powerpoint/2010/main" val="2058670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501253"/>
            <a:ext cx="8385463" cy="3630305"/>
          </a:xfrm>
        </p:spPr>
        <p:txBody>
          <a:bodyPr>
            <a:normAutofit/>
          </a:bodyPr>
          <a:lstStyle/>
          <a:p>
            <a:pPr marL="0" indent="0" algn="just">
              <a:buNone/>
            </a:pPr>
            <a:r>
              <a:rPr lang="es-MX" sz="4000" dirty="0"/>
              <a:t>Ahora la biblia dice que todos nosotros somos sacerdotes, doblando rodillas nosotros personalmente podemos entrar al lugar santísimo. </a:t>
            </a:r>
          </a:p>
        </p:txBody>
      </p:sp>
    </p:spTree>
    <p:extLst>
      <p:ext uri="{BB962C8B-B14F-4D97-AF65-F5344CB8AC3E}">
        <p14:creationId xmlns:p14="http://schemas.microsoft.com/office/powerpoint/2010/main" val="311543425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887104"/>
            <a:ext cx="8385463" cy="5289859"/>
          </a:xfrm>
        </p:spPr>
        <p:txBody>
          <a:bodyPr>
            <a:normAutofit/>
          </a:bodyPr>
          <a:lstStyle/>
          <a:p>
            <a:pPr marL="0" indent="0" algn="just">
              <a:buNone/>
            </a:pPr>
            <a:r>
              <a:rPr lang="es-MX" sz="3600" dirty="0"/>
              <a:t>1 Pedro 5:2-4: </a:t>
            </a:r>
            <a:r>
              <a:rPr lang="es-MX" sz="3600" b="1" dirty="0"/>
              <a:t>“Apacentad la grey de Dios que está entre vosotros, cuidando de ella, no por fuerza, sino voluntariamente; no por ganancia deshonesta, sino con ánimo pronto; no como teniendo señorío sobre los que están a vuestro cuidado, sino siendo ejemplos de la grey. Y cuando aparezca el Príncipe de los pastores, vosotros recibiréis la corona incorruptible de gloria”. </a:t>
            </a:r>
            <a:endParaRPr lang="es-MX" sz="3600" dirty="0"/>
          </a:p>
        </p:txBody>
      </p:sp>
    </p:spTree>
    <p:extLst>
      <p:ext uri="{BB962C8B-B14F-4D97-AF65-F5344CB8AC3E}">
        <p14:creationId xmlns:p14="http://schemas.microsoft.com/office/powerpoint/2010/main" val="36987502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859809"/>
            <a:ext cx="8385463" cy="5317154"/>
          </a:xfrm>
        </p:spPr>
        <p:txBody>
          <a:bodyPr>
            <a:normAutofit/>
          </a:bodyPr>
          <a:lstStyle/>
          <a:p>
            <a:pPr marL="0" indent="0" algn="just">
              <a:buNone/>
            </a:pPr>
            <a:r>
              <a:rPr lang="es-MX" sz="3600" dirty="0"/>
              <a:t>Jeremías habla un poco de los pastores, y profetizando dijo esto: </a:t>
            </a:r>
            <a:r>
              <a:rPr lang="es-MX" sz="3600" b="1" dirty="0"/>
              <a:t>“Y yo mismo recogeré el remanente de mis ovejas de todas las tierras adonde las eché, y las haré volver a sus moradas; y crecerán y se multiplicarán. Y pondré sobre ellas pastores que las apacienten; y no temerán más, ni se amedrentarán, ni serán menoscabadas, dice Jehová”. </a:t>
            </a:r>
            <a:r>
              <a:rPr lang="es-MX" sz="3600" dirty="0"/>
              <a:t>Jeremías 23:3,4.</a:t>
            </a:r>
          </a:p>
        </p:txBody>
      </p:sp>
    </p:spTree>
    <p:extLst>
      <p:ext uri="{BB962C8B-B14F-4D97-AF65-F5344CB8AC3E}">
        <p14:creationId xmlns:p14="http://schemas.microsoft.com/office/powerpoint/2010/main" val="10477643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28048"/>
            <a:ext cx="8385463" cy="5248915"/>
          </a:xfrm>
        </p:spPr>
        <p:txBody>
          <a:bodyPr>
            <a:normAutofit/>
          </a:bodyPr>
          <a:lstStyle/>
          <a:p>
            <a:pPr marL="0" indent="0" algn="just">
              <a:buNone/>
            </a:pPr>
            <a:r>
              <a:rPr lang="es-MX" sz="4000" dirty="0"/>
              <a:t>Jeremías 3:15: </a:t>
            </a:r>
            <a:r>
              <a:rPr lang="es-MX" sz="4000" b="1" dirty="0"/>
              <a:t>“y os daré pastores según mi corazón, que os apacienten con ciencia y con inteligencia”. </a:t>
            </a:r>
            <a:endParaRPr lang="es-MX" sz="4000" b="1" dirty="0" smtClean="0"/>
          </a:p>
          <a:p>
            <a:pPr marL="0" indent="0" algn="just">
              <a:buNone/>
            </a:pPr>
            <a:r>
              <a:rPr lang="es-MX" sz="4000" dirty="0"/>
              <a:t>La promesa de Dios es que les va dar pastores conforme al corazón de Dios, alguien que ame lo que Dios ama, y si algo ama Dios es al perdido. </a:t>
            </a:r>
          </a:p>
          <a:p>
            <a:pPr marL="0" indent="0" algn="just">
              <a:buNone/>
            </a:pPr>
            <a:endParaRPr lang="es-MX" sz="4000" dirty="0"/>
          </a:p>
        </p:txBody>
      </p:sp>
    </p:spTree>
    <p:extLst>
      <p:ext uri="{BB962C8B-B14F-4D97-AF65-F5344CB8AC3E}">
        <p14:creationId xmlns:p14="http://schemas.microsoft.com/office/powerpoint/2010/main" val="2965935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374073" y="987136"/>
            <a:ext cx="8385463" cy="703553"/>
          </a:xfrm>
        </p:spPr>
        <p:txBody>
          <a:bodyPr/>
          <a:lstStyle/>
          <a:p>
            <a:pPr marL="857250" indent="-857250">
              <a:buFont typeface="+mj-lt"/>
              <a:buAutoNum type="romanUcPeriod"/>
            </a:pPr>
            <a:r>
              <a:rPr lang="es-MX" b="1" dirty="0" smtClean="0">
                <a:latin typeface="+mn-lt"/>
              </a:rPr>
              <a:t> APÓSTOLES</a:t>
            </a:r>
            <a:endParaRPr lang="es-MX" b="1" dirty="0">
              <a:latin typeface="+mn-lt"/>
            </a:endParaRPr>
          </a:p>
        </p:txBody>
      </p:sp>
      <p:sp>
        <p:nvSpPr>
          <p:cNvPr id="7" name="Marcador de contenido 6"/>
          <p:cNvSpPr>
            <a:spLocks noGrp="1"/>
          </p:cNvSpPr>
          <p:nvPr>
            <p:ph idx="1"/>
          </p:nvPr>
        </p:nvSpPr>
        <p:spPr>
          <a:xfrm>
            <a:off x="374073" y="1825625"/>
            <a:ext cx="8385463" cy="4351338"/>
          </a:xfrm>
        </p:spPr>
        <p:txBody>
          <a:bodyPr>
            <a:normAutofit/>
          </a:bodyPr>
          <a:lstStyle/>
          <a:p>
            <a:pPr marL="0" indent="0" algn="just">
              <a:buNone/>
            </a:pPr>
            <a:r>
              <a:rPr lang="es-MX" sz="3600" dirty="0"/>
              <a:t>Hay diferencia entre los 12 apóstoles que Dios llamó, con el don de apóstol. </a:t>
            </a:r>
            <a:endParaRPr lang="es-MX" sz="3600" dirty="0" smtClean="0"/>
          </a:p>
          <a:p>
            <a:pPr marL="0" indent="0" algn="just">
              <a:buNone/>
            </a:pPr>
            <a:r>
              <a:rPr lang="es-MX" sz="3600" dirty="0"/>
              <a:t>Marcos 3:13,14: </a:t>
            </a:r>
            <a:r>
              <a:rPr lang="es-MX" sz="3600" b="1" dirty="0"/>
              <a:t>“Después subió al monte, y llamó a sí a los que él quiso; y vinieron a él. Y estableció a doce, para que estuviesen con él, y para enviarlos a predicar”. </a:t>
            </a:r>
            <a:endParaRPr lang="es-MX" sz="3600" dirty="0"/>
          </a:p>
          <a:p>
            <a:pPr marL="0" indent="0" algn="just">
              <a:buNone/>
            </a:pPr>
            <a:endParaRPr lang="es-MX" sz="3600" dirty="0"/>
          </a:p>
        </p:txBody>
      </p:sp>
    </p:spTree>
    <p:extLst>
      <p:ext uri="{BB962C8B-B14F-4D97-AF65-F5344CB8AC3E}">
        <p14:creationId xmlns:p14="http://schemas.microsoft.com/office/powerpoint/2010/main" val="234615489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859809"/>
            <a:ext cx="8385463" cy="5317154"/>
          </a:xfrm>
        </p:spPr>
        <p:txBody>
          <a:bodyPr>
            <a:normAutofit/>
          </a:bodyPr>
          <a:lstStyle/>
          <a:p>
            <a:pPr marL="0" indent="0" algn="just">
              <a:buNone/>
            </a:pPr>
            <a:r>
              <a:rPr lang="es-MX" sz="3600" dirty="0"/>
              <a:t>Efesios 4:11: </a:t>
            </a:r>
            <a:r>
              <a:rPr lang="es-MX" sz="3600" b="1" dirty="0"/>
              <a:t>“Y él mismo constituyó a unos, apóstoles; a otros, profetas; a otros, evangelistas; a otros, pastores y maestros”. </a:t>
            </a:r>
            <a:endParaRPr lang="es-MX" sz="3600" b="1" dirty="0" smtClean="0"/>
          </a:p>
          <a:p>
            <a:pPr marL="0" indent="0" algn="just">
              <a:buNone/>
            </a:pPr>
            <a:r>
              <a:rPr lang="es-MX" sz="3600" dirty="0"/>
              <a:t>El don de pastor quiere decir en la biblia </a:t>
            </a:r>
            <a:r>
              <a:rPr lang="es-MX" sz="3600" i="1" dirty="0"/>
              <a:t>“alguien que es un guía”, “alguien que cuida un rebaño”. </a:t>
            </a:r>
            <a:r>
              <a:rPr lang="es-MX" sz="3600" dirty="0"/>
              <a:t>Esa palabra viene del griego, que se escribe </a:t>
            </a:r>
            <a:r>
              <a:rPr lang="es-MX" sz="3600" dirty="0" err="1"/>
              <a:t>poeimen</a:t>
            </a:r>
            <a:r>
              <a:rPr lang="es-MX" sz="3600" dirty="0"/>
              <a:t>; que quiere decir </a:t>
            </a:r>
            <a:r>
              <a:rPr lang="es-MX" sz="3600" i="1" dirty="0"/>
              <a:t>“alimentar”. </a:t>
            </a:r>
            <a:r>
              <a:rPr lang="es-MX" sz="3600" dirty="0"/>
              <a:t>También esa palabra significa, supervisar almas. </a:t>
            </a:r>
          </a:p>
          <a:p>
            <a:pPr marL="0" indent="0" algn="just">
              <a:buNone/>
            </a:pPr>
            <a:endParaRPr lang="es-MX" sz="3600" dirty="0"/>
          </a:p>
        </p:txBody>
      </p:sp>
    </p:spTree>
    <p:extLst>
      <p:ext uri="{BB962C8B-B14F-4D97-AF65-F5344CB8AC3E}">
        <p14:creationId xmlns:p14="http://schemas.microsoft.com/office/powerpoint/2010/main" val="310199283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8490" y="928048"/>
            <a:ext cx="8325134" cy="5248915"/>
          </a:xfrm>
        </p:spPr>
        <p:txBody>
          <a:bodyPr>
            <a:normAutofit/>
          </a:bodyPr>
          <a:lstStyle/>
          <a:p>
            <a:pPr marL="0" indent="0" algn="just">
              <a:buNone/>
            </a:pPr>
            <a:r>
              <a:rPr lang="es-MX" sz="4000" dirty="0"/>
              <a:t>La biblia le llama de muchas maneras al pastor; como un obispo local. Hechos 20:28: </a:t>
            </a:r>
            <a:r>
              <a:rPr lang="es-MX" sz="4000" b="1" dirty="0"/>
              <a:t>“Por tanto, mirad por vosotros, y por todo el rebaño en que el Espíritu Santo os ha </a:t>
            </a:r>
            <a:r>
              <a:rPr lang="es-MX" sz="4400" b="1" dirty="0" smtClean="0"/>
              <a:t>puesto</a:t>
            </a:r>
            <a:r>
              <a:rPr lang="es-MX" sz="4000" b="1" dirty="0" smtClean="0"/>
              <a:t> </a:t>
            </a:r>
            <a:r>
              <a:rPr lang="es-MX" sz="4000" b="1" dirty="0"/>
              <a:t>por obispos, para apacentar la iglesia del Señor, la cual él ganó por su propia sangre”. </a:t>
            </a:r>
            <a:endParaRPr lang="es-MX" sz="4000" dirty="0"/>
          </a:p>
        </p:txBody>
      </p:sp>
    </p:spTree>
    <p:extLst>
      <p:ext uri="{BB962C8B-B14F-4D97-AF65-F5344CB8AC3E}">
        <p14:creationId xmlns:p14="http://schemas.microsoft.com/office/powerpoint/2010/main" val="408078264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1194" y="818866"/>
            <a:ext cx="8461612" cy="5358097"/>
          </a:xfrm>
        </p:spPr>
        <p:txBody>
          <a:bodyPr>
            <a:normAutofit/>
          </a:bodyPr>
          <a:lstStyle/>
          <a:p>
            <a:pPr marL="0" indent="0" algn="just">
              <a:buNone/>
            </a:pPr>
            <a:r>
              <a:rPr lang="es-MX" sz="3600" dirty="0"/>
              <a:t>El sacerdote era el único que podía entrar al lugar santo y el sumo sacerdote era el único que podía entrar al lugar santísimo. Por tanto, la gente venía y exponía sus pecados al sacerdote, entonces el sacerdote mataba un borrego y traía el sacrificio al altar, lo quemaba y lo presentaba a Dios por el pecador, el sacerdote tenía la ocupación de ser un intermediario con Dios, pero el pastor no es un intermediario con Dios. </a:t>
            </a:r>
          </a:p>
        </p:txBody>
      </p:sp>
    </p:spTree>
    <p:extLst>
      <p:ext uri="{BB962C8B-B14F-4D97-AF65-F5344CB8AC3E}">
        <p14:creationId xmlns:p14="http://schemas.microsoft.com/office/powerpoint/2010/main" val="22394661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2137" y="928048"/>
            <a:ext cx="8420669" cy="5248915"/>
          </a:xfrm>
        </p:spPr>
        <p:txBody>
          <a:bodyPr>
            <a:noAutofit/>
          </a:bodyPr>
          <a:lstStyle/>
          <a:p>
            <a:pPr marL="0" indent="0" algn="just">
              <a:buNone/>
            </a:pPr>
            <a:r>
              <a:rPr lang="es-MX" dirty="0"/>
              <a:t>Ahora la biblia dice que todos nosotros somos sacerdotes, doblando rodillas nosotros personalmente podemos entrar al lugar santísimo. </a:t>
            </a:r>
            <a:endParaRPr lang="es-MX" dirty="0" smtClean="0"/>
          </a:p>
          <a:p>
            <a:pPr marL="0" indent="0" algn="just">
              <a:buNone/>
            </a:pPr>
            <a:r>
              <a:rPr lang="es-MX" dirty="0"/>
              <a:t>1 Pedro 5:2-4: </a:t>
            </a:r>
            <a:r>
              <a:rPr lang="es-MX" b="1" dirty="0"/>
              <a:t>“Apacentad la grey de Dios que está entre vosotros, cuidando de ella, no por fuerza, sino voluntariamente; no por ganancia deshonesta, sino con ánimo pronto; no como teniendo señorío sobre los que están a vuestro cuidado, sino siendo ejemplos de la grey. Y cuando aparezca el Príncipe de los pastores, vosotros recibiréis la corona incorruptible de gloria”. </a:t>
            </a:r>
            <a:endParaRPr lang="es-MX" dirty="0"/>
          </a:p>
          <a:p>
            <a:pPr marL="0" indent="0" algn="just">
              <a:buNone/>
            </a:pPr>
            <a:endParaRPr lang="es-MX" dirty="0"/>
          </a:p>
        </p:txBody>
      </p:sp>
    </p:spTree>
    <p:extLst>
      <p:ext uri="{BB962C8B-B14F-4D97-AF65-F5344CB8AC3E}">
        <p14:creationId xmlns:p14="http://schemas.microsoft.com/office/powerpoint/2010/main" val="42289367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4842" y="955343"/>
            <a:ext cx="8447964" cy="5221620"/>
          </a:xfrm>
        </p:spPr>
        <p:txBody>
          <a:bodyPr>
            <a:normAutofit/>
          </a:bodyPr>
          <a:lstStyle/>
          <a:p>
            <a:pPr marL="0" indent="0" algn="just">
              <a:buNone/>
            </a:pPr>
            <a:r>
              <a:rPr lang="es-MX" sz="3600" dirty="0"/>
              <a:t>Jeremías habla un poco de los pastores, y profetizando dijo esto: </a:t>
            </a:r>
            <a:r>
              <a:rPr lang="es-MX" sz="3600" b="1" dirty="0"/>
              <a:t>“Y yo mismo recogeré el remanente de mis ovejas de todas las tierras adonde las eché, y las haré volver a sus moradas; y crecerán y se multiplicarán. Y pondré sobre ellas pastores que las apacienten; y no temerán más, ni se amedrentarán, ni serán menoscabadas, dice Jehová”. </a:t>
            </a:r>
            <a:r>
              <a:rPr lang="es-MX" sz="3600" dirty="0"/>
              <a:t>Jeremías 23:3,4.</a:t>
            </a:r>
          </a:p>
        </p:txBody>
      </p:sp>
    </p:spTree>
    <p:extLst>
      <p:ext uri="{BB962C8B-B14F-4D97-AF65-F5344CB8AC3E}">
        <p14:creationId xmlns:p14="http://schemas.microsoft.com/office/powerpoint/2010/main" val="31696429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785" y="928048"/>
            <a:ext cx="8420669" cy="5248915"/>
          </a:xfrm>
        </p:spPr>
        <p:txBody>
          <a:bodyPr>
            <a:normAutofit/>
          </a:bodyPr>
          <a:lstStyle/>
          <a:p>
            <a:pPr marL="0" indent="0" algn="just">
              <a:buNone/>
            </a:pPr>
            <a:r>
              <a:rPr lang="es-MX" sz="4000" dirty="0"/>
              <a:t>Jeremías 3:15: </a:t>
            </a:r>
            <a:r>
              <a:rPr lang="es-MX" sz="4000" b="1" dirty="0"/>
              <a:t>“y os daré pastores según mi corazón, que os apacienten con ciencia y con inteligencia”. </a:t>
            </a:r>
            <a:endParaRPr lang="es-MX" sz="4000" b="1" dirty="0" smtClean="0"/>
          </a:p>
          <a:p>
            <a:pPr marL="0" indent="0" algn="just">
              <a:buNone/>
            </a:pPr>
            <a:r>
              <a:rPr lang="es-MX" sz="4000" dirty="0"/>
              <a:t>La promesa de Dios es que les va dar pastores conforme al corazón de Dios, alguien que ame lo que Dios ama, y si algo ama Dios es al perdido. </a:t>
            </a:r>
          </a:p>
          <a:p>
            <a:pPr marL="0" indent="0" algn="just">
              <a:buNone/>
            </a:pPr>
            <a:endParaRPr lang="es-MX" sz="4000" dirty="0"/>
          </a:p>
        </p:txBody>
      </p:sp>
    </p:spTree>
    <p:extLst>
      <p:ext uri="{BB962C8B-B14F-4D97-AF65-F5344CB8AC3E}">
        <p14:creationId xmlns:p14="http://schemas.microsoft.com/office/powerpoint/2010/main" val="147095224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7546" y="1583140"/>
            <a:ext cx="8434316" cy="3152633"/>
          </a:xfrm>
        </p:spPr>
        <p:txBody>
          <a:bodyPr>
            <a:normAutofit/>
          </a:bodyPr>
          <a:lstStyle/>
          <a:p>
            <a:pPr marL="0" indent="0" algn="just">
              <a:buNone/>
            </a:pPr>
            <a:r>
              <a:rPr lang="es-MX" sz="4000" dirty="0"/>
              <a:t>Efesios 4:11: </a:t>
            </a:r>
            <a:r>
              <a:rPr lang="es-MX" sz="4000" b="1" dirty="0"/>
              <a:t>“Y él mismo constituyó a unos, apóstoles; a otros, profetas; a otros, evangelistas; a otros, pastores y maestros”. </a:t>
            </a:r>
            <a:endParaRPr lang="es-MX" sz="4000" b="1" dirty="0" smtClean="0"/>
          </a:p>
          <a:p>
            <a:pPr marL="0" indent="0">
              <a:buNone/>
            </a:pPr>
            <a:endParaRPr lang="es-MX" sz="4000" b="1" dirty="0"/>
          </a:p>
          <a:p>
            <a:pPr marL="0" indent="0">
              <a:buNone/>
            </a:pPr>
            <a:endParaRPr lang="es-MX" sz="4000" dirty="0"/>
          </a:p>
        </p:txBody>
      </p:sp>
    </p:spTree>
    <p:extLst>
      <p:ext uri="{BB962C8B-B14F-4D97-AF65-F5344CB8AC3E}">
        <p14:creationId xmlns:p14="http://schemas.microsoft.com/office/powerpoint/2010/main" val="391789936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80655"/>
            <a:ext cx="7886700" cy="610034"/>
          </a:xfrm>
        </p:spPr>
        <p:txBody>
          <a:bodyPr>
            <a:normAutofit fontScale="90000"/>
          </a:bodyPr>
          <a:lstStyle/>
          <a:p>
            <a:pPr marL="857250" indent="-857250">
              <a:buFont typeface="+mj-lt"/>
              <a:buAutoNum type="romanUcPeriod" startAt="5"/>
            </a:pPr>
            <a:r>
              <a:rPr lang="es-MX" b="1" dirty="0">
                <a:latin typeface="+mn-lt"/>
              </a:rPr>
              <a:t>DON DE PASTOR</a:t>
            </a:r>
          </a:p>
        </p:txBody>
      </p:sp>
      <p:sp>
        <p:nvSpPr>
          <p:cNvPr id="3" name="Content Placeholder 2"/>
          <p:cNvSpPr>
            <a:spLocks noGrp="1"/>
          </p:cNvSpPr>
          <p:nvPr>
            <p:ph idx="1"/>
          </p:nvPr>
        </p:nvSpPr>
        <p:spPr/>
        <p:txBody>
          <a:bodyPr>
            <a:normAutofit/>
          </a:bodyPr>
          <a:lstStyle/>
          <a:p>
            <a:pPr marL="0" indent="0" algn="just">
              <a:buNone/>
            </a:pPr>
            <a:r>
              <a:rPr lang="es-MX" sz="4400" dirty="0"/>
              <a:t>¿Que es un maestro? Es alguien que instruye, que enseña.</a:t>
            </a:r>
          </a:p>
        </p:txBody>
      </p:sp>
    </p:spTree>
    <p:extLst>
      <p:ext uri="{BB962C8B-B14F-4D97-AF65-F5344CB8AC3E}">
        <p14:creationId xmlns:p14="http://schemas.microsoft.com/office/powerpoint/2010/main" val="36094500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68991"/>
            <a:ext cx="7886700" cy="5207972"/>
          </a:xfrm>
        </p:spPr>
        <p:txBody>
          <a:bodyPr>
            <a:normAutofit/>
          </a:bodyPr>
          <a:lstStyle/>
          <a:p>
            <a:pPr marL="0" indent="0">
              <a:buNone/>
            </a:pPr>
            <a:r>
              <a:rPr lang="es-MX" sz="3200" dirty="0"/>
              <a:t>A. LA IGLESIA PRIMITIVA TAMBIÉN TENÍA MAESTROS </a:t>
            </a:r>
          </a:p>
          <a:p>
            <a:pPr marL="0" indent="0" algn="just">
              <a:buNone/>
            </a:pPr>
            <a:r>
              <a:rPr lang="es-MX" sz="3200" dirty="0"/>
              <a:t>Hechos 13:1: </a:t>
            </a:r>
            <a:r>
              <a:rPr lang="es-MX" sz="3200" b="1" dirty="0"/>
              <a:t>“Había entonces en la iglesia que es- taba en Antioquía, profetas y maestros: Bernabé, Simón el que se llamaba </a:t>
            </a:r>
            <a:r>
              <a:rPr lang="es-MX" sz="3200" b="1" dirty="0" err="1"/>
              <a:t>Niger</a:t>
            </a:r>
            <a:r>
              <a:rPr lang="es-MX" sz="3200" b="1" dirty="0"/>
              <a:t>, Lucio de </a:t>
            </a:r>
            <a:r>
              <a:rPr lang="es-MX" sz="3200" b="1" dirty="0" err="1"/>
              <a:t>Cirene</a:t>
            </a:r>
            <a:r>
              <a:rPr lang="es-MX" sz="3200" b="1" dirty="0"/>
              <a:t>, </a:t>
            </a:r>
            <a:r>
              <a:rPr lang="es-MX" sz="3200" b="1" dirty="0" err="1"/>
              <a:t>Manaén</a:t>
            </a:r>
            <a:r>
              <a:rPr lang="es-MX" sz="3200" b="1" dirty="0"/>
              <a:t> el que se había criado junto con Herodes el tetrarca, y Saulo. 13:2 Ministrando éstos al Señor, y ayunando, dijo el Espíritu Santo: Apartadme a Bernabé y a Saulo para la obra a que los he llamado”.</a:t>
            </a:r>
            <a:endParaRPr lang="es-MX" sz="3200" dirty="0"/>
          </a:p>
        </p:txBody>
      </p:sp>
    </p:spTree>
    <p:extLst>
      <p:ext uri="{BB962C8B-B14F-4D97-AF65-F5344CB8AC3E}">
        <p14:creationId xmlns:p14="http://schemas.microsoft.com/office/powerpoint/2010/main" val="11421603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3899" y="955343"/>
            <a:ext cx="8461611" cy="5221620"/>
          </a:xfrm>
        </p:spPr>
        <p:txBody>
          <a:bodyPr>
            <a:normAutofit/>
          </a:bodyPr>
          <a:lstStyle/>
          <a:p>
            <a:pPr marL="0" indent="0" algn="just">
              <a:buNone/>
            </a:pPr>
            <a:r>
              <a:rPr lang="es-MX" sz="4000" dirty="0"/>
              <a:t>2 Timoteo 1:11: </a:t>
            </a:r>
            <a:r>
              <a:rPr lang="es-MX" sz="4000" b="1" dirty="0"/>
              <a:t>“del cual yo fui constituido predicador, apóstol y maestro de los gentiles</a:t>
            </a:r>
            <a:r>
              <a:rPr lang="es-MX" sz="4000" b="1" dirty="0" smtClean="0"/>
              <a:t>”.</a:t>
            </a:r>
          </a:p>
          <a:p>
            <a:pPr marL="0" indent="0" algn="just">
              <a:buNone/>
            </a:pPr>
            <a:r>
              <a:rPr lang="es-MX" sz="4000" dirty="0"/>
              <a:t>A algunos como a Pablo, el Espíritu Santo los ha dotado de más de un don para tareas específicas; que el Señor encomienda.</a:t>
            </a:r>
          </a:p>
          <a:p>
            <a:pPr marL="0" indent="0" algn="just">
              <a:buNone/>
            </a:pPr>
            <a:endParaRPr lang="es-MX" sz="4000" dirty="0"/>
          </a:p>
        </p:txBody>
      </p:sp>
    </p:spTree>
    <p:extLst>
      <p:ext uri="{BB962C8B-B14F-4D97-AF65-F5344CB8AC3E}">
        <p14:creationId xmlns:p14="http://schemas.microsoft.com/office/powerpoint/2010/main" val="2886660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1023582"/>
            <a:ext cx="8385463" cy="5153381"/>
          </a:xfrm>
        </p:spPr>
        <p:txBody>
          <a:bodyPr>
            <a:normAutofit/>
          </a:bodyPr>
          <a:lstStyle/>
          <a:p>
            <a:pPr marL="0" indent="0" algn="just">
              <a:buNone/>
            </a:pPr>
            <a:r>
              <a:rPr lang="es-MX" sz="4000" dirty="0"/>
              <a:t>Ellos eran de los 12, que Jesús personalmente seleccionó como apóstoles. (Marcos 3:16-19). </a:t>
            </a:r>
            <a:endParaRPr lang="es-MX" sz="4000" dirty="0" smtClean="0"/>
          </a:p>
          <a:p>
            <a:pPr marL="0" indent="0" algn="just">
              <a:buNone/>
            </a:pPr>
            <a:r>
              <a:rPr lang="es-MX" sz="4000" dirty="0"/>
              <a:t>Debemos hacer una gran distinción, entre los apóstoles de Jesucristo; y los Apóstoles de la iglesia primitiva. Es cierto que se mencionan a otros, muy pocos con el título de “apóstoles”.</a:t>
            </a:r>
          </a:p>
          <a:p>
            <a:pPr marL="0" indent="0" algn="just">
              <a:buNone/>
            </a:pPr>
            <a:endParaRPr lang="es-MX" sz="4000" dirty="0"/>
          </a:p>
        </p:txBody>
      </p:sp>
    </p:spTree>
    <p:extLst>
      <p:ext uri="{BB962C8B-B14F-4D97-AF65-F5344CB8AC3E}">
        <p14:creationId xmlns:p14="http://schemas.microsoft.com/office/powerpoint/2010/main" val="103571696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55343"/>
            <a:ext cx="7886700" cy="5221620"/>
          </a:xfrm>
        </p:spPr>
        <p:txBody>
          <a:bodyPr>
            <a:normAutofit/>
          </a:bodyPr>
          <a:lstStyle/>
          <a:p>
            <a:pPr marL="0" indent="0" algn="just">
              <a:buNone/>
            </a:pPr>
            <a:r>
              <a:rPr lang="es-MX" sz="4400" dirty="0" smtClean="0"/>
              <a:t>El maestro debe de leer la biblia, porque no puede enseñar lo que no conoce; dice la biblia que el pueblo de Israel pereció, porque le falto conocimiento.</a:t>
            </a:r>
            <a:endParaRPr lang="es-MX" sz="4400" dirty="0"/>
          </a:p>
        </p:txBody>
      </p:sp>
    </p:spTree>
    <p:extLst>
      <p:ext uri="{BB962C8B-B14F-4D97-AF65-F5344CB8AC3E}">
        <p14:creationId xmlns:p14="http://schemas.microsoft.com/office/powerpoint/2010/main" val="178983129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785" y="900752"/>
            <a:ext cx="8434316" cy="5276211"/>
          </a:xfrm>
        </p:spPr>
        <p:txBody>
          <a:bodyPr>
            <a:noAutofit/>
          </a:bodyPr>
          <a:lstStyle/>
          <a:p>
            <a:pPr marL="0" indent="0" algn="just">
              <a:buNone/>
            </a:pPr>
            <a:r>
              <a:rPr lang="es-MX" sz="3200" dirty="0"/>
              <a:t>Hebreos 5:12-14: </a:t>
            </a:r>
            <a:r>
              <a:rPr lang="es-MX" sz="3200" b="1" dirty="0"/>
              <a:t>“Porque debiendo ser ya maestros, después de tanto tiempo, tenéis necesidad de que se os vuelva a enseñar cuáles son los primeros rudimentos de las palabras de Dios; y habéis llegado a ser tales que tenéis necesidad de leche, y no de alimento sólido. Y todo aquel que participa de la leche es inexperto en la palabra de justicia, porque es niño; pero el alimento sólido es para los que han alcanzado madurez, para los que por el uso tienen los sentidos ejercitados en el discernimiento del bien y del mal”.</a:t>
            </a:r>
            <a:endParaRPr lang="es-MX" sz="3200" dirty="0"/>
          </a:p>
        </p:txBody>
      </p:sp>
    </p:spTree>
    <p:extLst>
      <p:ext uri="{BB962C8B-B14F-4D97-AF65-F5344CB8AC3E}">
        <p14:creationId xmlns:p14="http://schemas.microsoft.com/office/powerpoint/2010/main" val="195381498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323833"/>
            <a:ext cx="7886700" cy="4853130"/>
          </a:xfrm>
        </p:spPr>
        <p:txBody>
          <a:bodyPr>
            <a:normAutofit/>
          </a:bodyPr>
          <a:lstStyle/>
          <a:p>
            <a:pPr marL="0" indent="0" algn="just">
              <a:buNone/>
            </a:pPr>
            <a:r>
              <a:rPr lang="es-MX" sz="4400" dirty="0"/>
              <a:t>La biblia dice que el padre que no quiere al hijo, no lo corrige, y cuando un padre quiere a su hijo entonces lo corrige.</a:t>
            </a:r>
          </a:p>
        </p:txBody>
      </p:sp>
    </p:spTree>
    <p:extLst>
      <p:ext uri="{BB962C8B-B14F-4D97-AF65-F5344CB8AC3E}">
        <p14:creationId xmlns:p14="http://schemas.microsoft.com/office/powerpoint/2010/main" val="110450063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785" y="928048"/>
            <a:ext cx="8379725" cy="5248915"/>
          </a:xfrm>
        </p:spPr>
        <p:txBody>
          <a:bodyPr>
            <a:normAutofit/>
          </a:bodyPr>
          <a:lstStyle/>
          <a:p>
            <a:pPr marL="0" indent="0" algn="just">
              <a:buNone/>
            </a:pPr>
            <a:r>
              <a:rPr lang="es-MX" sz="3600" dirty="0"/>
              <a:t>Hay muchos niños espirituales en la iglesia y no quieren aceptar sus errores, pero los que son maduros ya tienen los sentidos ejercitados y entienden mejor las cosas. Lo que se necesita es humildad para aceptar los errores. Al mismo tiempo, se requieren maestros con sabiduría para corregir e instruir. También, por lo regular este don lo tienen la mayoría de los pastores, al parecer viene ligado al don de pastor.</a:t>
            </a:r>
          </a:p>
        </p:txBody>
      </p:sp>
    </p:spTree>
    <p:extLst>
      <p:ext uri="{BB962C8B-B14F-4D97-AF65-F5344CB8AC3E}">
        <p14:creationId xmlns:p14="http://schemas.microsoft.com/office/powerpoint/2010/main" val="95204367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8490" y="846161"/>
            <a:ext cx="8420668" cy="5330802"/>
          </a:xfrm>
        </p:spPr>
        <p:txBody>
          <a:bodyPr>
            <a:normAutofit/>
          </a:bodyPr>
          <a:lstStyle/>
          <a:p>
            <a:pPr marL="0" indent="0" algn="just">
              <a:buNone/>
            </a:pPr>
            <a:r>
              <a:rPr lang="es-MX" sz="3600" dirty="0"/>
              <a:t>EFESIOS 4:11: </a:t>
            </a:r>
            <a:r>
              <a:rPr lang="es-MX" sz="3600" b="1" dirty="0"/>
              <a:t>“Y él mismo constituyó a unos, apóstoles; a otros, profetas; a otros, evangelistas; a otros, pastores y maestros</a:t>
            </a:r>
            <a:r>
              <a:rPr lang="es-MX" sz="3600" b="1" dirty="0" smtClean="0"/>
              <a:t>”.</a:t>
            </a:r>
          </a:p>
          <a:p>
            <a:pPr marL="0" indent="0" algn="just">
              <a:buNone/>
            </a:pPr>
            <a:r>
              <a:rPr lang="es-MX" sz="3600" dirty="0"/>
              <a:t>La iglesia del Señor debe tener en alta estima a personas que se han entregado para ser usadas por el Señor. 1 Timoteo 5:17: </a:t>
            </a:r>
            <a:r>
              <a:rPr lang="es-MX" sz="3600" b="1" dirty="0"/>
              <a:t>“Los ancianos que gobiernan bien, sean tenidos por dignos de doble honor, mayormente los que trabajan en predicar y enseñar”.</a:t>
            </a:r>
            <a:endParaRPr lang="es-MX" sz="3600" dirty="0"/>
          </a:p>
          <a:p>
            <a:pPr marL="0" indent="0" algn="just">
              <a:buNone/>
            </a:pPr>
            <a:endParaRPr lang="es-MX" sz="3600" dirty="0"/>
          </a:p>
        </p:txBody>
      </p:sp>
    </p:spTree>
    <p:extLst>
      <p:ext uri="{BB962C8B-B14F-4D97-AF65-F5344CB8AC3E}">
        <p14:creationId xmlns:p14="http://schemas.microsoft.com/office/powerpoint/2010/main" val="359087858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b="1" dirty="0" smtClean="0">
                <a:latin typeface="+mn-lt"/>
              </a:rPr>
              <a:t>CONCLUSIÓN</a:t>
            </a:r>
            <a:endParaRPr lang="es-MX" b="1" dirty="0">
              <a:latin typeface="+mn-lt"/>
            </a:endParaRPr>
          </a:p>
        </p:txBody>
      </p:sp>
      <p:sp>
        <p:nvSpPr>
          <p:cNvPr id="3" name="Content Placeholder 2"/>
          <p:cNvSpPr>
            <a:spLocks noGrp="1"/>
          </p:cNvSpPr>
          <p:nvPr>
            <p:ph idx="1"/>
          </p:nvPr>
        </p:nvSpPr>
        <p:spPr/>
        <p:txBody>
          <a:bodyPr>
            <a:normAutofit/>
          </a:bodyPr>
          <a:lstStyle/>
          <a:p>
            <a:pPr marL="0" indent="0" algn="just">
              <a:buNone/>
            </a:pPr>
            <a:r>
              <a:rPr lang="es-MX" sz="4400" dirty="0"/>
              <a:t>Los dones de oficio, son parte del llamado universal que Dios hace a su pueblo. El objetivo principal, se resume en Efesios 4:12,13:</a:t>
            </a:r>
          </a:p>
        </p:txBody>
      </p:sp>
    </p:spTree>
    <p:extLst>
      <p:ext uri="{BB962C8B-B14F-4D97-AF65-F5344CB8AC3E}">
        <p14:creationId xmlns:p14="http://schemas.microsoft.com/office/powerpoint/2010/main" val="133565527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41696"/>
            <a:ext cx="7886700" cy="5235267"/>
          </a:xfrm>
        </p:spPr>
        <p:txBody>
          <a:bodyPr>
            <a:noAutofit/>
          </a:bodyPr>
          <a:lstStyle/>
          <a:p>
            <a:pPr marL="0" indent="0" algn="just">
              <a:buNone/>
            </a:pPr>
            <a:r>
              <a:rPr lang="es-MX" sz="4000" b="1" dirty="0"/>
              <a:t>“a fin de perfeccionar a los santos para la obra del ministerio, para la edificación del cuerpo de Cristo, hasta que todos lleguemos a la unidad de la fe y del conocimiento del Hijo de Dios, a un varón perfecto, a la medida de la estatura de la plenitud de Cristo”.</a:t>
            </a:r>
            <a:endParaRPr lang="es-MX" sz="4000" dirty="0"/>
          </a:p>
        </p:txBody>
      </p:sp>
    </p:spTree>
    <p:extLst>
      <p:ext uri="{BB962C8B-B14F-4D97-AF65-F5344CB8AC3E}">
        <p14:creationId xmlns:p14="http://schemas.microsoft.com/office/powerpoint/2010/main" val="2348928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28048"/>
            <a:ext cx="8385463" cy="5248915"/>
          </a:xfrm>
        </p:spPr>
        <p:txBody>
          <a:bodyPr>
            <a:normAutofit/>
          </a:bodyPr>
          <a:lstStyle/>
          <a:p>
            <a:pPr marL="0" indent="0">
              <a:buNone/>
            </a:pPr>
            <a:r>
              <a:rPr lang="es-MX" sz="3600" dirty="0"/>
              <a:t>A. Santiago el hermano de Jesús, en Gálatas 1:19; 2:9.</a:t>
            </a:r>
          </a:p>
          <a:p>
            <a:pPr marL="0" indent="0">
              <a:buNone/>
            </a:pPr>
            <a:r>
              <a:rPr lang="es-MX" sz="3600" dirty="0"/>
              <a:t>B. Bernabé, en Hechos 14:4.</a:t>
            </a:r>
          </a:p>
          <a:p>
            <a:pPr marL="0" indent="0">
              <a:buNone/>
            </a:pPr>
            <a:r>
              <a:rPr lang="es-MX" sz="3600" dirty="0"/>
              <a:t>C. </a:t>
            </a:r>
            <a:r>
              <a:rPr lang="es-MX" sz="3600" dirty="0" err="1"/>
              <a:t>Andrónico</a:t>
            </a:r>
            <a:r>
              <a:rPr lang="es-MX" sz="3600" dirty="0"/>
              <a:t> y </a:t>
            </a:r>
            <a:r>
              <a:rPr lang="es-MX" sz="3600" dirty="0" err="1"/>
              <a:t>Junías</a:t>
            </a:r>
            <a:r>
              <a:rPr lang="es-MX" sz="3600" dirty="0"/>
              <a:t>, en Romanos 16:7. </a:t>
            </a:r>
            <a:endParaRPr lang="es-MX" sz="3600" dirty="0" smtClean="0"/>
          </a:p>
          <a:p>
            <a:pPr marL="0" indent="0" algn="just">
              <a:buNone/>
            </a:pPr>
            <a:r>
              <a:rPr lang="es-MX" sz="3600" dirty="0"/>
              <a:t>Pero es obvio que estos otros, de ninguna manera eran ni aceptados ni clasificados; con la autoridad y prominencia de los primeros once y Pablo.</a:t>
            </a:r>
          </a:p>
          <a:p>
            <a:pPr marL="0" indent="0">
              <a:buNone/>
            </a:pPr>
            <a:endParaRPr lang="es-MX" sz="3600" dirty="0"/>
          </a:p>
        </p:txBody>
      </p:sp>
    </p:spTree>
    <p:extLst>
      <p:ext uri="{BB962C8B-B14F-4D97-AF65-F5344CB8AC3E}">
        <p14:creationId xmlns:p14="http://schemas.microsoft.com/office/powerpoint/2010/main" val="2813372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55343"/>
            <a:ext cx="8385463" cy="5221620"/>
          </a:xfrm>
        </p:spPr>
        <p:txBody>
          <a:bodyPr>
            <a:normAutofit/>
          </a:bodyPr>
          <a:lstStyle/>
          <a:p>
            <a:pPr marL="0" indent="0" algn="just">
              <a:buNone/>
            </a:pPr>
            <a:r>
              <a:rPr lang="es-MX" sz="3600" dirty="0"/>
              <a:t>Notemos que fueron designados “apóstoles” por la iglesia, pero no por Jesucristo. El Señor Jesús a través de su Espíritu Santo sigue dando dones a los hombres, por ello dentro de los dones llamados de oficio o gobierno; el don de apóstol sigue vigente, aunque no hay que confundirlos con los doce apóstoles del Señor, debido a la autoridad de su llamado. </a:t>
            </a:r>
          </a:p>
        </p:txBody>
      </p:sp>
    </p:spTree>
    <p:extLst>
      <p:ext uri="{BB962C8B-B14F-4D97-AF65-F5344CB8AC3E}">
        <p14:creationId xmlns:p14="http://schemas.microsoft.com/office/powerpoint/2010/main" val="3301276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Marcador de contenido 6"/>
          <p:cNvSpPr>
            <a:spLocks noGrp="1"/>
          </p:cNvSpPr>
          <p:nvPr>
            <p:ph idx="1"/>
          </p:nvPr>
        </p:nvSpPr>
        <p:spPr>
          <a:xfrm>
            <a:off x="374073" y="928048"/>
            <a:ext cx="8385463" cy="5248915"/>
          </a:xfrm>
        </p:spPr>
        <p:txBody>
          <a:bodyPr>
            <a:normAutofit/>
          </a:bodyPr>
          <a:lstStyle/>
          <a:p>
            <a:pPr marL="0" indent="0" algn="just">
              <a:buNone/>
            </a:pPr>
            <a:r>
              <a:rPr lang="es-MX" sz="3600" dirty="0"/>
              <a:t>Matías es elegido como apóstol. Hechos 1:26: </a:t>
            </a:r>
            <a:r>
              <a:rPr lang="es-MX" sz="3600" b="1" dirty="0"/>
              <a:t>“Y les echaron suertes, y la suerte cayó sobre Matías; y fue contado con los once apóstoles”. </a:t>
            </a:r>
            <a:endParaRPr lang="es-MX" sz="3600" b="1" dirty="0" smtClean="0"/>
          </a:p>
          <a:p>
            <a:pPr marL="0" indent="0" algn="just">
              <a:buNone/>
            </a:pPr>
            <a:r>
              <a:rPr lang="es-MX" sz="3600" dirty="0"/>
              <a:t>Pablo recibió el llamado directo del Señor Jesucristo, para ser apóstol. Aunque también subió a Jerusalén, para ser confirmado por el apóstol Pedro.</a:t>
            </a:r>
          </a:p>
        </p:txBody>
      </p:sp>
    </p:spTree>
    <p:extLst>
      <p:ext uri="{BB962C8B-B14F-4D97-AF65-F5344CB8AC3E}">
        <p14:creationId xmlns:p14="http://schemas.microsoft.com/office/powerpoint/2010/main" val="130985356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TotalTime>
  <Words>3649</Words>
  <Application>Microsoft Office PowerPoint</Application>
  <PresentationFormat>On-screen Show (4:3)</PresentationFormat>
  <Paragraphs>120</Paragraphs>
  <Slides>66</Slides>
  <Notes>0</Notes>
  <HiddenSlides>0</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Tema de Office</vt:lpstr>
      <vt:lpstr>PowerPoint Presentation</vt:lpstr>
      <vt:lpstr>DONES DE OFICIO</vt:lpstr>
      <vt:lpstr>INTRODUCCIÓN</vt:lpstr>
      <vt:lpstr>PowerPoint Presentation</vt:lpstr>
      <vt:lpstr> APÓSTOLES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FALSOS APÓSTOLES</vt:lpstr>
      <vt:lpstr>PowerPoint Presentation</vt:lpstr>
      <vt:lpstr> EL DON DE PROFETA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DON DE EVANGELISTA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DON DE PASTOR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DON DE PASTOR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CONCLUSIÓN</vt:lpstr>
      <vt:lpstr>PowerPoint Presentation</vt:lpstr>
    </vt:vector>
  </TitlesOfParts>
  <Company>Iglesia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Iglesia La Misión</dc:creator>
  <cp:lastModifiedBy>User</cp:lastModifiedBy>
  <cp:revision>12</cp:revision>
  <dcterms:created xsi:type="dcterms:W3CDTF">2018-02-01T20:23:16Z</dcterms:created>
  <dcterms:modified xsi:type="dcterms:W3CDTF">2018-02-03T22:48:31Z</dcterms:modified>
</cp:coreProperties>
</file>