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 id="256" r:id="rId3"/>
    <p:sldId id="257" r:id="rId4"/>
    <p:sldId id="258"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1" r:id="rId24"/>
    <p:sldId id="282" r:id="rId25"/>
    <p:sldId id="283" r:id="rId26"/>
    <p:sldId id="285" r:id="rId27"/>
    <p:sldId id="286" r:id="rId28"/>
    <p:sldId id="289" r:id="rId29"/>
    <p:sldId id="290" r:id="rId3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2" d="100"/>
          <a:sy n="62"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9" name="Imagen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29/07/2018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29/07/2018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29/07/2018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29/07/2018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29/07/2018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29/07/2018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29/07/2018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40303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22119" y="1015134"/>
            <a:ext cx="8385463" cy="5021984"/>
          </a:xfrm>
        </p:spPr>
        <p:txBody>
          <a:bodyPr>
            <a:normAutofit fontScale="92500" lnSpcReduction="10000"/>
          </a:bodyPr>
          <a:lstStyle/>
          <a:p>
            <a:pPr marL="514350" indent="-514350">
              <a:buFont typeface="+mj-lt"/>
              <a:buAutoNum type="alphaUcPeriod" startAt="4"/>
            </a:pPr>
            <a:r>
              <a:rPr lang="es-MX" sz="3200" b="1" dirty="0">
                <a:effectLst>
                  <a:outerShdw blurRad="38100" dist="38100" dir="2700000" algn="tl">
                    <a:srgbClr val="000000">
                      <a:alpha val="43137"/>
                    </a:srgbClr>
                  </a:outerShdw>
                </a:effectLst>
              </a:rPr>
              <a:t>ES UN LUGAR PARA INVOCAR EL NOMBRE DE DIOS</a:t>
            </a:r>
          </a:p>
          <a:p>
            <a:pPr marL="0" indent="0">
              <a:buNone/>
            </a:pPr>
            <a:endParaRPr lang="es-MX" sz="3200" dirty="0">
              <a:effectLst>
                <a:outerShdw blurRad="38100" dist="38100" dir="2700000" algn="tl">
                  <a:srgbClr val="000000">
                    <a:alpha val="43137"/>
                  </a:srgbClr>
                </a:outerShdw>
              </a:effectLst>
            </a:endParaRPr>
          </a:p>
          <a:p>
            <a:pPr marL="0" indent="0" algn="just">
              <a:buNone/>
            </a:pPr>
            <a:r>
              <a:rPr lang="es-MX" sz="3200" b="1" dirty="0">
                <a:effectLst>
                  <a:outerShdw blurRad="38100" dist="38100" dir="2700000" algn="tl">
                    <a:srgbClr val="000000">
                      <a:alpha val="43137"/>
                    </a:srgbClr>
                  </a:outerShdw>
                </a:effectLst>
              </a:rPr>
              <a:t>“al lugar del ALTAR que había hecho allí antes; e invocó allí Abram el nombre de Jehová”. </a:t>
            </a:r>
            <a:r>
              <a:rPr lang="es-MX" sz="3200" dirty="0">
                <a:effectLst>
                  <a:outerShdw blurRad="38100" dist="38100" dir="2700000" algn="tl">
                    <a:srgbClr val="000000">
                      <a:alpha val="43137"/>
                    </a:srgbClr>
                  </a:outerShdw>
                </a:effectLst>
              </a:rPr>
              <a:t>Génesis 13:4</a:t>
            </a:r>
          </a:p>
          <a:p>
            <a:pPr marL="0" indent="0">
              <a:buNone/>
            </a:pPr>
            <a:r>
              <a:rPr lang="es-MX" sz="3200" dirty="0">
                <a:effectLst>
                  <a:outerShdw blurRad="38100" dist="38100" dir="2700000" algn="tl">
                    <a:srgbClr val="000000">
                      <a:alpha val="43137"/>
                    </a:srgbClr>
                  </a:outerShdw>
                </a:effectLst>
              </a:rPr>
              <a:t>Recordemos que los hombres empezaron a invocar el nombre de Dios desde la antigüe-dad. Génesis 4:26 lo confirma: </a:t>
            </a:r>
          </a:p>
          <a:p>
            <a:pPr marL="0" indent="0">
              <a:buNone/>
            </a:pPr>
            <a:r>
              <a:rPr lang="es-MX" sz="3200" b="1" dirty="0">
                <a:effectLst>
                  <a:outerShdw blurRad="38100" dist="38100" dir="2700000" algn="tl">
                    <a:srgbClr val="000000">
                      <a:alpha val="43137"/>
                    </a:srgbClr>
                  </a:outerShdw>
                </a:effectLst>
              </a:rPr>
              <a:t>“Y a Set también le nació un hijo, y llamó su nombre</a:t>
            </a:r>
            <a:r>
              <a:rPr lang="es-MX" sz="3200" dirty="0">
                <a:effectLst>
                  <a:outerShdw blurRad="38100" dist="38100" dir="2700000" algn="tl">
                    <a:srgbClr val="000000">
                      <a:alpha val="43137"/>
                    </a:srgbClr>
                  </a:outerShdw>
                </a:effectLst>
              </a:rPr>
              <a:t> </a:t>
            </a:r>
            <a:r>
              <a:rPr lang="es-MX" sz="3200" b="1" dirty="0" err="1">
                <a:effectLst>
                  <a:outerShdw blurRad="38100" dist="38100" dir="2700000" algn="tl">
                    <a:srgbClr val="000000">
                      <a:alpha val="43137"/>
                    </a:srgbClr>
                  </a:outerShdw>
                </a:effectLst>
              </a:rPr>
              <a:t>Enós</a:t>
            </a:r>
            <a:r>
              <a:rPr lang="es-MX" sz="3200" b="1" dirty="0">
                <a:effectLst>
                  <a:outerShdw blurRad="38100" dist="38100" dir="2700000" algn="tl">
                    <a:srgbClr val="000000">
                      <a:alpha val="43137"/>
                    </a:srgbClr>
                  </a:outerShdw>
                </a:effectLst>
              </a:rPr>
              <a:t>. Entonces los hombres comenzaron a INVOCAR el nombre de Jehová”.</a:t>
            </a:r>
            <a:endParaRPr lang="es-MX" sz="3200"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1276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1005358"/>
            <a:ext cx="8385463" cy="4351338"/>
          </a:xfrm>
        </p:spPr>
        <p:txBody>
          <a:bodyPr>
            <a:normAutofit/>
          </a:bodyPr>
          <a:lstStyle/>
          <a:p>
            <a:pPr marL="0" indent="0" algn="just">
              <a:buNone/>
            </a:pPr>
            <a:r>
              <a:rPr lang="es-MX" sz="4000" dirty="0">
                <a:effectLst>
                  <a:outerShdw blurRad="38100" dist="38100" dir="2700000" algn="tl">
                    <a:srgbClr val="000000">
                      <a:alpha val="43137"/>
                    </a:srgbClr>
                  </a:outerShdw>
                </a:effectLst>
              </a:rPr>
              <a:t>La palabra invocar tiene que ver, con recurrir, clamar, implorar, rogar, solicitar y suplicar. Hay un texto hermoso del profeta Jeremías (33:3): </a:t>
            </a:r>
          </a:p>
          <a:p>
            <a:pPr marL="0" indent="0" algn="just">
              <a:buNone/>
            </a:pPr>
            <a:r>
              <a:rPr lang="es-MX" sz="4000" b="1" dirty="0">
                <a:effectLst>
                  <a:outerShdw blurRad="38100" dist="38100" dir="2700000" algn="tl">
                    <a:srgbClr val="000000">
                      <a:alpha val="43137"/>
                    </a:srgbClr>
                  </a:outerShdw>
                </a:effectLst>
              </a:rPr>
              <a:t>“Clama a mí, y yo te responderé, y te</a:t>
            </a:r>
            <a:r>
              <a:rPr lang="es-MX" sz="4000" dirty="0">
                <a:effectLst>
                  <a:outerShdw blurRad="38100" dist="38100" dir="2700000" algn="tl">
                    <a:srgbClr val="000000">
                      <a:alpha val="43137"/>
                    </a:srgbClr>
                  </a:outerShdw>
                </a:effectLst>
              </a:rPr>
              <a:t> </a:t>
            </a:r>
            <a:r>
              <a:rPr lang="es-MX" sz="4000" b="1" dirty="0">
                <a:effectLst>
                  <a:outerShdw blurRad="38100" dist="38100" dir="2700000" algn="tl">
                    <a:srgbClr val="000000">
                      <a:alpha val="43137"/>
                    </a:srgbClr>
                  </a:outerShdw>
                </a:effectLst>
              </a:rPr>
              <a:t>enseñaré cosas grandes y ocultas que tú no conoces”.</a:t>
            </a:r>
            <a:endParaRPr lang="es-MX" sz="4000" dirty="0">
              <a:effectLst>
                <a:outerShdw blurRad="38100" dist="38100" dir="2700000" algn="tl">
                  <a:srgbClr val="000000">
                    <a:alpha val="43137"/>
                  </a:srgbClr>
                </a:outerShdw>
              </a:effectLst>
            </a:endParaRPr>
          </a:p>
          <a:p>
            <a:pPr marL="0" indent="0">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282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3318" y="883227"/>
            <a:ext cx="8377363" cy="5091546"/>
          </a:xfrm>
        </p:spPr>
        <p:txBody>
          <a:bodyPr>
            <a:normAutofit/>
          </a:bodyPr>
          <a:lstStyle/>
          <a:p>
            <a:pPr marL="0" indent="0" algn="just">
              <a:buNone/>
            </a:pPr>
            <a:r>
              <a:rPr lang="es-MX" sz="3600" dirty="0">
                <a:effectLst>
                  <a:outerShdw blurRad="38100" dist="38100" dir="2700000" algn="tl">
                    <a:srgbClr val="000000">
                      <a:alpha val="43137"/>
                    </a:srgbClr>
                  </a:outerShdw>
                </a:effectLst>
              </a:rPr>
              <a:t>Lo más importante, no es lo que pidas; sino a quien se lo pidas. El altar es un lugar donde puedes tener la seguridad, que lo que invoques; será escuchado. </a:t>
            </a:r>
          </a:p>
          <a:p>
            <a:pPr marL="0" indent="0" algn="just">
              <a:buNone/>
            </a:pPr>
            <a:r>
              <a:rPr lang="es-MX" sz="3600" dirty="0">
                <a:effectLst>
                  <a:outerShdw blurRad="38100" dist="38100" dir="2700000" algn="tl">
                    <a:srgbClr val="000000">
                      <a:alpha val="43137"/>
                    </a:srgbClr>
                  </a:outerShdw>
                </a:effectLst>
              </a:rPr>
              <a:t>Génesis 35:3 así lo afirma: </a:t>
            </a:r>
          </a:p>
          <a:p>
            <a:pPr marL="0" indent="0" algn="just">
              <a:buNone/>
            </a:pPr>
            <a:r>
              <a:rPr lang="es-MX" sz="3600" b="1" dirty="0">
                <a:effectLst>
                  <a:outerShdw blurRad="38100" dist="38100" dir="2700000" algn="tl">
                    <a:srgbClr val="000000">
                      <a:alpha val="43137"/>
                    </a:srgbClr>
                  </a:outerShdw>
                </a:effectLst>
              </a:rPr>
              <a:t>“Y levantémonos, y subamos a </a:t>
            </a:r>
            <a:r>
              <a:rPr lang="es-MX" sz="3600" b="1" dirty="0" err="1">
                <a:effectLst>
                  <a:outerShdw blurRad="38100" dist="38100" dir="2700000" algn="tl">
                    <a:srgbClr val="000000">
                      <a:alpha val="43137"/>
                    </a:srgbClr>
                  </a:outerShdw>
                </a:effectLst>
              </a:rPr>
              <a:t>Bet</a:t>
            </a:r>
            <a:r>
              <a:rPr lang="es-MX" sz="3600" b="1" dirty="0">
                <a:effectLst>
                  <a:outerShdw blurRad="38100" dist="38100" dir="2700000" algn="tl">
                    <a:srgbClr val="000000">
                      <a:alpha val="43137"/>
                    </a:srgbClr>
                  </a:outerShdw>
                </a:effectLst>
              </a:rPr>
              <a:t>-el; y haré allí ALTAR</a:t>
            </a:r>
            <a:r>
              <a:rPr lang="es-MX" sz="3600" dirty="0">
                <a:effectLst>
                  <a:outerShdw blurRad="38100" dist="38100" dir="2700000" algn="tl">
                    <a:srgbClr val="000000">
                      <a:alpha val="43137"/>
                    </a:srgbClr>
                  </a:outerShdw>
                </a:effectLst>
              </a:rPr>
              <a:t> </a:t>
            </a:r>
            <a:r>
              <a:rPr lang="es-MX" sz="3600" b="1" dirty="0">
                <a:effectLst>
                  <a:outerShdw blurRad="38100" dist="38100" dir="2700000" algn="tl">
                    <a:srgbClr val="000000">
                      <a:alpha val="43137"/>
                    </a:srgbClr>
                  </a:outerShdw>
                </a:effectLst>
              </a:rPr>
              <a:t>al Dios que me respondió</a:t>
            </a:r>
            <a:r>
              <a:rPr lang="es-MX" sz="3600" dirty="0">
                <a:effectLst>
                  <a:outerShdw blurRad="38100" dist="38100" dir="2700000" algn="tl">
                    <a:srgbClr val="000000">
                      <a:alpha val="43137"/>
                    </a:srgbClr>
                  </a:outerShdw>
                </a:effectLst>
              </a:rPr>
              <a:t> </a:t>
            </a:r>
            <a:r>
              <a:rPr lang="es-MX" sz="3600" b="1" dirty="0">
                <a:effectLst>
                  <a:outerShdw blurRad="38100" dist="38100" dir="2700000" algn="tl">
                    <a:srgbClr val="000000">
                      <a:alpha val="43137"/>
                    </a:srgbClr>
                  </a:outerShdw>
                </a:effectLst>
              </a:rPr>
              <a:t>en el día de mi angustia, y ha estado conmigo en el camino que he andado”.</a:t>
            </a:r>
            <a:endParaRPr lang="es-MX" sz="3600" dirty="0">
              <a:effectLst>
                <a:outerShdw blurRad="38100" dist="38100" dir="2700000" algn="tl">
                  <a:srgbClr val="000000">
                    <a:alpha val="43137"/>
                  </a:srgbClr>
                </a:outerShdw>
              </a:effectLst>
            </a:endParaRPr>
          </a:p>
          <a:p>
            <a:pPr marL="0" indent="0">
              <a:buNone/>
            </a:pPr>
            <a:endParaRPr lang="es-MX" sz="3600" dirty="0">
              <a:effectLst>
                <a:outerShdw blurRad="38100" dist="38100" dir="2700000" algn="tl">
                  <a:srgbClr val="000000">
                    <a:alpha val="43137"/>
                  </a:srgbClr>
                </a:outerShdw>
              </a:effectLst>
            </a:endParaRPr>
          </a:p>
          <a:p>
            <a:pPr marL="0" indent="0">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94700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4464" y="994351"/>
            <a:ext cx="8385463" cy="4876511"/>
          </a:xfrm>
        </p:spPr>
        <p:txBody>
          <a:bodyPr>
            <a:normAutofit/>
          </a:bodyPr>
          <a:lstStyle/>
          <a:p>
            <a:pPr marL="514350" indent="-514350" algn="just">
              <a:buFont typeface="+mj-lt"/>
              <a:buAutoNum type="alphaUcPeriod" startAt="5"/>
            </a:pPr>
            <a:r>
              <a:rPr lang="es-MX" sz="4000" b="1" dirty="0">
                <a:effectLst>
                  <a:outerShdw blurRad="38100" dist="38100" dir="2700000" algn="tl">
                    <a:srgbClr val="000000">
                      <a:alpha val="43137"/>
                    </a:srgbClr>
                  </a:outerShdw>
                </a:effectLst>
              </a:rPr>
              <a:t>ES UN PUNTO DONDE DESCIENDE FUEGO</a:t>
            </a:r>
          </a:p>
          <a:p>
            <a:pPr marL="0" indent="0" algn="just">
              <a:buNone/>
            </a:pPr>
            <a:endParaRPr lang="es-MX" sz="4000" dirty="0">
              <a:effectLst>
                <a:outerShdw blurRad="38100" dist="38100" dir="2700000" algn="tl">
                  <a:srgbClr val="000000">
                    <a:alpha val="43137"/>
                  </a:srgbClr>
                </a:outerShdw>
              </a:effectLst>
            </a:endParaRPr>
          </a:p>
          <a:p>
            <a:pPr marL="0" indent="0" algn="just">
              <a:buNone/>
            </a:pPr>
            <a:r>
              <a:rPr lang="es-MX" sz="4000" b="1" dirty="0">
                <a:effectLst>
                  <a:outerShdw blurRad="38100" dist="38100" dir="2700000" algn="tl">
                    <a:srgbClr val="000000">
                      <a:alpha val="43137"/>
                    </a:srgbClr>
                  </a:outerShdw>
                </a:effectLst>
              </a:rPr>
              <a:t>Levítico 6:13</a:t>
            </a:r>
            <a:r>
              <a:rPr lang="es-MX" sz="4000" dirty="0">
                <a:effectLst>
                  <a:outerShdw blurRad="38100" dist="38100" dir="2700000" algn="tl">
                    <a:srgbClr val="000000">
                      <a:alpha val="43137"/>
                    </a:srgbClr>
                  </a:outerShdw>
                </a:effectLst>
              </a:rPr>
              <a:t>, habla sobre el fuego, aduciendo que es fuego que nunca se apaga: </a:t>
            </a:r>
          </a:p>
          <a:p>
            <a:pPr marL="0" indent="0" algn="just">
              <a:buNone/>
            </a:pPr>
            <a:r>
              <a:rPr lang="es-MX" sz="4000" b="1" dirty="0">
                <a:effectLst>
                  <a:outerShdw blurRad="38100" dist="38100" dir="2700000" algn="tl">
                    <a:srgbClr val="000000">
                      <a:alpha val="43137"/>
                    </a:srgbClr>
                  </a:outerShdw>
                </a:effectLst>
              </a:rPr>
              <a:t>“El fuego</a:t>
            </a:r>
            <a:r>
              <a:rPr lang="es-MX" sz="4000" dirty="0">
                <a:effectLst>
                  <a:outerShdw blurRad="38100" dist="38100" dir="2700000" algn="tl">
                    <a:srgbClr val="000000">
                      <a:alpha val="43137"/>
                    </a:srgbClr>
                  </a:outerShdw>
                </a:effectLst>
              </a:rPr>
              <a:t> </a:t>
            </a:r>
            <a:r>
              <a:rPr lang="es-MX" sz="4000" b="1" dirty="0">
                <a:effectLst>
                  <a:outerShdw blurRad="38100" dist="38100" dir="2700000" algn="tl">
                    <a:srgbClr val="000000">
                      <a:alpha val="43137"/>
                    </a:srgbClr>
                  </a:outerShdw>
                </a:effectLst>
              </a:rPr>
              <a:t>arderá continuamente en el ALTAR; no se apagará”.</a:t>
            </a:r>
            <a:endParaRPr lang="es-MX" sz="4000"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7698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897225"/>
            <a:ext cx="8385463" cy="5063549"/>
          </a:xfrm>
        </p:spPr>
        <p:txBody>
          <a:bodyPr>
            <a:noAutofit/>
          </a:bodyPr>
          <a:lstStyle/>
          <a:p>
            <a:pPr marL="0" indent="0" algn="just">
              <a:buNone/>
            </a:pPr>
            <a:r>
              <a:rPr lang="es-MX" sz="4000" dirty="0">
                <a:effectLst>
                  <a:outerShdw blurRad="38100" dist="38100" dir="2700000" algn="tl">
                    <a:srgbClr val="000000">
                      <a:alpha val="43137"/>
                    </a:srgbClr>
                  </a:outerShdw>
                </a:effectLst>
              </a:rPr>
              <a:t>El mismo Isaac, que estaba a punto de ser sacrificado en el altar, expresa en Génesis 22:7:</a:t>
            </a:r>
          </a:p>
          <a:p>
            <a:pPr marL="0" indent="0" algn="just">
              <a:buNone/>
            </a:pPr>
            <a:r>
              <a:rPr lang="es-MX" sz="4000" b="1" dirty="0">
                <a:effectLst>
                  <a:outerShdw blurRad="38100" dist="38100" dir="2700000" algn="tl">
                    <a:srgbClr val="000000">
                      <a:alpha val="43137"/>
                    </a:srgbClr>
                  </a:outerShdw>
                </a:effectLst>
              </a:rPr>
              <a:t>“Entonces habló Isaac a Abraham su padre, y dijo: Padre mío. Y él respondió: Heme aquí, mi hijo. Y él dijo: He aquí el FUEGO y la leña; mas ¿dónde está el cordero para el holocausto?”.</a:t>
            </a:r>
            <a:endParaRPr lang="es-MX" sz="4000" dirty="0">
              <a:effectLst>
                <a:outerShdw blurRad="38100" dist="38100" dir="2700000" algn="tl">
                  <a:srgbClr val="000000">
                    <a:alpha val="43137"/>
                  </a:srgbClr>
                </a:outerShdw>
              </a:effectLst>
            </a:endParaRPr>
          </a:p>
          <a:p>
            <a:pPr marL="0" indent="0" algn="just">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7962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95437" y="980353"/>
            <a:ext cx="8553126" cy="4897293"/>
          </a:xfrm>
        </p:spPr>
        <p:txBody>
          <a:bodyPr>
            <a:normAutofit/>
          </a:bodyPr>
          <a:lstStyle/>
          <a:p>
            <a:pPr marL="514350" indent="-514350">
              <a:buFont typeface="+mj-lt"/>
              <a:buAutoNum type="alphaUcPeriod" startAt="6"/>
            </a:pPr>
            <a:r>
              <a:rPr lang="es-MX" sz="3600" b="1" dirty="0">
                <a:effectLst>
                  <a:outerShdw blurRad="38100" dist="38100" dir="2700000" algn="tl">
                    <a:srgbClr val="000000">
                      <a:alpha val="43137"/>
                    </a:srgbClr>
                  </a:outerShdw>
                </a:effectLst>
              </a:rPr>
              <a:t>ES DONDE HABITAN ÁNGELES DEL SEÑOR</a:t>
            </a:r>
          </a:p>
          <a:p>
            <a:pPr marL="0" indent="0">
              <a:buNone/>
            </a:pPr>
            <a:endParaRPr lang="es-MX" sz="3600" dirty="0">
              <a:effectLst>
                <a:outerShdw blurRad="38100" dist="38100" dir="2700000" algn="tl">
                  <a:srgbClr val="000000">
                    <a:alpha val="43137"/>
                  </a:srgbClr>
                </a:outerShdw>
              </a:effectLst>
            </a:endParaRPr>
          </a:p>
          <a:p>
            <a:pPr marL="0" indent="0" algn="just">
              <a:buNone/>
            </a:pPr>
            <a:r>
              <a:rPr lang="es-MX" sz="3600" b="1" dirty="0">
                <a:effectLst>
                  <a:outerShdw blurRad="38100" dist="38100" dir="2700000" algn="tl">
                    <a:srgbClr val="000000">
                      <a:alpha val="43137"/>
                    </a:srgbClr>
                  </a:outerShdw>
                </a:effectLst>
              </a:rPr>
              <a:t>Jueces 13:20</a:t>
            </a:r>
            <a:r>
              <a:rPr lang="es-MX" sz="3600" dirty="0">
                <a:effectLst>
                  <a:outerShdw blurRad="38100" dist="38100" dir="2700000" algn="tl">
                    <a:srgbClr val="000000">
                      <a:alpha val="43137"/>
                    </a:srgbClr>
                  </a:outerShdw>
                </a:effectLst>
              </a:rPr>
              <a:t>, nos enseña lo siguiente: </a:t>
            </a:r>
          </a:p>
          <a:p>
            <a:pPr marL="0" indent="0" algn="just">
              <a:buNone/>
            </a:pPr>
            <a:r>
              <a:rPr lang="es-MX" sz="3600" b="1" dirty="0">
                <a:effectLst>
                  <a:outerShdw blurRad="38100" dist="38100" dir="2700000" algn="tl">
                    <a:srgbClr val="000000">
                      <a:alpha val="43137"/>
                    </a:srgbClr>
                  </a:outerShdw>
                </a:effectLst>
              </a:rPr>
              <a:t>“Porque aconteció que cuando la llama subía</a:t>
            </a:r>
            <a:r>
              <a:rPr lang="es-MX" sz="3600" dirty="0">
                <a:effectLst>
                  <a:outerShdw blurRad="38100" dist="38100" dir="2700000" algn="tl">
                    <a:srgbClr val="000000">
                      <a:alpha val="43137"/>
                    </a:srgbClr>
                  </a:outerShdw>
                </a:effectLst>
              </a:rPr>
              <a:t> </a:t>
            </a:r>
            <a:r>
              <a:rPr lang="es-MX" sz="3600" b="1" dirty="0">
                <a:effectLst>
                  <a:outerShdw blurRad="38100" dist="38100" dir="2700000" algn="tl">
                    <a:srgbClr val="000000">
                      <a:alpha val="43137"/>
                    </a:srgbClr>
                  </a:outerShdw>
                </a:effectLst>
              </a:rPr>
              <a:t>del ALTAR hacia el cielo, el ángel de Jehová subió en la llama del ALTAR ante los ojos de Manoa y de su mujer, los cuales se postraron en tierra”.</a:t>
            </a:r>
            <a:endParaRPr lang="es-MX" sz="3600"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976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60854" y="662024"/>
            <a:ext cx="8222291" cy="5127481"/>
          </a:xfrm>
        </p:spPr>
        <p:txBody>
          <a:bodyPr>
            <a:noAutofit/>
          </a:bodyPr>
          <a:lstStyle/>
          <a:p>
            <a:pPr marL="0" indent="0" algn="just">
              <a:buNone/>
            </a:pPr>
            <a:r>
              <a:rPr lang="es-MX" sz="3200" dirty="0">
                <a:effectLst>
                  <a:outerShdw blurRad="38100" dist="38100" dir="2700000" algn="tl">
                    <a:srgbClr val="000000">
                      <a:alpha val="43137"/>
                    </a:srgbClr>
                  </a:outerShdw>
                </a:effectLst>
              </a:rPr>
              <a:t>Esto nos confirma que el elemento del fuego en el altar, no solo es cierto; sino que además es un conducto de la presencia angelical en el Altar. Ahí están los ángeles del Señor observando nuestra adoración.</a:t>
            </a:r>
          </a:p>
          <a:p>
            <a:pPr marL="0" indent="0" algn="just">
              <a:buNone/>
            </a:pPr>
            <a:r>
              <a:rPr lang="es-MX" sz="3200" dirty="0">
                <a:effectLst>
                  <a:outerShdw blurRad="38100" dist="38100" dir="2700000" algn="tl">
                    <a:srgbClr val="000000">
                      <a:alpha val="43137"/>
                    </a:srgbClr>
                  </a:outerShdw>
                </a:effectLst>
              </a:rPr>
              <a:t>Tenemos otro caso, donde está el elemento del fuego y la presencia de un ángel está en la llama. Se encuentra en Éxodo 3:2: </a:t>
            </a:r>
          </a:p>
          <a:p>
            <a:pPr marL="0" indent="0" algn="just">
              <a:buNone/>
            </a:pPr>
            <a:r>
              <a:rPr lang="es-MX" sz="3200" b="1" dirty="0">
                <a:effectLst>
                  <a:outerShdw blurRad="38100" dist="38100" dir="2700000" algn="tl">
                    <a:srgbClr val="000000">
                      <a:alpha val="43137"/>
                    </a:srgbClr>
                  </a:outerShdw>
                </a:effectLst>
              </a:rPr>
              <a:t>“Y se le</a:t>
            </a:r>
            <a:r>
              <a:rPr lang="es-MX" sz="3200" dirty="0">
                <a:effectLst>
                  <a:outerShdw blurRad="38100" dist="38100" dir="2700000" algn="tl">
                    <a:srgbClr val="000000">
                      <a:alpha val="43137"/>
                    </a:srgbClr>
                  </a:outerShdw>
                </a:effectLst>
              </a:rPr>
              <a:t> </a:t>
            </a:r>
            <a:r>
              <a:rPr lang="es-MX" sz="3200" b="1" dirty="0">
                <a:effectLst>
                  <a:outerShdw blurRad="38100" dist="38100" dir="2700000" algn="tl">
                    <a:srgbClr val="000000">
                      <a:alpha val="43137"/>
                    </a:srgbClr>
                  </a:outerShdw>
                </a:effectLst>
              </a:rPr>
              <a:t>apareció el ANGEL de Jehová en una llama de fuego en medio de una zarza; y él miró, y vio que la zarza ardía en fuego, y la zarza no se consumía”.</a:t>
            </a:r>
            <a:endParaRPr lang="es-MX" sz="3200" dirty="0">
              <a:effectLst>
                <a:outerShdw blurRad="38100" dist="38100" dir="2700000" algn="tl">
                  <a:srgbClr val="000000">
                    <a:alpha val="43137"/>
                  </a:srgbClr>
                </a:outerShdw>
              </a:effectLst>
            </a:endParaRPr>
          </a:p>
          <a:p>
            <a:pPr marL="0" indent="0" algn="just">
              <a:buNone/>
            </a:pPr>
            <a:endParaRPr lang="es-MX" sz="3200" dirty="0">
              <a:effectLst>
                <a:outerShdw blurRad="38100" dist="38100" dir="2700000" algn="tl">
                  <a:srgbClr val="000000">
                    <a:alpha val="43137"/>
                  </a:srgbClr>
                </a:outerShdw>
              </a:effectLst>
            </a:endParaRPr>
          </a:p>
          <a:p>
            <a:pPr marL="0" indent="0">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7863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1098348"/>
            <a:ext cx="8385463" cy="4351338"/>
          </a:xfrm>
        </p:spPr>
        <p:txBody>
          <a:bodyPr>
            <a:normAutofit/>
          </a:bodyPr>
          <a:lstStyle/>
          <a:p>
            <a:pPr marL="0" indent="0" algn="just">
              <a:buNone/>
            </a:pPr>
            <a:r>
              <a:rPr lang="es-MX" sz="4000" dirty="0">
                <a:effectLst>
                  <a:outerShdw blurRad="38100" dist="38100" dir="2700000" algn="tl">
                    <a:srgbClr val="000000">
                      <a:alpha val="43137"/>
                    </a:srgbClr>
                  </a:outerShdw>
                </a:effectLst>
              </a:rPr>
              <a:t>También en </a:t>
            </a:r>
            <a:r>
              <a:rPr lang="es-MX" sz="4000" b="1" dirty="0">
                <a:effectLst>
                  <a:outerShdw blurRad="38100" dist="38100" dir="2700000" algn="tl">
                    <a:srgbClr val="000000">
                      <a:alpha val="43137"/>
                    </a:srgbClr>
                  </a:outerShdw>
                </a:effectLst>
              </a:rPr>
              <a:t>Isaías 6:6, </a:t>
            </a:r>
            <a:r>
              <a:rPr lang="es-MX" sz="4000" dirty="0">
                <a:effectLst>
                  <a:outerShdw blurRad="38100" dist="38100" dir="2700000" algn="tl">
                    <a:srgbClr val="000000">
                      <a:alpha val="43137"/>
                    </a:srgbClr>
                  </a:outerShdw>
                </a:effectLst>
              </a:rPr>
              <a:t>podemos constatar lo del fuego en el altar, y que los ángeles están también ahí: </a:t>
            </a:r>
          </a:p>
          <a:p>
            <a:pPr marL="0" indent="0" algn="just">
              <a:buNone/>
            </a:pPr>
            <a:r>
              <a:rPr lang="es-MX" sz="4000" b="1" dirty="0">
                <a:effectLst>
                  <a:outerShdw blurRad="38100" dist="38100" dir="2700000" algn="tl">
                    <a:srgbClr val="000000">
                      <a:alpha val="43137"/>
                    </a:srgbClr>
                  </a:outerShdw>
                </a:effectLst>
              </a:rPr>
              <a:t>“Y voló hacia mí uno de los serafines, teniendo en su mano un carbón encendido, tomado del ALTAR con unas tenazas”.</a:t>
            </a:r>
            <a:endParaRPr lang="es-MX" sz="4000" dirty="0">
              <a:effectLst>
                <a:outerShdw blurRad="38100" dist="38100" dir="2700000" algn="tl">
                  <a:srgbClr val="000000">
                    <a:alpha val="43137"/>
                  </a:srgbClr>
                </a:outerShdw>
              </a:effectLst>
            </a:endParaRPr>
          </a:p>
          <a:p>
            <a:pPr marL="0" indent="0">
              <a:buNone/>
            </a:pPr>
            <a:endParaRPr lang="es-MX" sz="4000" dirty="0">
              <a:effectLst>
                <a:outerShdw blurRad="38100" dist="38100" dir="2700000" algn="tl">
                  <a:srgbClr val="000000">
                    <a:alpha val="43137"/>
                  </a:srgbClr>
                </a:outerShdw>
              </a:effectLst>
            </a:endParaRPr>
          </a:p>
          <a:p>
            <a:pPr marL="0" indent="0">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7113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5569" y="914752"/>
            <a:ext cx="8392861" cy="5377559"/>
          </a:xfrm>
        </p:spPr>
        <p:txBody>
          <a:bodyPr>
            <a:normAutofit fontScale="77500" lnSpcReduction="20000"/>
          </a:bodyPr>
          <a:lstStyle/>
          <a:p>
            <a:pPr marL="514350" indent="-514350">
              <a:buFont typeface="+mj-lt"/>
              <a:buAutoNum type="alphaUcPeriod" startAt="7"/>
            </a:pPr>
            <a:r>
              <a:rPr lang="es-MX" sz="5100" b="1" dirty="0">
                <a:effectLst>
                  <a:outerShdw blurRad="38100" dist="38100" dir="2700000" algn="tl">
                    <a:srgbClr val="000000">
                      <a:alpha val="43137"/>
                    </a:srgbClr>
                  </a:outerShdw>
                </a:effectLst>
              </a:rPr>
              <a:t>EL ALTAR ES UN SÍMBOLO DE VIDA</a:t>
            </a:r>
          </a:p>
          <a:p>
            <a:pPr marL="0" indent="0">
              <a:buNone/>
            </a:pPr>
            <a:endParaRPr lang="es-MX" sz="3300" dirty="0">
              <a:effectLst>
                <a:outerShdw blurRad="38100" dist="38100" dir="2700000" algn="tl">
                  <a:srgbClr val="000000">
                    <a:alpha val="43137"/>
                  </a:srgbClr>
                </a:outerShdw>
              </a:effectLst>
            </a:endParaRPr>
          </a:p>
          <a:p>
            <a:pPr marL="0" indent="0" algn="just">
              <a:buNone/>
            </a:pPr>
            <a:r>
              <a:rPr lang="es-MX" sz="4100" dirty="0">
                <a:effectLst>
                  <a:outerShdw blurRad="38100" dist="38100" dir="2700000" algn="tl">
                    <a:srgbClr val="000000">
                      <a:alpha val="43137"/>
                    </a:srgbClr>
                  </a:outerShdw>
                </a:effectLst>
              </a:rPr>
              <a:t>Es ahí en el altar, que sucede algo trascendental en la vida del hombre que se arrodilla. Cesa su muerte, se acaba el pecado y hay novedad de vida. Allí en el altar de Dios, Dios convierte al hombre de sus malos caminos y se acaba su desesperanza. </a:t>
            </a:r>
          </a:p>
          <a:p>
            <a:pPr marL="0" indent="0" algn="just">
              <a:buNone/>
            </a:pPr>
            <a:r>
              <a:rPr lang="es-MX" sz="4100" dirty="0">
                <a:effectLst>
                  <a:outerShdw blurRad="38100" dist="38100" dir="2700000" algn="tl">
                    <a:srgbClr val="000000">
                      <a:alpha val="43137"/>
                    </a:srgbClr>
                  </a:outerShdw>
                </a:effectLst>
              </a:rPr>
              <a:t>Miremos 1 Crónicas 21:22</a:t>
            </a:r>
            <a:r>
              <a:rPr lang="es-MX" sz="4100" b="1" dirty="0">
                <a:effectLst>
                  <a:outerShdw blurRad="38100" dist="38100" dir="2700000" algn="tl">
                    <a:srgbClr val="000000">
                      <a:alpha val="43137"/>
                    </a:srgbClr>
                  </a:outerShdw>
                </a:effectLst>
              </a:rPr>
              <a:t>: </a:t>
            </a:r>
          </a:p>
          <a:p>
            <a:pPr marL="0" indent="0" algn="just">
              <a:buNone/>
            </a:pPr>
            <a:r>
              <a:rPr lang="es-MX" sz="4100" b="1" dirty="0">
                <a:effectLst>
                  <a:outerShdw blurRad="38100" dist="38100" dir="2700000" algn="tl">
                    <a:srgbClr val="000000">
                      <a:alpha val="43137"/>
                    </a:srgbClr>
                  </a:outerShdw>
                </a:effectLst>
              </a:rPr>
              <a:t>“Entonces dijo David a Ornán: Dame este lugar de la era, para que edifique un ALTAR a Jehová; dámelo por su cabal precio, para que cese la mortandad en el pueblo”.</a:t>
            </a:r>
            <a:endParaRPr lang="es-MX" sz="41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3162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9269" y="697354"/>
            <a:ext cx="8385463" cy="703553"/>
          </a:xfrm>
        </p:spPr>
        <p:txBody>
          <a:bodyPr>
            <a:normAutofit/>
          </a:bodyPr>
          <a:lstStyle/>
          <a:p>
            <a:pPr marL="857250" indent="-857250">
              <a:buFont typeface="+mj-lt"/>
              <a:buAutoNum type="romanUcPeriod" startAt="2"/>
            </a:pPr>
            <a:r>
              <a:rPr lang="es-MX" sz="3600" b="1" dirty="0">
                <a:effectLst>
                  <a:outerShdw blurRad="38100" dist="38100" dir="2700000" algn="tl">
                    <a:srgbClr val="000000">
                      <a:alpha val="43137"/>
                    </a:srgbClr>
                  </a:outerShdw>
                </a:effectLst>
                <a:latin typeface="+mn-lt"/>
              </a:rPr>
              <a:t>¿QUÉ SE HACE EN UN ALTAR?</a:t>
            </a:r>
          </a:p>
        </p:txBody>
      </p:sp>
      <p:sp>
        <p:nvSpPr>
          <p:cNvPr id="7" name="Marcador de contenido 6"/>
          <p:cNvSpPr>
            <a:spLocks noGrp="1"/>
          </p:cNvSpPr>
          <p:nvPr>
            <p:ph idx="1"/>
          </p:nvPr>
        </p:nvSpPr>
        <p:spPr>
          <a:xfrm>
            <a:off x="379268" y="1287732"/>
            <a:ext cx="8532257" cy="4521137"/>
          </a:xfrm>
        </p:spPr>
        <p:txBody>
          <a:bodyPr>
            <a:noAutofit/>
          </a:bodyPr>
          <a:lstStyle/>
          <a:p>
            <a:pPr marL="514350" indent="-514350">
              <a:buFont typeface="+mj-lt"/>
              <a:buAutoNum type="alphaUcPeriod"/>
            </a:pPr>
            <a:r>
              <a:rPr lang="es-MX" sz="3200" b="1" dirty="0">
                <a:effectLst>
                  <a:outerShdw blurRad="38100" dist="38100" dir="2700000" algn="tl">
                    <a:srgbClr val="000000">
                      <a:alpha val="43137"/>
                    </a:srgbClr>
                  </a:outerShdw>
                </a:effectLst>
              </a:rPr>
              <a:t>ES UN ESPACIO DONDE SE RINDE ADORACIÓN</a:t>
            </a:r>
          </a:p>
          <a:p>
            <a:pPr marL="0" indent="0">
              <a:buNone/>
            </a:pPr>
            <a:r>
              <a:rPr lang="es-MX" dirty="0">
                <a:effectLst>
                  <a:outerShdw blurRad="38100" dist="38100" dir="2700000" algn="tl">
                    <a:srgbClr val="000000">
                      <a:alpha val="43137"/>
                    </a:srgbClr>
                  </a:outerShdw>
                </a:effectLst>
              </a:rPr>
              <a:t>Ahí podemos hacer muchos actos litúrgicos y solemnes, como: </a:t>
            </a:r>
          </a:p>
          <a:p>
            <a:r>
              <a:rPr lang="es-MX" dirty="0">
                <a:effectLst>
                  <a:outerShdw blurRad="38100" dist="38100" dir="2700000" algn="tl">
                    <a:srgbClr val="000000">
                      <a:alpha val="43137"/>
                    </a:srgbClr>
                  </a:outerShdw>
                </a:effectLst>
              </a:rPr>
              <a:t>La Ofrenda</a:t>
            </a:r>
          </a:p>
          <a:p>
            <a:r>
              <a:rPr lang="es-MX" dirty="0">
                <a:effectLst>
                  <a:outerShdw blurRad="38100" dist="38100" dir="2700000" algn="tl">
                    <a:srgbClr val="000000">
                      <a:alpha val="43137"/>
                    </a:srgbClr>
                  </a:outerShdw>
                </a:effectLst>
              </a:rPr>
              <a:t>Muchas Alabanzas</a:t>
            </a:r>
          </a:p>
          <a:p>
            <a:r>
              <a:rPr lang="es-MX" dirty="0">
                <a:effectLst>
                  <a:outerShdw blurRad="38100" dist="38100" dir="2700000" algn="tl">
                    <a:srgbClr val="000000">
                      <a:alpha val="43137"/>
                    </a:srgbClr>
                  </a:outerShdw>
                </a:effectLst>
              </a:rPr>
              <a:t>Buenas Oraciones</a:t>
            </a:r>
          </a:p>
          <a:p>
            <a:r>
              <a:rPr lang="es-MX" dirty="0">
                <a:effectLst>
                  <a:outerShdw blurRad="38100" dist="38100" dir="2700000" algn="tl">
                    <a:srgbClr val="000000">
                      <a:alpha val="43137"/>
                    </a:srgbClr>
                  </a:outerShdw>
                </a:effectLst>
              </a:rPr>
              <a:t>Unión de Intercesión</a:t>
            </a:r>
          </a:p>
          <a:p>
            <a:r>
              <a:rPr lang="es-MX" dirty="0">
                <a:effectLst>
                  <a:outerShdw blurRad="38100" dist="38100" dir="2700000" algn="tl">
                    <a:srgbClr val="000000">
                      <a:alpha val="43137"/>
                    </a:srgbClr>
                  </a:outerShdw>
                </a:effectLst>
              </a:rPr>
              <a:t>Acciones de Gracia</a:t>
            </a:r>
          </a:p>
          <a:p>
            <a:r>
              <a:rPr lang="es-MX" dirty="0">
                <a:effectLst>
                  <a:outerShdw blurRad="38100" dist="38100" dir="2700000" algn="tl">
                    <a:srgbClr val="000000">
                      <a:alpha val="43137"/>
                    </a:srgbClr>
                  </a:outerShdw>
                </a:effectLst>
              </a:rPr>
              <a:t>Testimonios Poderosos</a:t>
            </a:r>
          </a:p>
          <a:p>
            <a:r>
              <a:rPr lang="es-MX" dirty="0">
                <a:effectLst>
                  <a:outerShdw blurRad="38100" dist="38100" dir="2700000" algn="tl">
                    <a:srgbClr val="000000">
                      <a:alpha val="43137"/>
                    </a:srgbClr>
                  </a:outerShdw>
                </a:effectLst>
              </a:rPr>
              <a:t>Uso de la Palabra profética</a:t>
            </a: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376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a:latin typeface="+mn-lt"/>
              </a:rPr>
              <a:t>LA IMPORTANCIA DEL ALTAR</a:t>
            </a: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600" dirty="0">
                <a:effectLst>
                  <a:outerShdw blurRad="38100" dist="38100" dir="2700000" algn="tl">
                    <a:srgbClr val="000000">
                      <a:alpha val="43137"/>
                    </a:srgbClr>
                  </a:outerShdw>
                </a:effectLst>
              </a:rPr>
              <a:t>Isaías 56:7</a:t>
            </a:r>
          </a:p>
          <a:p>
            <a:pPr marL="0" indent="0" algn="just">
              <a:buNone/>
            </a:pPr>
            <a:r>
              <a:rPr lang="es-MX" sz="3600" b="1" dirty="0">
                <a:effectLst>
                  <a:outerShdw blurRad="38100" dist="38100" dir="2700000" algn="tl">
                    <a:srgbClr val="000000">
                      <a:alpha val="43137"/>
                    </a:srgbClr>
                  </a:outerShdw>
                </a:effectLst>
              </a:rPr>
              <a:t>“yo los llevaré a mi santo monte, y los recrearé en mi casa de oración; sus holocaustos y sus sacrificios serán aceptos sobre mi ALTAR; porque mi casa será llamada casa de oración para todos los pueblos”.</a:t>
            </a:r>
            <a:endParaRPr lang="es-MX" sz="3600" dirty="0">
              <a:effectLst>
                <a:outerShdw blurRad="38100" dist="38100" dir="2700000" algn="tl">
                  <a:srgbClr val="000000">
                    <a:alpha val="43137"/>
                  </a:srgbClr>
                </a:outerShdw>
              </a:effectLst>
            </a:endParaRPr>
          </a:p>
          <a:p>
            <a:pPr algn="just"/>
            <a:endParaRPr lang="es-MX" dirty="0">
              <a:effectLst>
                <a:outerShdw blurRad="38100" dist="38100" dir="2700000" algn="tl">
                  <a:srgbClr val="000000">
                    <a:alpha val="43137"/>
                  </a:srgbClr>
                </a:outerShdw>
              </a:effectLst>
            </a:endParaRPr>
          </a:p>
          <a:p>
            <a:pPr marL="0" indent="0" algn="just">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912812"/>
            <a:ext cx="8385463" cy="5032375"/>
          </a:xfrm>
        </p:spPr>
        <p:txBody>
          <a:bodyPr>
            <a:noAutofit/>
          </a:bodyPr>
          <a:lstStyle/>
          <a:p>
            <a:pPr marL="514350" indent="-514350">
              <a:buFont typeface="+mj-lt"/>
              <a:buAutoNum type="alphaUcPeriod" startAt="2"/>
            </a:pPr>
            <a:r>
              <a:rPr lang="es-MX" sz="3200" b="1" dirty="0">
                <a:effectLst>
                  <a:outerShdw blurRad="38100" dist="38100" dir="2700000" algn="tl">
                    <a:srgbClr val="000000">
                      <a:alpha val="43137"/>
                    </a:srgbClr>
                  </a:outerShdw>
                </a:effectLst>
              </a:rPr>
              <a:t>ES LA ENTREGA TOTAL A DIOS</a:t>
            </a:r>
          </a:p>
          <a:p>
            <a:pPr marL="0" indent="0" algn="just">
              <a:buNone/>
            </a:pPr>
            <a:r>
              <a:rPr lang="es-MX" sz="3200" dirty="0">
                <a:effectLst>
                  <a:outerShdw blurRad="38100" dist="38100" dir="2700000" algn="tl">
                    <a:srgbClr val="000000">
                      <a:alpha val="43137"/>
                    </a:srgbClr>
                  </a:outerShdw>
                </a:effectLst>
              </a:rPr>
              <a:t>Es presentar nuestra vida como un holocausto, para la gloria de Dios. De nada sirve pre-sentar ofrendas, cantos y mucho más; si no hay una entrega total y sin reservas para Dios.</a:t>
            </a:r>
          </a:p>
          <a:p>
            <a:pPr marL="0" indent="0" algn="just">
              <a:buNone/>
            </a:pPr>
            <a:r>
              <a:rPr lang="es-MX" sz="3200" dirty="0">
                <a:effectLst>
                  <a:outerShdw blurRad="38100" dist="38100" dir="2700000" algn="tl">
                    <a:srgbClr val="000000">
                      <a:alpha val="43137"/>
                    </a:srgbClr>
                  </a:outerShdw>
                </a:effectLst>
              </a:rPr>
              <a:t>Pablo no lo pudo decir de mejor manera en Romanos 12:1. </a:t>
            </a:r>
          </a:p>
          <a:p>
            <a:pPr marL="0" indent="0" algn="just">
              <a:buNone/>
            </a:pPr>
            <a:r>
              <a:rPr lang="es-MX" sz="3200" b="1" dirty="0">
                <a:effectLst>
                  <a:outerShdw blurRad="38100" dist="38100" dir="2700000" algn="tl">
                    <a:srgbClr val="000000">
                      <a:alpha val="43137"/>
                    </a:srgbClr>
                  </a:outerShdw>
                </a:effectLst>
              </a:rPr>
              <a:t>“Así que, hermanos, os ruego</a:t>
            </a:r>
            <a:r>
              <a:rPr lang="es-MX" sz="3200" dirty="0">
                <a:effectLst>
                  <a:outerShdw blurRad="38100" dist="38100" dir="2700000" algn="tl">
                    <a:srgbClr val="000000">
                      <a:alpha val="43137"/>
                    </a:srgbClr>
                  </a:outerShdw>
                </a:effectLst>
              </a:rPr>
              <a:t> </a:t>
            </a:r>
            <a:r>
              <a:rPr lang="es-MX" sz="3200" b="1" dirty="0">
                <a:effectLst>
                  <a:outerShdw blurRad="38100" dist="38100" dir="2700000" algn="tl">
                    <a:srgbClr val="000000">
                      <a:alpha val="43137"/>
                    </a:srgbClr>
                  </a:outerShdw>
                </a:effectLst>
              </a:rPr>
              <a:t>por las misericordias de Dios, que presentéis vuestros cuerpos en sacrificio vivo, santo, agradable a Dios, que es vuestro culto racional”.</a:t>
            </a:r>
            <a:endParaRPr lang="es-MX" sz="3200" dirty="0">
              <a:effectLst>
                <a:outerShdw blurRad="38100" dist="38100" dir="2700000" algn="tl">
                  <a:srgbClr val="000000">
                    <a:alpha val="43137"/>
                  </a:srgbClr>
                </a:outerShdw>
              </a:effectLst>
            </a:endParaRPr>
          </a:p>
          <a:p>
            <a:pPr marL="0" indent="0" algn="just">
              <a:buNone/>
            </a:pPr>
            <a:endParaRPr lang="es-MX" sz="3200" dirty="0">
              <a:effectLst>
                <a:outerShdw blurRad="38100" dist="38100" dir="2700000" algn="tl">
                  <a:srgbClr val="000000">
                    <a:alpha val="43137"/>
                  </a:srgbClr>
                </a:outerShdw>
              </a:effectLst>
            </a:endParaRPr>
          </a:p>
          <a:p>
            <a:pPr marL="0" indent="0">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89609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517696" y="1021476"/>
            <a:ext cx="8108607" cy="4351338"/>
          </a:xfrm>
        </p:spPr>
        <p:txBody>
          <a:bodyPr/>
          <a:lstStyle/>
          <a:p>
            <a:pPr marL="0" indent="0" algn="just">
              <a:buNone/>
            </a:pPr>
            <a:r>
              <a:rPr lang="es-MX" sz="3600" dirty="0">
                <a:effectLst>
                  <a:outerShdw blurRad="38100" dist="38100" dir="2700000" algn="tl">
                    <a:srgbClr val="000000">
                      <a:alpha val="43137"/>
                    </a:srgbClr>
                  </a:outerShdw>
                </a:effectLst>
              </a:rPr>
              <a:t>Pablo no lo pudo decir de mejor manera en Romanos 12:1. </a:t>
            </a:r>
          </a:p>
          <a:p>
            <a:pPr marL="0" indent="0" algn="just">
              <a:buNone/>
            </a:pPr>
            <a:r>
              <a:rPr lang="es-MX" sz="3600" b="1" dirty="0">
                <a:effectLst>
                  <a:outerShdw blurRad="38100" dist="38100" dir="2700000" algn="tl">
                    <a:srgbClr val="000000">
                      <a:alpha val="43137"/>
                    </a:srgbClr>
                  </a:outerShdw>
                </a:effectLst>
              </a:rPr>
              <a:t>“Así que, hermanos, os ruego</a:t>
            </a:r>
            <a:r>
              <a:rPr lang="es-MX" sz="3600" dirty="0">
                <a:effectLst>
                  <a:outerShdw blurRad="38100" dist="38100" dir="2700000" algn="tl">
                    <a:srgbClr val="000000">
                      <a:alpha val="43137"/>
                    </a:srgbClr>
                  </a:outerShdw>
                </a:effectLst>
              </a:rPr>
              <a:t> </a:t>
            </a:r>
            <a:r>
              <a:rPr lang="es-MX" sz="3600" b="1" dirty="0">
                <a:effectLst>
                  <a:outerShdw blurRad="38100" dist="38100" dir="2700000" algn="tl">
                    <a:srgbClr val="000000">
                      <a:alpha val="43137"/>
                    </a:srgbClr>
                  </a:outerShdw>
                </a:effectLst>
              </a:rPr>
              <a:t>por las misericordias de Dios, que presentéis vuestros cuerpos en sacrificio vivo, santo, agradable a Dios, que es vuestro culto racional”.</a:t>
            </a:r>
            <a:endParaRPr lang="es-MX" sz="3600"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48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799393"/>
            <a:ext cx="8385463" cy="4949248"/>
          </a:xfrm>
        </p:spPr>
        <p:txBody>
          <a:bodyPr>
            <a:noAutofit/>
          </a:bodyPr>
          <a:lstStyle/>
          <a:p>
            <a:pPr marL="0" indent="0" algn="just">
              <a:buNone/>
            </a:pPr>
            <a:r>
              <a:rPr lang="es-MX" sz="3200" dirty="0">
                <a:effectLst>
                  <a:outerShdw blurRad="38100" dist="38100" dir="2700000" algn="tl">
                    <a:srgbClr val="000000">
                      <a:alpha val="43137"/>
                    </a:srgbClr>
                  </a:outerShdw>
                </a:effectLst>
              </a:rPr>
              <a:t>El holocausto se presentaba como una medida de adoración, que no podían ofrecer ningún animal a medias. Cada quien podía traer el animal que pudieran según su capacidad. Pero el fin, era que fuera consumido ese holocausto. Se requiere que tu seas consumido en el altar de Dios, nada puede reemplazar ese momento, esa entrega.</a:t>
            </a:r>
          </a:p>
          <a:p>
            <a:pPr marL="0" indent="0" algn="just">
              <a:buNone/>
            </a:pPr>
            <a:r>
              <a:rPr lang="es-MX" sz="3200" dirty="0">
                <a:effectLst>
                  <a:outerShdw blurRad="38100" dist="38100" dir="2700000" algn="tl">
                    <a:srgbClr val="000000">
                      <a:alpha val="43137"/>
                    </a:srgbClr>
                  </a:outerShdw>
                </a:effectLst>
              </a:rPr>
              <a:t>Al Señor no le impresionan las muchas actividades, ni la elocuencia con la que puedan ser presentadas; aunque sean excelentes para nosotros, Dios conoce nuestra condición.</a:t>
            </a:r>
          </a:p>
          <a:p>
            <a:pPr marL="0" indent="0" algn="just">
              <a:buNone/>
            </a:pPr>
            <a:endParaRPr lang="es-MX" sz="3200" dirty="0">
              <a:effectLst>
                <a:outerShdw blurRad="38100" dist="38100" dir="2700000" algn="tl">
                  <a:srgbClr val="000000">
                    <a:alpha val="43137"/>
                  </a:srgbClr>
                </a:outerShdw>
              </a:effectLst>
            </a:endParaRPr>
          </a:p>
          <a:p>
            <a:pPr marL="0" indent="0" algn="just">
              <a:buNone/>
            </a:pPr>
            <a:endParaRPr lang="es-MX" sz="3200" dirty="0">
              <a:effectLst>
                <a:outerShdw blurRad="38100" dist="38100" dir="2700000" algn="tl">
                  <a:srgbClr val="000000">
                    <a:alpha val="43137"/>
                  </a:srgbClr>
                </a:outerShdw>
              </a:effectLst>
            </a:endParaRPr>
          </a:p>
          <a:p>
            <a:pPr marL="0" indent="0">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4980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943191"/>
            <a:ext cx="8385463" cy="4971618"/>
          </a:xfrm>
        </p:spPr>
        <p:txBody>
          <a:bodyPr/>
          <a:lstStyle/>
          <a:p>
            <a:pPr marL="0" indent="0" algn="just">
              <a:buNone/>
            </a:pPr>
            <a:r>
              <a:rPr lang="es-MX" sz="3600" dirty="0">
                <a:effectLst>
                  <a:outerShdw blurRad="38100" dist="38100" dir="2700000" algn="tl">
                    <a:srgbClr val="000000">
                      <a:alpha val="43137"/>
                    </a:srgbClr>
                  </a:outerShdw>
                </a:effectLst>
              </a:rPr>
              <a:t>Recuerda la palabra del Señor al profeta en 1ª Samuel 16:7. </a:t>
            </a:r>
          </a:p>
          <a:p>
            <a:pPr marL="0" indent="0" algn="just">
              <a:buNone/>
            </a:pPr>
            <a:r>
              <a:rPr lang="es-MX" sz="3600" b="1" dirty="0">
                <a:effectLst>
                  <a:outerShdw blurRad="38100" dist="38100" dir="2700000" algn="tl">
                    <a:srgbClr val="000000">
                      <a:alpha val="43137"/>
                    </a:srgbClr>
                  </a:outerShdw>
                </a:effectLst>
              </a:rPr>
              <a:t>“Y Jehová respondió a Samuel:</a:t>
            </a:r>
            <a:r>
              <a:rPr lang="es-MX" sz="3600" dirty="0">
                <a:effectLst>
                  <a:outerShdw blurRad="38100" dist="38100" dir="2700000" algn="tl">
                    <a:srgbClr val="000000">
                      <a:alpha val="43137"/>
                    </a:srgbClr>
                  </a:outerShdw>
                </a:effectLst>
              </a:rPr>
              <a:t> </a:t>
            </a:r>
            <a:r>
              <a:rPr lang="es-MX" sz="3600" b="1" dirty="0">
                <a:effectLst>
                  <a:outerShdw blurRad="38100" dist="38100" dir="2700000" algn="tl">
                    <a:srgbClr val="000000">
                      <a:alpha val="43137"/>
                    </a:srgbClr>
                  </a:outerShdw>
                </a:effectLst>
              </a:rPr>
              <a:t>No mires a su parecer, ni a lo grande de su estatura, porque yo lo desecho; porque Jehová no MIRA LO QUE MIRA EL HOMBRE; pues el hombre mira lo que está delante de sus ojos, pero Jehová mira el corazón”.</a:t>
            </a:r>
            <a:endParaRPr lang="es-MX" sz="3600"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5253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838489"/>
          </a:xfrm>
        </p:spPr>
        <p:txBody>
          <a:bodyPr>
            <a:normAutofit fontScale="90000"/>
          </a:bodyPr>
          <a:lstStyle/>
          <a:p>
            <a:pPr marL="857250" indent="-857250">
              <a:buFont typeface="+mj-lt"/>
              <a:buAutoNum type="romanUcPeriod" startAt="3"/>
            </a:pPr>
            <a:r>
              <a:rPr lang="es-MX" b="1" dirty="0">
                <a:effectLst>
                  <a:outerShdw blurRad="38100" dist="38100" dir="2700000" algn="tl">
                    <a:srgbClr val="000000">
                      <a:alpha val="43137"/>
                    </a:srgbClr>
                  </a:outerShdw>
                </a:effectLst>
                <a:latin typeface="+mn-lt"/>
              </a:rPr>
              <a:t>PRECISIONES IMPORTAMTES SOBRE EL ALTAR</a:t>
            </a:r>
          </a:p>
        </p:txBody>
      </p:sp>
      <p:sp>
        <p:nvSpPr>
          <p:cNvPr id="7" name="Marcador de contenido 6"/>
          <p:cNvSpPr>
            <a:spLocks noGrp="1"/>
          </p:cNvSpPr>
          <p:nvPr>
            <p:ph idx="1"/>
          </p:nvPr>
        </p:nvSpPr>
        <p:spPr>
          <a:xfrm>
            <a:off x="374073" y="1825625"/>
            <a:ext cx="8385463" cy="4351338"/>
          </a:xfrm>
        </p:spPr>
        <p:txBody>
          <a:bodyPr/>
          <a:lstStyle/>
          <a:p>
            <a:pPr marL="514350" indent="-514350">
              <a:buFont typeface="+mj-lt"/>
              <a:buAutoNum type="alphaUcPeriod"/>
            </a:pPr>
            <a:endParaRPr lang="es-MX" dirty="0">
              <a:effectLst>
                <a:outerShdw blurRad="38100" dist="38100" dir="2700000" algn="tl">
                  <a:srgbClr val="000000">
                    <a:alpha val="43137"/>
                  </a:srgbClr>
                </a:outerShdw>
              </a:effectLst>
            </a:endParaRPr>
          </a:p>
          <a:p>
            <a:pPr marL="514350" indent="-514350">
              <a:buFont typeface="+mj-lt"/>
              <a:buAutoNum type="alphaUcPeriod"/>
            </a:pPr>
            <a:r>
              <a:rPr lang="es-MX" sz="3600" dirty="0">
                <a:effectLst>
                  <a:outerShdw blurRad="38100" dist="38100" dir="2700000" algn="tl">
                    <a:srgbClr val="000000">
                      <a:alpha val="43137"/>
                    </a:srgbClr>
                  </a:outerShdw>
                </a:effectLst>
              </a:rPr>
              <a:t>DEBEMOS CUIDAE EL ALTAR</a:t>
            </a:r>
          </a:p>
          <a:p>
            <a:pPr marL="0" indent="0">
              <a:buNone/>
            </a:pPr>
            <a:endParaRPr lang="es-MX" sz="3600" dirty="0">
              <a:effectLst>
                <a:outerShdw blurRad="38100" dist="38100" dir="2700000" algn="tl">
                  <a:srgbClr val="000000">
                    <a:alpha val="43137"/>
                  </a:srgbClr>
                </a:outerShdw>
              </a:effectLst>
            </a:endParaRPr>
          </a:p>
          <a:p>
            <a:pPr marL="0" indent="0" algn="just">
              <a:buNone/>
            </a:pPr>
            <a:r>
              <a:rPr lang="es-MX" sz="3600" dirty="0">
                <a:effectLst>
                  <a:outerShdw blurRad="38100" dist="38100" dir="2700000" algn="tl">
                    <a:srgbClr val="000000">
                      <a:alpha val="43137"/>
                    </a:srgbClr>
                  </a:outerShdw>
                </a:effectLst>
              </a:rPr>
              <a:t>Número 18:5. </a:t>
            </a:r>
            <a:r>
              <a:rPr lang="es-MX" sz="3600" b="1" dirty="0">
                <a:effectLst>
                  <a:outerShdw blurRad="38100" dist="38100" dir="2700000" algn="tl">
                    <a:srgbClr val="000000">
                      <a:alpha val="43137"/>
                    </a:srgbClr>
                  </a:outerShdw>
                </a:effectLst>
              </a:rPr>
              <a:t>“Y tendréis el cuidado del santuario, y el cuidado del ALTAR, para que no venga más la ira sobre los hijos de Israel”.</a:t>
            </a: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3728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1060048"/>
            <a:ext cx="8385463" cy="5049982"/>
          </a:xfrm>
        </p:spPr>
        <p:txBody>
          <a:bodyPr>
            <a:normAutofit lnSpcReduction="10000"/>
          </a:bodyPr>
          <a:lstStyle/>
          <a:p>
            <a:pPr marL="0" indent="0" algn="just">
              <a:buNone/>
            </a:pPr>
            <a:r>
              <a:rPr lang="es-MX" sz="3600" b="1" dirty="0">
                <a:effectLst>
                  <a:outerShdw blurRad="38100" dist="38100" dir="2700000" algn="tl">
                    <a:srgbClr val="000000">
                      <a:alpha val="43137"/>
                    </a:srgbClr>
                  </a:outerShdw>
                </a:effectLst>
              </a:rPr>
              <a:t>Es un lugar de investidura santa, hay que cuidarlo. Debemos estar al pendiente de cualquier cosa extraña, de cosas que no sean santas; o permitir que se hagan cosas que no edifiquen al pueblo de Dios.</a:t>
            </a:r>
          </a:p>
          <a:p>
            <a:pPr marL="0" indent="0" algn="just">
              <a:buNone/>
            </a:pPr>
            <a:r>
              <a:rPr lang="es-MX" sz="3600" b="1" dirty="0">
                <a:effectLst>
                  <a:outerShdw blurRad="38100" dist="38100" dir="2700000" algn="tl">
                    <a:srgbClr val="000000">
                      <a:alpha val="43137"/>
                    </a:srgbClr>
                  </a:outerShdw>
                </a:effectLst>
              </a:rPr>
              <a:t>En el cuidar, debemos tener presente que hay que embellecerlo, tenerlo limpio, arreglado. </a:t>
            </a:r>
          </a:p>
          <a:p>
            <a:pPr marL="0" indent="0" algn="just">
              <a:buNone/>
            </a:pPr>
            <a:r>
              <a:rPr lang="es-MX" sz="3600" b="1" dirty="0">
                <a:effectLst>
                  <a:outerShdw blurRad="38100" dist="38100" dir="2700000" algn="tl">
                    <a:srgbClr val="000000">
                      <a:alpha val="43137"/>
                    </a:srgbClr>
                  </a:outerShdw>
                </a:effectLst>
              </a:rPr>
              <a:t>En los tiempos del rey </a:t>
            </a:r>
            <a:r>
              <a:rPr lang="es-MX" sz="3600" b="1" dirty="0" err="1">
                <a:effectLst>
                  <a:outerShdw blurRad="38100" dist="38100" dir="2700000" algn="tl">
                    <a:srgbClr val="000000">
                      <a:alpha val="43137"/>
                    </a:srgbClr>
                  </a:outerShdw>
                </a:effectLst>
              </a:rPr>
              <a:t>Acab</a:t>
            </a:r>
            <a:r>
              <a:rPr lang="es-MX" sz="3600" b="1" dirty="0">
                <a:effectLst>
                  <a:outerShdw blurRad="38100" dist="38100" dir="2700000" algn="tl">
                    <a:srgbClr val="000000">
                      <a:alpha val="43137"/>
                    </a:srgbClr>
                  </a:outerShdw>
                </a:effectLst>
              </a:rPr>
              <a:t>, el altar estaba descuidado.</a:t>
            </a:r>
          </a:p>
          <a:p>
            <a:pPr marL="0" indent="0" algn="just">
              <a:buNone/>
            </a:pPr>
            <a:endParaRPr lang="es-MX" b="1" dirty="0">
              <a:effectLst>
                <a:outerShdw blurRad="38100" dist="38100" dir="2700000" algn="tl">
                  <a:srgbClr val="000000">
                    <a:alpha val="43137"/>
                  </a:srgbClr>
                </a:outerShdw>
              </a:effectLst>
            </a:endParaRPr>
          </a:p>
          <a:p>
            <a:pPr marL="0" indent="0" algn="just">
              <a:buNone/>
            </a:pPr>
            <a:endParaRPr lang="es-MX" b="1" dirty="0">
              <a:effectLst>
                <a:outerShdw blurRad="38100" dist="38100" dir="2700000" algn="tl">
                  <a:srgbClr val="000000">
                    <a:alpha val="43137"/>
                  </a:srgbClr>
                </a:outerShdw>
              </a:effectLst>
            </a:endParaRPr>
          </a:p>
          <a:p>
            <a:pPr marL="0" indent="0">
              <a:buNone/>
            </a:pPr>
            <a:endParaRPr lang="es-MX"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1231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1097033"/>
            <a:ext cx="8385463" cy="4940445"/>
          </a:xfrm>
        </p:spPr>
        <p:txBody>
          <a:bodyPr/>
          <a:lstStyle/>
          <a:p>
            <a:pPr marL="0" indent="0" algn="just">
              <a:buNone/>
            </a:pPr>
            <a:r>
              <a:rPr lang="es-MX" sz="3600" dirty="0">
                <a:effectLst>
                  <a:outerShdw blurRad="38100" dist="38100" dir="2700000" algn="tl">
                    <a:srgbClr val="000000">
                      <a:alpha val="43137"/>
                    </a:srgbClr>
                  </a:outerShdw>
                </a:effectLst>
              </a:rPr>
              <a:t>Es triste ver altares que parecen ruinas. Elías se preocupó de esto y decidió cuidar el altar. </a:t>
            </a:r>
          </a:p>
          <a:p>
            <a:pPr marL="0" indent="0" algn="just">
              <a:buNone/>
            </a:pPr>
            <a:r>
              <a:rPr lang="es-MX" sz="3600" dirty="0">
                <a:effectLst>
                  <a:outerShdw blurRad="38100" dist="38100" dir="2700000" algn="tl">
                    <a:srgbClr val="000000">
                      <a:alpha val="43137"/>
                    </a:srgbClr>
                  </a:outerShdw>
                </a:effectLst>
              </a:rPr>
              <a:t>Así lo proclama </a:t>
            </a:r>
            <a:r>
              <a:rPr lang="es-MX" sz="3600" b="1" dirty="0">
                <a:effectLst>
                  <a:outerShdw blurRad="38100" dist="38100" dir="2700000" algn="tl">
                    <a:srgbClr val="000000">
                      <a:alpha val="43137"/>
                    </a:srgbClr>
                  </a:outerShdw>
                </a:effectLst>
              </a:rPr>
              <a:t>1ª Reyes 18:30. </a:t>
            </a:r>
          </a:p>
          <a:p>
            <a:pPr marL="0" indent="0" algn="just">
              <a:buNone/>
            </a:pPr>
            <a:r>
              <a:rPr lang="es-MX" sz="3600" b="1" dirty="0">
                <a:effectLst>
                  <a:outerShdw blurRad="38100" dist="38100" dir="2700000" algn="tl">
                    <a:srgbClr val="000000">
                      <a:alpha val="43137"/>
                    </a:srgbClr>
                  </a:outerShdw>
                </a:effectLst>
              </a:rPr>
              <a:t>“Entonces dijo Elías a todo el pueblo: Acercaos a mí. Y</a:t>
            </a:r>
            <a:r>
              <a:rPr lang="es-MX" sz="3600" dirty="0">
                <a:effectLst>
                  <a:outerShdw blurRad="38100" dist="38100" dir="2700000" algn="tl">
                    <a:srgbClr val="000000">
                      <a:alpha val="43137"/>
                    </a:srgbClr>
                  </a:outerShdw>
                </a:effectLst>
              </a:rPr>
              <a:t> </a:t>
            </a:r>
            <a:r>
              <a:rPr lang="es-MX" sz="3600" b="1" dirty="0">
                <a:effectLst>
                  <a:outerShdw blurRad="38100" dist="38100" dir="2700000" algn="tl">
                    <a:srgbClr val="000000">
                      <a:alpha val="43137"/>
                    </a:srgbClr>
                  </a:outerShdw>
                </a:effectLst>
              </a:rPr>
              <a:t>todo el pueblo se le acercó; y él arregló el ALTAR de Jehová que estaba arruinado”.</a:t>
            </a:r>
            <a:r>
              <a:rPr lang="es-MX" sz="3600" dirty="0">
                <a:effectLst>
                  <a:outerShdw blurRad="38100" dist="38100" dir="2700000" algn="tl">
                    <a:srgbClr val="000000">
                      <a:alpha val="43137"/>
                    </a:srgbClr>
                  </a:outerShdw>
                </a:effectLst>
              </a:rPr>
              <a:t> </a:t>
            </a: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0462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897226"/>
            <a:ext cx="8385463" cy="5379588"/>
          </a:xfrm>
        </p:spPr>
        <p:txBody>
          <a:bodyPr>
            <a:normAutofit/>
          </a:bodyPr>
          <a:lstStyle/>
          <a:p>
            <a:pPr marL="514350" indent="-514350">
              <a:buFont typeface="+mj-lt"/>
              <a:buAutoNum type="alphaUcPeriod" startAt="2"/>
            </a:pPr>
            <a:r>
              <a:rPr lang="es-MX" sz="3200" b="1" dirty="0">
                <a:effectLst>
                  <a:outerShdw blurRad="38100" dist="38100" dir="2700000" algn="tl">
                    <a:srgbClr val="000000">
                      <a:alpha val="43137"/>
                    </a:srgbClr>
                  </a:outerShdw>
                </a:effectLst>
              </a:rPr>
              <a:t>EL ALTAR NO DEBE SER PROFANADO</a:t>
            </a:r>
          </a:p>
          <a:p>
            <a:pPr marL="0" indent="0" algn="just">
              <a:buNone/>
            </a:pPr>
            <a:r>
              <a:rPr lang="es-MX" dirty="0">
                <a:effectLst>
                  <a:outerShdw blurRad="38100" dist="38100" dir="2700000" algn="tl">
                    <a:srgbClr val="000000">
                      <a:alpha val="43137"/>
                    </a:srgbClr>
                  </a:outerShdw>
                </a:effectLst>
              </a:rPr>
              <a:t>Levítico 21:12. </a:t>
            </a:r>
            <a:r>
              <a:rPr lang="es-MX" b="1" dirty="0">
                <a:effectLst>
                  <a:outerShdw blurRad="38100" dist="38100" dir="2700000" algn="tl">
                    <a:srgbClr val="000000">
                      <a:alpha val="43137"/>
                    </a:srgbClr>
                  </a:outerShdw>
                </a:effectLst>
              </a:rPr>
              <a:t>“Ni saldrá del santuario, ni profanará el santuario de su Dios; porque</a:t>
            </a:r>
            <a:r>
              <a:rPr lang="es-MX" dirty="0">
                <a:effectLst>
                  <a:outerShdw blurRad="38100" dist="38100" dir="2700000" algn="tl">
                    <a:srgbClr val="000000">
                      <a:alpha val="43137"/>
                    </a:srgbClr>
                  </a:outerShdw>
                </a:effectLst>
              </a:rPr>
              <a:t> </a:t>
            </a:r>
            <a:r>
              <a:rPr lang="es-MX" b="1" dirty="0">
                <a:effectLst>
                  <a:outerShdw blurRad="38100" dist="38100" dir="2700000" algn="tl">
                    <a:srgbClr val="000000">
                      <a:alpha val="43137"/>
                    </a:srgbClr>
                  </a:outerShdw>
                </a:effectLst>
              </a:rPr>
              <a:t>la CONSAGRACIÓN por el aceite de la unción de su Dios está sobre él. Yo Jehová”.</a:t>
            </a:r>
          </a:p>
          <a:p>
            <a:pPr marL="0" indent="0" algn="just">
              <a:buNone/>
            </a:pPr>
            <a:endParaRPr lang="es-MX" dirty="0">
              <a:effectLst>
                <a:outerShdw blurRad="38100" dist="38100" dir="2700000" algn="tl">
                  <a:srgbClr val="000000">
                    <a:alpha val="43137"/>
                  </a:srgbClr>
                </a:outerShdw>
              </a:effectLst>
            </a:endParaRPr>
          </a:p>
          <a:p>
            <a:pPr marL="0" indent="0" algn="just">
              <a:buNone/>
            </a:pPr>
            <a:r>
              <a:rPr lang="es-MX" dirty="0">
                <a:effectLst>
                  <a:outerShdw blurRad="38100" dist="38100" dir="2700000" algn="tl">
                    <a:srgbClr val="000000">
                      <a:alpha val="43137"/>
                    </a:srgbClr>
                  </a:outerShdw>
                </a:effectLst>
              </a:rPr>
              <a:t>Este lugar es tan importante, que no debe ser violado, manchado, mancillado, no debe burlarse alguien del altar, no debe envilecerse, menos corromperse. Es un lugar especial.</a:t>
            </a:r>
          </a:p>
          <a:p>
            <a:pPr marL="0" indent="0" algn="just">
              <a:buNone/>
            </a:pPr>
            <a:r>
              <a:rPr lang="es-MX" dirty="0">
                <a:effectLst>
                  <a:outerShdw blurRad="38100" dist="38100" dir="2700000" algn="tl">
                    <a:srgbClr val="000000">
                      <a:alpha val="43137"/>
                    </a:srgbClr>
                  </a:outerShdw>
                </a:effectLst>
              </a:rPr>
              <a:t>No es lugar para cualquier persona, hablando de ministrar ahí. Aunque más adelante estaremos estudiando la clase: Ministrando a Dios.</a:t>
            </a:r>
          </a:p>
          <a:p>
            <a:pPr marL="0" indent="0" algn="just">
              <a:buNone/>
            </a:pPr>
            <a:endParaRPr lang="es-MX" dirty="0">
              <a:effectLst>
                <a:outerShdw blurRad="38100" dist="38100" dir="2700000" algn="tl">
                  <a:srgbClr val="000000">
                    <a:alpha val="43137"/>
                  </a:srgbClr>
                </a:outerShdw>
              </a:effectLst>
            </a:endParaRPr>
          </a:p>
          <a:p>
            <a:pPr marL="0" indent="0" algn="just">
              <a:buNone/>
            </a:pPr>
            <a:endParaRPr lang="es-MX"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3937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a:latin typeface="+mn-lt"/>
              </a:rPr>
              <a:t>CONCLUSIÓN</a:t>
            </a: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600" dirty="0">
                <a:effectLst>
                  <a:outerShdw blurRad="38100" dist="38100" dir="2700000" algn="tl">
                    <a:srgbClr val="000000">
                      <a:alpha val="43137"/>
                    </a:srgbClr>
                  </a:outerShdw>
                </a:effectLst>
              </a:rPr>
              <a:t>El altar que se ha consagrado a Dios, tiene una particularidad: Ahí estará el nombre del Señor de manera perpetua. </a:t>
            </a:r>
          </a:p>
          <a:p>
            <a:pPr marL="0" indent="0" algn="just">
              <a:buNone/>
            </a:pPr>
            <a:r>
              <a:rPr lang="es-MX" sz="3600" dirty="0">
                <a:effectLst>
                  <a:outerShdw blurRad="38100" dist="38100" dir="2700000" algn="tl">
                    <a:srgbClr val="000000">
                      <a:alpha val="43137"/>
                    </a:srgbClr>
                  </a:outerShdw>
                </a:effectLst>
              </a:rPr>
              <a:t>2ª Crónicas 33:4, nos enseña que: </a:t>
            </a:r>
            <a:r>
              <a:rPr lang="es-MX" sz="3600" b="1" dirty="0">
                <a:effectLst>
                  <a:outerShdw blurRad="38100" dist="38100" dir="2700000" algn="tl">
                    <a:srgbClr val="000000">
                      <a:alpha val="43137"/>
                    </a:srgbClr>
                  </a:outerShdw>
                </a:effectLst>
              </a:rPr>
              <a:t>“Edificó también ALTARES</a:t>
            </a:r>
            <a:r>
              <a:rPr lang="es-MX" sz="3600" dirty="0">
                <a:effectLst>
                  <a:outerShdw blurRad="38100" dist="38100" dir="2700000" algn="tl">
                    <a:srgbClr val="000000">
                      <a:alpha val="43137"/>
                    </a:srgbClr>
                  </a:outerShdw>
                </a:effectLst>
              </a:rPr>
              <a:t> </a:t>
            </a:r>
            <a:r>
              <a:rPr lang="es-MX" sz="3600" b="1" dirty="0">
                <a:effectLst>
                  <a:outerShdw blurRad="38100" dist="38100" dir="2700000" algn="tl">
                    <a:srgbClr val="000000">
                      <a:alpha val="43137"/>
                    </a:srgbClr>
                  </a:outerShdw>
                </a:effectLst>
              </a:rPr>
              <a:t>en la casa de Jehová, de la cual había dicho Jehová: En Jerusalén estará mi nombre perpetuamente”.</a:t>
            </a:r>
            <a:endParaRPr lang="es-MX" sz="3600"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9204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01478" y="774915"/>
            <a:ext cx="8648053" cy="5376503"/>
          </a:xfrm>
        </p:spPr>
        <p:txBody>
          <a:bodyPr>
            <a:normAutofit/>
          </a:bodyPr>
          <a:lstStyle/>
          <a:p>
            <a:pPr marL="0" indent="0" algn="just">
              <a:buNone/>
            </a:pPr>
            <a:r>
              <a:rPr lang="es-MX" dirty="0">
                <a:effectLst>
                  <a:outerShdw blurRad="38100" dist="38100" dir="2700000" algn="tl">
                    <a:srgbClr val="000000">
                      <a:alpha val="43137"/>
                    </a:srgbClr>
                  </a:outerShdw>
                </a:effectLst>
              </a:rPr>
              <a:t>El altar que nosotros edificamos, ya sea en el templo o en nuestro corazón; representa el verdadero altar de Dios. Recordemos lo que nos explica Pablo en,</a:t>
            </a:r>
          </a:p>
          <a:p>
            <a:pPr marL="0" indent="0" algn="just">
              <a:buNone/>
            </a:pPr>
            <a:r>
              <a:rPr lang="es-MX" dirty="0">
                <a:effectLst>
                  <a:outerShdw blurRad="38100" dist="38100" dir="2700000" algn="tl">
                    <a:srgbClr val="000000">
                      <a:alpha val="43137"/>
                    </a:srgbClr>
                  </a:outerShdw>
                </a:effectLst>
              </a:rPr>
              <a:t>1ª  Corintios 3:16: </a:t>
            </a:r>
          </a:p>
          <a:p>
            <a:pPr marL="0" indent="0" algn="just">
              <a:buNone/>
            </a:pPr>
            <a:r>
              <a:rPr lang="es-MX" b="1" dirty="0">
                <a:effectLst>
                  <a:outerShdw blurRad="38100" dist="38100" dir="2700000" algn="tl">
                    <a:srgbClr val="000000">
                      <a:alpha val="43137"/>
                    </a:srgbClr>
                  </a:outerShdw>
                </a:effectLst>
              </a:rPr>
              <a:t>“¿No</a:t>
            </a:r>
            <a:r>
              <a:rPr lang="es-MX" dirty="0">
                <a:effectLst>
                  <a:outerShdw blurRad="38100" dist="38100" dir="2700000" algn="tl">
                    <a:srgbClr val="000000">
                      <a:alpha val="43137"/>
                    </a:srgbClr>
                  </a:outerShdw>
                </a:effectLst>
              </a:rPr>
              <a:t> </a:t>
            </a:r>
            <a:r>
              <a:rPr lang="es-MX" b="1" dirty="0">
                <a:effectLst>
                  <a:outerShdw blurRad="38100" dist="38100" dir="2700000" algn="tl">
                    <a:srgbClr val="000000">
                      <a:alpha val="43137"/>
                    </a:srgbClr>
                  </a:outerShdw>
                </a:effectLst>
              </a:rPr>
              <a:t>sabéis que sois TEMPLO de Dios, y que el Espíritu de Dios mora en vosotros?”.</a:t>
            </a:r>
          </a:p>
          <a:p>
            <a:pPr marL="0" indent="0" algn="just">
              <a:buNone/>
            </a:pPr>
            <a:r>
              <a:rPr lang="es-MX" dirty="0">
                <a:effectLst>
                  <a:outerShdw blurRad="38100" dist="38100" dir="2700000" algn="tl">
                    <a:srgbClr val="000000">
                      <a:alpha val="43137"/>
                    </a:srgbClr>
                  </a:outerShdw>
                </a:effectLst>
              </a:rPr>
              <a:t>En ese sentido, tengamos cuidado que Dios no menosprecie y deseche el al-</a:t>
            </a:r>
            <a:r>
              <a:rPr lang="es-MX" dirty="0" err="1">
                <a:effectLst>
                  <a:outerShdw blurRad="38100" dist="38100" dir="2700000" algn="tl">
                    <a:srgbClr val="000000">
                      <a:alpha val="43137"/>
                    </a:srgbClr>
                  </a:outerShdw>
                </a:effectLst>
              </a:rPr>
              <a:t>tar</a:t>
            </a:r>
            <a:r>
              <a:rPr lang="es-MX" dirty="0">
                <a:effectLst>
                  <a:outerShdw blurRad="38100" dist="38100" dir="2700000" algn="tl">
                    <a:srgbClr val="000000">
                      <a:alpha val="43137"/>
                    </a:srgbClr>
                  </a:outerShdw>
                </a:effectLst>
              </a:rPr>
              <a:t> que le hemos edificado: “</a:t>
            </a:r>
            <a:r>
              <a:rPr lang="es-MX" b="1" dirty="0">
                <a:effectLst>
                  <a:outerShdw blurRad="38100" dist="38100" dir="2700000" algn="tl">
                    <a:srgbClr val="000000">
                      <a:alpha val="43137"/>
                    </a:srgbClr>
                  </a:outerShdw>
                </a:effectLst>
              </a:rPr>
              <a:t>Desechó el Señor su ALTAR, menospreció su santuario; Ha entregado en mano del enemigo los muros de sus palacios; Hicieron resonar su voz en la casa de Jehová como en día de fiesta”. </a:t>
            </a:r>
            <a:r>
              <a:rPr lang="es-MX" dirty="0">
                <a:effectLst>
                  <a:outerShdw blurRad="38100" dist="38100" dir="2700000" algn="tl">
                    <a:srgbClr val="000000">
                      <a:alpha val="43137"/>
                    </a:srgbClr>
                  </a:outerShdw>
                </a:effectLst>
              </a:rPr>
              <a:t>Lamentaciones 2:7.</a:t>
            </a:r>
          </a:p>
          <a:p>
            <a:pPr marL="0" indent="0" algn="just">
              <a:buNone/>
            </a:pPr>
            <a:endParaRPr lang="es-MX" b="1" dirty="0">
              <a:effectLst>
                <a:outerShdw blurRad="38100" dist="38100" dir="2700000" algn="tl">
                  <a:srgbClr val="000000">
                    <a:alpha val="43137"/>
                  </a:srgbClr>
                </a:outerShdw>
              </a:effectLst>
            </a:endParaRPr>
          </a:p>
          <a:p>
            <a:pPr marL="0" indent="0" algn="just">
              <a:buNone/>
            </a:pPr>
            <a:endParaRPr lang="es-MX"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723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a:latin typeface="+mn-lt"/>
              </a:rPr>
              <a:t>INTRODUCCIÓN </a:t>
            </a: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4000" dirty="0">
                <a:effectLst>
                  <a:outerShdw blurRad="38100" dist="38100" dir="2700000" algn="tl">
                    <a:srgbClr val="000000">
                      <a:alpha val="43137"/>
                    </a:srgbClr>
                  </a:outerShdw>
                </a:effectLst>
              </a:rPr>
              <a:t>Todos tenemos la idea de lo que es un altar. En muchos lugares, religiones y creencias se utilizan los altares. </a:t>
            </a:r>
          </a:p>
          <a:p>
            <a:pPr marL="0" indent="0" algn="just">
              <a:buNone/>
            </a:pPr>
            <a:r>
              <a:rPr lang="es-MX" sz="4000" dirty="0">
                <a:effectLst>
                  <a:outerShdw blurRad="38100" dist="38100" dir="2700000" algn="tl">
                    <a:srgbClr val="000000">
                      <a:alpha val="43137"/>
                    </a:srgbClr>
                  </a:outerShdw>
                </a:effectLst>
              </a:rPr>
              <a:t>Pero el altar que nosotros como pueblo de Dios utilizamos, es muy significativo y especial.</a:t>
            </a: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05176" y="812076"/>
            <a:ext cx="8733647" cy="4722236"/>
          </a:xfrm>
        </p:spPr>
        <p:txBody>
          <a:bodyPr>
            <a:noAutofit/>
          </a:bodyPr>
          <a:lstStyle/>
          <a:p>
            <a:pPr marL="0" indent="0" algn="just">
              <a:buNone/>
            </a:pPr>
            <a:r>
              <a:rPr lang="es-MX" sz="3200" dirty="0">
                <a:effectLst>
                  <a:outerShdw blurRad="38100" dist="38100" dir="2700000" algn="tl">
                    <a:srgbClr val="000000">
                      <a:alpha val="43137"/>
                    </a:srgbClr>
                  </a:outerShdw>
                </a:effectLst>
              </a:rPr>
              <a:t>Una de las ideas sobre lo que se hace en un altar, es la adoración a Dios. Algunos no utilizan altares; aduciendo que a Dios se le puede adorar en cualquier lugar, a cualquier hora. En parte esto es cierto. Pero el altar a Dios conlleva una importancia única.</a:t>
            </a:r>
          </a:p>
          <a:p>
            <a:pPr marL="0" indent="0" algn="just">
              <a:buNone/>
            </a:pPr>
            <a:r>
              <a:rPr lang="es-MX" sz="3200" dirty="0">
                <a:effectLst>
                  <a:outerShdw blurRad="38100" dist="38100" dir="2700000" algn="tl">
                    <a:srgbClr val="000000">
                      <a:alpha val="43137"/>
                    </a:srgbClr>
                  </a:outerShdw>
                </a:effectLst>
              </a:rPr>
              <a:t>Es un lugar que se ha dedicado de manera especial, por lo que todo lo que se hace en el altar; es de alguna manera sagrado. En otras palabras, ese lugar se ha destinado solo para celebraciones de carácter espiritual; se ha consagrado para ofrecer adoración a Dios.</a:t>
            </a:r>
          </a:p>
          <a:p>
            <a:pPr marL="0" indent="0">
              <a:buNone/>
            </a:pPr>
            <a:r>
              <a:rPr lang="es-MX" sz="3200" dirty="0">
                <a:effectLst>
                  <a:outerShdw blurRad="38100" dist="38100" dir="2700000" algn="tl">
                    <a:srgbClr val="000000">
                      <a:alpha val="43137"/>
                    </a:srgbClr>
                  </a:outerShdw>
                </a:effectLst>
              </a:rPr>
              <a:t> </a:t>
            </a:r>
          </a:p>
          <a:p>
            <a:pPr marL="0" indent="0" algn="just">
              <a:buNone/>
            </a:pPr>
            <a:endParaRPr lang="es-MX" sz="3200" dirty="0">
              <a:effectLst>
                <a:outerShdw blurRad="38100" dist="38100" dir="2700000" algn="tl">
                  <a:srgbClr val="000000">
                    <a:alpha val="43137"/>
                  </a:srgbClr>
                </a:outerShdw>
              </a:effectLst>
            </a:endParaRPr>
          </a:p>
          <a:p>
            <a:pPr marL="0" indent="0">
              <a:buNone/>
            </a:pPr>
            <a:endParaRPr lang="es-MX" sz="3200" dirty="0">
              <a:effectLst>
                <a:outerShdw blurRad="38100" dist="38100" dir="2700000" algn="tl">
                  <a:srgbClr val="000000">
                    <a:alpha val="43137"/>
                  </a:srgbClr>
                </a:outerShdw>
              </a:effectLst>
            </a:endParaRPr>
          </a:p>
          <a:p>
            <a:pPr marL="0" indent="0">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1120804"/>
            <a:ext cx="8470264" cy="4351338"/>
          </a:xfrm>
        </p:spPr>
        <p:txBody>
          <a:bodyPr>
            <a:normAutofit/>
          </a:bodyPr>
          <a:lstStyle/>
          <a:p>
            <a:pPr marL="0" indent="0" algn="just">
              <a:buNone/>
            </a:pPr>
            <a:r>
              <a:rPr lang="es-MX" sz="4000" dirty="0">
                <a:effectLst>
                  <a:outerShdw blurRad="38100" dist="38100" dir="2700000" algn="tl">
                    <a:srgbClr val="000000">
                      <a:alpha val="43137"/>
                    </a:srgbClr>
                  </a:outerShdw>
                </a:effectLst>
              </a:rPr>
              <a:t>Luego entonces, esto nos manifiesta que acudir al altar es sumamente especial e importante. </a:t>
            </a:r>
          </a:p>
          <a:p>
            <a:pPr marL="0" indent="0" algn="just">
              <a:buNone/>
            </a:pPr>
            <a:r>
              <a:rPr lang="es-MX" sz="4000" dirty="0">
                <a:effectLst>
                  <a:outerShdw blurRad="38100" dist="38100" dir="2700000" algn="tl">
                    <a:srgbClr val="000000">
                      <a:alpha val="43137"/>
                    </a:srgbClr>
                  </a:outerShdw>
                </a:effectLst>
              </a:rPr>
              <a:t>En ese lugar del altar, se manifiesta la presencia de Dios de manera fuerte; se hace presente con su gloria y se llena de su poder.</a:t>
            </a:r>
          </a:p>
          <a:p>
            <a:pPr marL="0" indent="0">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615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35018" y="802477"/>
            <a:ext cx="8473963" cy="5253045"/>
          </a:xfrm>
        </p:spPr>
        <p:txBody>
          <a:bodyPr>
            <a:noAutofit/>
          </a:bodyPr>
          <a:lstStyle/>
          <a:p>
            <a:pPr marL="0" indent="0" algn="just">
              <a:buNone/>
            </a:pPr>
            <a:r>
              <a:rPr lang="es-MX" sz="3200" dirty="0">
                <a:effectLst>
                  <a:outerShdw blurRad="38100" dist="38100" dir="2700000" algn="tl">
                    <a:srgbClr val="000000">
                      <a:alpha val="43137"/>
                    </a:srgbClr>
                  </a:outerShdw>
                </a:effectLst>
              </a:rPr>
              <a:t>Es en el altar que suceden cosas sobrenaturales, se enciende el fuego; trayendo sanidades, milagros, prodigios. Suceden cosas maravillosas. Podemos decir, que Dios habita en ese lugar. </a:t>
            </a:r>
          </a:p>
          <a:p>
            <a:pPr marL="0" indent="0" algn="just">
              <a:buNone/>
            </a:pPr>
            <a:r>
              <a:rPr lang="es-MX" sz="3200" dirty="0">
                <a:effectLst>
                  <a:outerShdw blurRad="38100" dist="38100" dir="2700000" algn="tl">
                    <a:srgbClr val="000000">
                      <a:alpha val="43137"/>
                    </a:srgbClr>
                  </a:outerShdw>
                </a:effectLst>
              </a:rPr>
              <a:t>Por eso dice Génesis 28:17 de Jacob: </a:t>
            </a:r>
          </a:p>
          <a:p>
            <a:pPr marL="0" indent="0" algn="just">
              <a:buNone/>
            </a:pPr>
            <a:r>
              <a:rPr lang="es-MX" sz="3200" b="1" dirty="0">
                <a:effectLst>
                  <a:outerShdw blurRad="38100" dist="38100" dir="2700000" algn="tl">
                    <a:srgbClr val="000000">
                      <a:alpha val="43137"/>
                    </a:srgbClr>
                  </a:outerShdw>
                </a:effectLst>
              </a:rPr>
              <a:t>“Y tuvo miedo, y dijo: ¡Cuán terrible es</a:t>
            </a:r>
            <a:r>
              <a:rPr lang="es-MX" sz="3200" dirty="0">
                <a:effectLst>
                  <a:outerShdw blurRad="38100" dist="38100" dir="2700000" algn="tl">
                    <a:srgbClr val="000000">
                      <a:alpha val="43137"/>
                    </a:srgbClr>
                  </a:outerShdw>
                </a:effectLst>
              </a:rPr>
              <a:t> </a:t>
            </a:r>
            <a:r>
              <a:rPr lang="es-MX" sz="3200" b="1" dirty="0">
                <a:effectLst>
                  <a:outerShdw blurRad="38100" dist="38100" dir="2700000" algn="tl">
                    <a:srgbClr val="000000">
                      <a:alpha val="43137"/>
                    </a:srgbClr>
                  </a:outerShdw>
                </a:effectLst>
              </a:rPr>
              <a:t>este lugar! No es otra cosa que CASA DE DIOS, y puerta del cielo”.</a:t>
            </a:r>
            <a:endParaRPr lang="es-MX" sz="3200" dirty="0">
              <a:effectLst>
                <a:outerShdw blurRad="38100" dist="38100" dir="2700000" algn="tl">
                  <a:srgbClr val="000000">
                    <a:alpha val="43137"/>
                  </a:srgbClr>
                </a:outerShdw>
              </a:effectLst>
            </a:endParaRPr>
          </a:p>
          <a:p>
            <a:pPr marL="0" indent="0" algn="just">
              <a:buNone/>
            </a:pPr>
            <a:r>
              <a:rPr lang="es-MX" sz="3200" dirty="0">
                <a:effectLst>
                  <a:outerShdw blurRad="38100" dist="38100" dir="2700000" algn="tl">
                    <a:srgbClr val="000000">
                      <a:alpha val="43137"/>
                    </a:srgbClr>
                  </a:outerShdw>
                </a:effectLst>
              </a:rPr>
              <a:t>En todos los tiempos, el altar tiene una similitud: Es un lugar alto. De hecho, el nombre deriva por ser </a:t>
            </a:r>
            <a:r>
              <a:rPr lang="es-MX" sz="3200" b="1" dirty="0">
                <a:effectLst>
                  <a:outerShdw blurRad="38100" dist="38100" dir="2700000" algn="tl">
                    <a:srgbClr val="000000">
                      <a:alpha val="43137"/>
                    </a:srgbClr>
                  </a:outerShdw>
                </a:effectLst>
              </a:rPr>
              <a:t>“un lugar elevado”.</a:t>
            </a:r>
          </a:p>
          <a:p>
            <a:pPr marL="0" indent="0">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571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9268" y="894146"/>
            <a:ext cx="8385463" cy="703553"/>
          </a:xfrm>
        </p:spPr>
        <p:txBody>
          <a:bodyPr/>
          <a:lstStyle/>
          <a:p>
            <a:pPr marL="857250" indent="-857250">
              <a:buFont typeface="+mj-lt"/>
              <a:buAutoNum type="romanUcPeriod"/>
            </a:pPr>
            <a:r>
              <a:rPr lang="es-MX" b="1" dirty="0">
                <a:effectLst>
                  <a:outerShdw blurRad="38100" dist="38100" dir="2700000" algn="tl">
                    <a:srgbClr val="000000">
                      <a:alpha val="43137"/>
                    </a:srgbClr>
                  </a:outerShdw>
                </a:effectLst>
                <a:latin typeface="+mn-lt"/>
              </a:rPr>
              <a:t>¿QUÉ ES EL ALTAR?</a:t>
            </a:r>
          </a:p>
        </p:txBody>
      </p:sp>
      <p:sp>
        <p:nvSpPr>
          <p:cNvPr id="7" name="Marcador de contenido 6"/>
          <p:cNvSpPr>
            <a:spLocks noGrp="1"/>
          </p:cNvSpPr>
          <p:nvPr>
            <p:ph idx="1"/>
          </p:nvPr>
        </p:nvSpPr>
        <p:spPr>
          <a:xfrm>
            <a:off x="379268" y="1748134"/>
            <a:ext cx="8385463" cy="4351338"/>
          </a:xfrm>
        </p:spPr>
        <p:txBody>
          <a:bodyPr>
            <a:noAutofit/>
          </a:bodyPr>
          <a:lstStyle/>
          <a:p>
            <a:pPr marL="514350" indent="-514350">
              <a:buFont typeface="+mj-lt"/>
              <a:buAutoNum type="alphaUcPeriod"/>
            </a:pPr>
            <a:r>
              <a:rPr lang="es-MX" sz="4000" dirty="0">
                <a:effectLst>
                  <a:outerShdw blurRad="38100" dist="38100" dir="2700000" algn="tl">
                    <a:srgbClr val="000000">
                      <a:alpha val="43137"/>
                    </a:srgbClr>
                  </a:outerShdw>
                </a:effectLst>
              </a:rPr>
              <a:t>ES TESTIMONIO QUE JEHOVÁ ES DIOS</a:t>
            </a:r>
          </a:p>
          <a:p>
            <a:pPr marL="0" indent="0" algn="just">
              <a:buNone/>
            </a:pPr>
            <a:r>
              <a:rPr lang="es-MX" sz="4000" b="1" dirty="0">
                <a:effectLst>
                  <a:outerShdw blurRad="38100" dist="38100" dir="2700000" algn="tl">
                    <a:srgbClr val="000000">
                      <a:alpha val="43137"/>
                    </a:srgbClr>
                  </a:outerShdw>
                </a:effectLst>
              </a:rPr>
              <a:t>“Y los hijos de Rubén y los hijos de Gad pusieron por nombre al altar Ed; porque testimonio es entre nosotros que Jehová es Dios”. </a:t>
            </a:r>
          </a:p>
          <a:p>
            <a:pPr marL="0" indent="0" algn="just">
              <a:buNone/>
            </a:pPr>
            <a:r>
              <a:rPr lang="es-MX" sz="4000" b="1" dirty="0">
                <a:effectLst>
                  <a:outerShdw blurRad="38100" dist="38100" dir="2700000" algn="tl">
                    <a:srgbClr val="000000">
                      <a:alpha val="43137"/>
                    </a:srgbClr>
                  </a:outerShdw>
                </a:effectLst>
              </a:rPr>
              <a:t>                                           </a:t>
            </a:r>
            <a:r>
              <a:rPr lang="es-MX" sz="4000" dirty="0">
                <a:effectLst>
                  <a:outerShdw blurRad="38100" dist="38100" dir="2700000" algn="tl">
                    <a:srgbClr val="000000">
                      <a:alpha val="43137"/>
                    </a:srgbClr>
                  </a:outerShdw>
                </a:effectLst>
              </a:rPr>
              <a:t>Josué 22:34.</a:t>
            </a:r>
          </a:p>
          <a:p>
            <a:pPr marL="0" indent="0">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490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963885"/>
            <a:ext cx="8385463" cy="4351338"/>
          </a:xfrm>
        </p:spPr>
        <p:txBody>
          <a:bodyPr>
            <a:noAutofit/>
          </a:bodyPr>
          <a:lstStyle/>
          <a:p>
            <a:pPr marL="514350" indent="-514350">
              <a:buFont typeface="+mj-lt"/>
              <a:buAutoNum type="alphaUcPeriod" startAt="2"/>
            </a:pPr>
            <a:r>
              <a:rPr lang="es-MX" sz="3600" b="1" dirty="0">
                <a:effectLst>
                  <a:outerShdw blurRad="38100" dist="38100" dir="2700000" algn="tl">
                    <a:srgbClr val="000000">
                      <a:alpha val="43137"/>
                    </a:srgbClr>
                  </a:outerShdw>
                </a:effectLst>
              </a:rPr>
              <a:t>ES LA MISMA PRESENCIA DE DIOS</a:t>
            </a:r>
          </a:p>
          <a:p>
            <a:pPr marL="0" indent="0">
              <a:buNone/>
            </a:pPr>
            <a:endParaRPr lang="es-MX" sz="3600" dirty="0">
              <a:effectLst>
                <a:outerShdw blurRad="38100" dist="38100" dir="2700000" algn="tl">
                  <a:srgbClr val="000000">
                    <a:alpha val="43137"/>
                  </a:srgbClr>
                </a:outerShdw>
              </a:effectLst>
            </a:endParaRPr>
          </a:p>
          <a:p>
            <a:pPr marL="0" indent="0" algn="just">
              <a:buNone/>
            </a:pPr>
            <a:r>
              <a:rPr lang="es-MX" sz="3600" b="1" dirty="0">
                <a:effectLst>
                  <a:outerShdw blurRad="38100" dist="38100" dir="2700000" algn="tl">
                    <a:srgbClr val="000000">
                      <a:alpha val="43137"/>
                    </a:srgbClr>
                  </a:outerShdw>
                </a:effectLst>
              </a:rPr>
              <a:t>“Y apareció Jehová a Abram, y le dijo: A tu descendencia daré esta tierra. Y edificó un altar allí a Jehová, quien le había aparecido”. </a:t>
            </a:r>
          </a:p>
          <a:p>
            <a:pPr marL="0" indent="0" algn="just">
              <a:buNone/>
            </a:pPr>
            <a:r>
              <a:rPr lang="es-MX" sz="3600" dirty="0">
                <a:effectLst>
                  <a:outerShdw blurRad="38100" dist="38100" dir="2700000" algn="tl">
                    <a:srgbClr val="000000">
                      <a:alpha val="43137"/>
                    </a:srgbClr>
                  </a:outerShdw>
                </a:effectLst>
              </a:rPr>
              <a:t>Génesis 12:7. Es decir, que </a:t>
            </a:r>
            <a:r>
              <a:rPr lang="es-MX" sz="3600" b="1" dirty="0">
                <a:effectLst>
                  <a:outerShdw blurRad="38100" dist="38100" dir="2700000" algn="tl">
                    <a:srgbClr val="000000">
                      <a:alpha val="43137"/>
                    </a:srgbClr>
                  </a:outerShdw>
                </a:effectLst>
              </a:rPr>
              <a:t>Dios mismo está presente en el altar</a:t>
            </a:r>
            <a:r>
              <a:rPr lang="es-MX" sz="3600" dirty="0">
                <a:effectLst>
                  <a:outerShdw blurRad="38100" dist="38100" dir="2700000" algn="tl">
                    <a:srgbClr val="000000">
                      <a:alpha val="43137"/>
                    </a:srgbClr>
                  </a:outerShdw>
                </a:effectLst>
              </a:rPr>
              <a:t>; está recibiendo la ofrenda de adoración que se le presenta.</a:t>
            </a:r>
          </a:p>
        </p:txBody>
      </p:sp>
    </p:spTree>
    <p:extLst>
      <p:ext uri="{BB962C8B-B14F-4D97-AF65-F5344CB8AC3E}">
        <p14:creationId xmlns:p14="http://schemas.microsoft.com/office/powerpoint/2010/main" val="2813372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127482"/>
          </a:xfrm>
        </p:spPr>
        <p:txBody>
          <a:bodyPr>
            <a:normAutofit lnSpcReduction="10000"/>
          </a:bodyPr>
          <a:lstStyle/>
          <a:p>
            <a:pPr marL="514350" indent="-514350">
              <a:buFont typeface="+mj-lt"/>
              <a:buAutoNum type="alphaUcPeriod" startAt="3"/>
            </a:pPr>
            <a:r>
              <a:rPr lang="es-MX" sz="3200" b="1" dirty="0">
                <a:effectLst>
                  <a:outerShdw blurRad="38100" dist="38100" dir="2700000" algn="tl">
                    <a:srgbClr val="000000">
                      <a:alpha val="43137"/>
                    </a:srgbClr>
                  </a:outerShdw>
                </a:effectLst>
              </a:rPr>
              <a:t>ES UN LUGAR DE CONSAGRACIÓN </a:t>
            </a:r>
          </a:p>
          <a:p>
            <a:pPr marL="0" indent="0" algn="just">
              <a:buNone/>
            </a:pPr>
            <a:r>
              <a:rPr lang="es-MX" sz="3200" dirty="0">
                <a:effectLst>
                  <a:outerShdw blurRad="38100" dist="38100" dir="2700000" algn="tl">
                    <a:srgbClr val="000000">
                      <a:alpha val="43137"/>
                    </a:srgbClr>
                  </a:outerShdw>
                </a:effectLst>
              </a:rPr>
              <a:t>El altar es un lugar que se ha preparado y consagrado, para uso exclusivo de las cosas sagradas o santas. Tiene tal nivel de consagración, que tiene el poder de santificar a las personas que están en ese altar: </a:t>
            </a:r>
          </a:p>
          <a:p>
            <a:pPr marL="0" indent="0" algn="just">
              <a:buNone/>
            </a:pPr>
            <a:r>
              <a:rPr lang="es-MX" sz="3200" dirty="0">
                <a:effectLst>
                  <a:outerShdw blurRad="38100" dist="38100" dir="2700000" algn="tl">
                    <a:srgbClr val="000000">
                      <a:alpha val="43137"/>
                    </a:srgbClr>
                  </a:outerShdw>
                </a:effectLst>
              </a:rPr>
              <a:t>Éxodo 29:37 lo expresa así: </a:t>
            </a:r>
          </a:p>
          <a:p>
            <a:pPr marL="0" indent="0" algn="just">
              <a:buNone/>
            </a:pPr>
            <a:r>
              <a:rPr lang="es-MX" sz="3200" b="1" dirty="0">
                <a:effectLst>
                  <a:outerShdw blurRad="38100" dist="38100" dir="2700000" algn="tl">
                    <a:srgbClr val="000000">
                      <a:alpha val="43137"/>
                    </a:srgbClr>
                  </a:outerShdw>
                </a:effectLst>
              </a:rPr>
              <a:t>“Por siete días harás expiación por el ALTAR, y lo santificarás, y será un ALTAR santísimo: cualquiera cosa que tocare el ALTAR, será santificada”.</a:t>
            </a:r>
            <a:endParaRPr lang="es-MX" sz="3200" dirty="0">
              <a:effectLst>
                <a:outerShdw blurRad="38100" dist="38100" dir="2700000" algn="tl">
                  <a:srgbClr val="000000">
                    <a:alpha val="43137"/>
                  </a:srgbClr>
                </a:outerShdw>
              </a:effectLst>
            </a:endParaRPr>
          </a:p>
          <a:p>
            <a:endParaRPr lang="es-MX"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888239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TotalTime>
  <Words>1918</Words>
  <Application>Microsoft Office PowerPoint</Application>
  <PresentationFormat>Presentación en pantalla (4:3)</PresentationFormat>
  <Paragraphs>107</Paragraphs>
  <Slides>29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29</vt:i4>
      </vt:variant>
    </vt:vector>
  </HeadingPairs>
  <TitlesOfParts>
    <vt:vector size="33" baseType="lpstr">
      <vt:lpstr>Arial</vt:lpstr>
      <vt:lpstr>Calibri</vt:lpstr>
      <vt:lpstr>Calibri Light</vt:lpstr>
      <vt:lpstr>Tema de Office</vt:lpstr>
      <vt:lpstr>Presentación de PowerPoint</vt:lpstr>
      <vt:lpstr>LA IMPORTANCIA DEL ALTAR</vt:lpstr>
      <vt:lpstr>INTRODUCCIÓN </vt:lpstr>
      <vt:lpstr>Presentación de PowerPoint</vt:lpstr>
      <vt:lpstr>Presentación de PowerPoint</vt:lpstr>
      <vt:lpstr>Presentación de PowerPoint</vt:lpstr>
      <vt:lpstr>¿QUÉ ES EL ALTAR?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¿QUÉ SE HACE EN UN ALTAR?</vt:lpstr>
      <vt:lpstr>Presentación de PowerPoint</vt:lpstr>
      <vt:lpstr>Presentación de PowerPoint</vt:lpstr>
      <vt:lpstr>Presentación de PowerPoint</vt:lpstr>
      <vt:lpstr>Presentación de PowerPoint</vt:lpstr>
      <vt:lpstr>PRECISIONES IMPORTAMTES SOBRE EL ALTAR</vt:lpstr>
      <vt:lpstr>Presentación de PowerPoint</vt:lpstr>
      <vt:lpstr>Presentación de PowerPoint</vt:lpstr>
      <vt:lpstr>Presentación de PowerPoint</vt:lpstr>
      <vt:lpstr>CONCLUSIÓN</vt:lpstr>
      <vt:lpstr>Presentación de PowerPoint</vt:lpstr>
    </vt:vector>
  </TitlesOfParts>
  <Company>Iglesia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templo El-Betel</cp:lastModifiedBy>
  <cp:revision>20</cp:revision>
  <dcterms:created xsi:type="dcterms:W3CDTF">2018-02-01T20:23:16Z</dcterms:created>
  <dcterms:modified xsi:type="dcterms:W3CDTF">2018-07-29T01:28:31Z</dcterms:modified>
</cp:coreProperties>
</file>