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6" r:id="rId3"/>
    <p:sldId id="257" r:id="rId4"/>
    <p:sldId id="258" r:id="rId5"/>
    <p:sldId id="260" r:id="rId6"/>
    <p:sldId id="261" r:id="rId7"/>
    <p:sldId id="262" r:id="rId8"/>
    <p:sldId id="264" r:id="rId9"/>
    <p:sldId id="266" r:id="rId10"/>
    <p:sldId id="268" r:id="rId11"/>
    <p:sldId id="269" r:id="rId12"/>
    <p:sldId id="270" r:id="rId13"/>
    <p:sldId id="273" r:id="rId14"/>
    <p:sldId id="275" r:id="rId15"/>
    <p:sldId id="276" r:id="rId16"/>
    <p:sldId id="279" r:id="rId17"/>
    <p:sldId id="281" r:id="rId18"/>
    <p:sldId id="282" r:id="rId19"/>
    <p:sldId id="283" r:id="rId20"/>
    <p:sldId id="285" r:id="rId21"/>
    <p:sldId id="287" r:id="rId22"/>
    <p:sldId id="288" r:id="rId23"/>
    <p:sldId id="289" r:id="rId24"/>
    <p:sldId id="277"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1650"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6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09/07/2018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38781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09/07/2018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517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09/07/2018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7809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09/07/2018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51725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21176A3-4905-4C52-ADC2-1BDA74664DB6}" type="datetimeFigureOut">
              <a:rPr lang="es-MX" smtClean="0"/>
              <a:t>09/07/2018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8907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1176A3-4905-4C52-ADC2-1BDA74664DB6}" type="datetimeFigureOut">
              <a:rPr lang="es-MX" smtClean="0"/>
              <a:t>09/07/2018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8712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1176A3-4905-4C52-ADC2-1BDA74664DB6}" type="datetimeFigureOut">
              <a:rPr lang="es-MX" smtClean="0"/>
              <a:t>09/07/2018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1070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1176A3-4905-4C52-ADC2-1BDA74664DB6}" type="datetimeFigureOut">
              <a:rPr lang="es-MX" smtClean="0"/>
              <a:t>09/07/2018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3652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176A3-4905-4C52-ADC2-1BDA74664DB6}" type="datetimeFigureOut">
              <a:rPr lang="es-MX" smtClean="0"/>
              <a:t>09/07/2018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232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09/07/2018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19676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09/07/2018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189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package" Target="../embeddings/Microsoft_PowerPoint_Presentation.pptx"/></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176A3-4905-4C52-ADC2-1BDA74664DB6}" type="datetimeFigureOut">
              <a:rPr lang="es-MX" smtClean="0"/>
              <a:t>09/07/2018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70B2-D4C2-4343-A9CE-5DE6E30D4B2F}" type="slidenum">
              <a:rPr lang="es-MX" smtClean="0"/>
              <a:t>‹Nº›</a:t>
            </a:fld>
            <a:endParaRPr lang="es-MX"/>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787038995"/>
              </p:ext>
            </p:extLst>
          </p:nvPr>
        </p:nvGraphicFramePr>
        <p:xfrm>
          <a:off x="5829" y="0"/>
          <a:ext cx="9138171" cy="6858000"/>
        </p:xfrm>
        <a:graphic>
          <a:graphicData uri="http://schemas.openxmlformats.org/presentationml/2006/ole">
            <mc:AlternateContent xmlns:mc="http://schemas.openxmlformats.org/markup-compatibility/2006">
              <mc:Choice xmlns:v="urn:schemas-microsoft-com:vml" Requires="v">
                <p:oleObj spid="_x0000_s1037" name="Presentation" r:id="rId14" imgW="6094446" imgH="3427562" progId="PowerPoint.Show.12">
                  <p:embed/>
                </p:oleObj>
              </mc:Choice>
              <mc:Fallback>
                <p:oleObj name="Presentation" r:id="rId14" imgW="6094446" imgH="3427562" progId="PowerPoint.Show.12">
                  <p:embed/>
                  <p:pic>
                    <p:nvPicPr>
                      <p:cNvPr id="0" name=""/>
                      <p:cNvPicPr/>
                      <p:nvPr/>
                    </p:nvPicPr>
                    <p:blipFill>
                      <a:blip r:embed="rId15"/>
                      <a:stretch>
                        <a:fillRect/>
                      </a:stretch>
                    </p:blipFill>
                    <p:spPr>
                      <a:xfrm>
                        <a:off x="5829" y="0"/>
                        <a:ext cx="9138171" cy="6858000"/>
                      </a:xfrm>
                      <a:prstGeom prst="rect">
                        <a:avLst/>
                      </a:prstGeom>
                    </p:spPr>
                  </p:pic>
                </p:oleObj>
              </mc:Fallback>
            </mc:AlternateContent>
          </a:graphicData>
        </a:graphic>
      </p:graphicFrame>
    </p:spTree>
    <p:extLst>
      <p:ext uri="{BB962C8B-B14F-4D97-AF65-F5344CB8AC3E}">
        <p14:creationId xmlns:p14="http://schemas.microsoft.com/office/powerpoint/2010/main" val="29174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85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928048"/>
            <a:ext cx="8385463" cy="5248915"/>
          </a:xfrm>
        </p:spPr>
        <p:txBody>
          <a:bodyPr>
            <a:normAutofit/>
          </a:bodyPr>
          <a:lstStyle/>
          <a:p>
            <a:pPr marL="0" indent="0" algn="just">
              <a:buNone/>
            </a:pPr>
            <a:r>
              <a:rPr lang="es-MX" sz="4400" b="1" dirty="0">
                <a:effectLst>
                  <a:outerShdw blurRad="38100" dist="38100" dir="2700000" algn="tl">
                    <a:srgbClr val="000000">
                      <a:alpha val="43137"/>
                    </a:srgbClr>
                  </a:outerShdw>
                </a:effectLst>
              </a:rPr>
              <a:t>Hechos 1:8. </a:t>
            </a:r>
            <a:r>
              <a:rPr lang="es-MX" sz="4400" dirty="0">
                <a:effectLst>
                  <a:outerShdw blurRad="38100" dist="38100" dir="2700000" algn="tl">
                    <a:srgbClr val="000000">
                      <a:alpha val="43137"/>
                    </a:srgbClr>
                  </a:outerShdw>
                </a:effectLst>
              </a:rPr>
              <a:t>“pero recibiréis poder, cuando haya venido sobre vosotros el Espíritu Santo, y me seréis testigos en Jerusalén, en toda Judea, en Samaria, y hasta lo último de la tierra”.</a:t>
            </a:r>
          </a:p>
        </p:txBody>
      </p:sp>
    </p:spTree>
    <p:extLst>
      <p:ext uri="{BB962C8B-B14F-4D97-AF65-F5344CB8AC3E}">
        <p14:creationId xmlns:p14="http://schemas.microsoft.com/office/powerpoint/2010/main" val="119470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2" y="851521"/>
            <a:ext cx="8385463" cy="744806"/>
          </a:xfrm>
        </p:spPr>
        <p:txBody>
          <a:bodyPr>
            <a:noAutofit/>
          </a:bodyPr>
          <a:lstStyle/>
          <a:p>
            <a:pPr marL="857250" indent="-857250">
              <a:buFont typeface="+mj-lt"/>
              <a:buAutoNum type="romanUcPeriod" startAt="2"/>
            </a:pPr>
            <a:r>
              <a:rPr lang="es-MX" sz="3600" b="1" dirty="0">
                <a:effectLst>
                  <a:outerShdw blurRad="38100" dist="38100" dir="2700000" algn="tl">
                    <a:srgbClr val="000000">
                      <a:alpha val="43137"/>
                    </a:srgbClr>
                  </a:outerShdw>
                </a:effectLst>
                <a:latin typeface="+mn-lt"/>
              </a:rPr>
              <a:t>TODOS TENEMOS UN MINISTERIO EN EL CUERPO DE CRISTO</a:t>
            </a:r>
          </a:p>
        </p:txBody>
      </p:sp>
      <p:sp>
        <p:nvSpPr>
          <p:cNvPr id="7" name="Marcador de contenido 6"/>
          <p:cNvSpPr>
            <a:spLocks noGrp="1"/>
          </p:cNvSpPr>
          <p:nvPr>
            <p:ph idx="1"/>
          </p:nvPr>
        </p:nvSpPr>
        <p:spPr>
          <a:xfrm>
            <a:off x="201478" y="1810126"/>
            <a:ext cx="8725545" cy="4351338"/>
          </a:xfrm>
        </p:spPr>
        <p:txBody>
          <a:bodyPr>
            <a:noAutofit/>
          </a:bodyPr>
          <a:lstStyle/>
          <a:p>
            <a:pPr marL="0" indent="0" algn="just">
              <a:buNone/>
            </a:pPr>
            <a:r>
              <a:rPr lang="es-MX" sz="4000" b="1" dirty="0">
                <a:effectLst>
                  <a:outerShdw blurRad="38100" dist="38100" dir="2700000" algn="tl">
                    <a:srgbClr val="000000">
                      <a:alpha val="43137"/>
                    </a:srgbClr>
                  </a:outerShdw>
                </a:effectLst>
              </a:rPr>
              <a:t>Un ministerio</a:t>
            </a:r>
            <a:r>
              <a:rPr lang="es-MX" sz="4000" dirty="0">
                <a:effectLst>
                  <a:outerShdw blurRad="38100" dist="38100" dir="2700000" algn="tl">
                    <a:srgbClr val="000000">
                      <a:alpha val="43137"/>
                    </a:srgbClr>
                  </a:outerShdw>
                </a:effectLst>
              </a:rPr>
              <a:t>, es mi servicio a los creyentes para su edificación </a:t>
            </a:r>
            <a:r>
              <a:rPr lang="es-MX" sz="4000" b="1" dirty="0">
                <a:effectLst>
                  <a:outerShdw blurRad="38100" dist="38100" dir="2700000" algn="tl">
                    <a:srgbClr val="000000">
                      <a:alpha val="43137"/>
                    </a:srgbClr>
                  </a:outerShdw>
                </a:effectLst>
              </a:rPr>
              <a:t>dentro de la iglesia</a:t>
            </a:r>
            <a:r>
              <a:rPr lang="es-MX" sz="4000" dirty="0">
                <a:effectLst>
                  <a:outerShdw blurRad="38100" dist="38100" dir="2700000" algn="tl">
                    <a:srgbClr val="000000">
                      <a:alpha val="43137"/>
                    </a:srgbClr>
                  </a:outerShdw>
                </a:effectLst>
              </a:rPr>
              <a:t>, como servidor; quizás tocando algún instrumento, ujier, maestro, presidiendo, etc. Es lo que hago a través de los dones del Espíritu Santo, para seguir edificando a los miembros del cuerpo de Cristo.</a:t>
            </a:r>
          </a:p>
        </p:txBody>
      </p:sp>
    </p:spTree>
    <p:extLst>
      <p:ext uri="{BB962C8B-B14F-4D97-AF65-F5344CB8AC3E}">
        <p14:creationId xmlns:p14="http://schemas.microsoft.com/office/powerpoint/2010/main" val="137769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47973" y="941696"/>
            <a:ext cx="8710047" cy="5235267"/>
          </a:xfrm>
        </p:spPr>
        <p:txBody>
          <a:bodyPr>
            <a:noAutofit/>
          </a:bodyPr>
          <a:lstStyle/>
          <a:p>
            <a:pPr marL="0" indent="0" algn="just">
              <a:buNone/>
            </a:pPr>
            <a:r>
              <a:rPr lang="es-MX" sz="3600" b="1" dirty="0">
                <a:effectLst>
                  <a:outerShdw blurRad="38100" dist="38100" dir="2700000" algn="tl">
                    <a:srgbClr val="000000">
                      <a:alpha val="43137"/>
                    </a:srgbClr>
                  </a:outerShdw>
                </a:effectLst>
              </a:rPr>
              <a:t>Efesios 4:12. </a:t>
            </a:r>
            <a:r>
              <a:rPr lang="es-MX" sz="3600" dirty="0">
                <a:effectLst>
                  <a:outerShdw blurRad="38100" dist="38100" dir="2700000" algn="tl">
                    <a:srgbClr val="000000">
                      <a:alpha val="43137"/>
                    </a:srgbClr>
                  </a:outerShdw>
                </a:effectLst>
              </a:rPr>
              <a:t>“a fin de perfeccionar a los santos para la obra del ministerio, para la edificación del cuerpo de Cristo”.</a:t>
            </a:r>
          </a:p>
          <a:p>
            <a:pPr marL="0" indent="0" algn="just">
              <a:buNone/>
            </a:pPr>
            <a:endParaRPr lang="es-MX" sz="1600" b="1" dirty="0"/>
          </a:p>
          <a:p>
            <a:pPr marL="0" indent="0" algn="just">
              <a:buNone/>
            </a:pPr>
            <a:r>
              <a:rPr lang="es-MX" sz="3600" b="1" dirty="0">
                <a:effectLst>
                  <a:outerShdw blurRad="38100" dist="38100" dir="2700000" algn="tl">
                    <a:srgbClr val="000000">
                      <a:alpha val="43137"/>
                    </a:srgbClr>
                  </a:outerShdw>
                </a:effectLst>
              </a:rPr>
              <a:t>Colosenses 4:17. </a:t>
            </a:r>
            <a:r>
              <a:rPr lang="es-MX" sz="3600" dirty="0">
                <a:effectLst>
                  <a:outerShdw blurRad="38100" dist="38100" dir="2700000" algn="tl">
                    <a:srgbClr val="000000">
                      <a:alpha val="43137"/>
                    </a:srgbClr>
                  </a:outerShdw>
                </a:effectLst>
              </a:rPr>
              <a:t>“Decid a </a:t>
            </a:r>
            <a:r>
              <a:rPr lang="es-MX" sz="3600" dirty="0" err="1">
                <a:effectLst>
                  <a:outerShdw blurRad="38100" dist="38100" dir="2700000" algn="tl">
                    <a:srgbClr val="000000">
                      <a:alpha val="43137"/>
                    </a:srgbClr>
                  </a:outerShdw>
                </a:effectLst>
              </a:rPr>
              <a:t>Arquipo</a:t>
            </a:r>
            <a:r>
              <a:rPr lang="es-MX" sz="3600" dirty="0">
                <a:effectLst>
                  <a:outerShdw blurRad="38100" dist="38100" dir="2700000" algn="tl">
                    <a:srgbClr val="000000">
                      <a:alpha val="43137"/>
                    </a:srgbClr>
                  </a:outerShdw>
                </a:effectLst>
              </a:rPr>
              <a:t>: Mira que cumplas el ministerio que recibiste en el Señor”.</a:t>
            </a:r>
          </a:p>
          <a:p>
            <a:pPr marL="0" indent="0" algn="just">
              <a:buNone/>
            </a:pPr>
            <a:endParaRPr lang="es-MX" sz="1600" b="1" dirty="0"/>
          </a:p>
          <a:p>
            <a:pPr marL="0" indent="0" algn="just">
              <a:buNone/>
            </a:pPr>
            <a:r>
              <a:rPr lang="es-MX" sz="3600" b="1" dirty="0">
                <a:effectLst>
                  <a:outerShdw blurRad="38100" dist="38100" dir="2700000" algn="tl">
                    <a:srgbClr val="000000">
                      <a:alpha val="43137"/>
                    </a:srgbClr>
                  </a:outerShdw>
                </a:effectLst>
              </a:rPr>
              <a:t>1ª Corintios 12:5. </a:t>
            </a:r>
            <a:r>
              <a:rPr lang="es-MX" sz="3600" dirty="0">
                <a:effectLst>
                  <a:outerShdw blurRad="38100" dist="38100" dir="2700000" algn="tl">
                    <a:srgbClr val="000000">
                      <a:alpha val="43137"/>
                    </a:srgbClr>
                  </a:outerShdw>
                </a:effectLst>
              </a:rPr>
              <a:t>“Y hay diversidad de ministerios, pero el Señor es el mismo”.</a:t>
            </a:r>
          </a:p>
          <a:p>
            <a:pPr marL="0" indent="0" algn="just">
              <a:buNone/>
            </a:pPr>
            <a:endParaRPr lang="es-MX" sz="3600" dirty="0"/>
          </a:p>
          <a:p>
            <a:pPr marL="0" indent="0" algn="just">
              <a:buNone/>
            </a:pPr>
            <a:endParaRPr lang="es-MX" sz="3600" b="1" dirty="0"/>
          </a:p>
          <a:p>
            <a:pPr marL="0" indent="0" algn="just">
              <a:buNone/>
            </a:pPr>
            <a:endParaRPr lang="es-MX" sz="3600" dirty="0"/>
          </a:p>
        </p:txBody>
      </p:sp>
    </p:spTree>
    <p:extLst>
      <p:ext uri="{BB962C8B-B14F-4D97-AF65-F5344CB8AC3E}">
        <p14:creationId xmlns:p14="http://schemas.microsoft.com/office/powerpoint/2010/main" val="339796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968991"/>
            <a:ext cx="8385463" cy="5207972"/>
          </a:xfrm>
        </p:spPr>
        <p:txBody>
          <a:bodyPr>
            <a:noAutofit/>
          </a:bodyPr>
          <a:lstStyle/>
          <a:p>
            <a:pPr marL="0" indent="0" algn="just">
              <a:buNone/>
            </a:pPr>
            <a:r>
              <a:rPr lang="es-MX" sz="3600" b="1" dirty="0"/>
              <a:t>Hechos 6:4. </a:t>
            </a:r>
            <a:r>
              <a:rPr lang="es-MX" sz="3600" dirty="0">
                <a:effectLst>
                  <a:outerShdw blurRad="38100" dist="38100" dir="2700000" algn="tl">
                    <a:srgbClr val="000000">
                      <a:alpha val="43137"/>
                    </a:srgbClr>
                  </a:outerShdw>
                </a:effectLst>
              </a:rPr>
              <a:t>“Y nosotros persistiremos en la oración y en el ministerio de la palabra.</a:t>
            </a:r>
          </a:p>
          <a:p>
            <a:pPr marL="0" indent="0" algn="just">
              <a:buNone/>
            </a:pPr>
            <a:endParaRPr lang="es-MX" sz="3600" dirty="0">
              <a:effectLst>
                <a:outerShdw blurRad="38100" dist="38100" dir="2700000" algn="tl">
                  <a:srgbClr val="000000">
                    <a:alpha val="43137"/>
                  </a:srgbClr>
                </a:outerShdw>
              </a:effectLst>
            </a:endParaRPr>
          </a:p>
          <a:p>
            <a:pPr marL="0" indent="0" algn="just">
              <a:buNone/>
            </a:pPr>
            <a:r>
              <a:rPr lang="es-MX" sz="3600" b="1" dirty="0">
                <a:effectLst>
                  <a:outerShdw blurRad="38100" dist="38100" dir="2700000" algn="tl">
                    <a:srgbClr val="000000">
                      <a:alpha val="43137"/>
                    </a:srgbClr>
                  </a:outerShdw>
                </a:effectLst>
              </a:rPr>
              <a:t>Hechos 20:24. </a:t>
            </a:r>
            <a:r>
              <a:rPr lang="es-MX" sz="3600" dirty="0">
                <a:effectLst>
                  <a:outerShdw blurRad="38100" dist="38100" dir="2700000" algn="tl">
                    <a:srgbClr val="000000">
                      <a:alpha val="43137"/>
                    </a:srgbClr>
                  </a:outerShdw>
                </a:effectLst>
              </a:rPr>
              <a:t>“Pero de ninguna cosa hago caso, ni estimo preciosa mi vida para mí mismo, con tal que acabe mi carrera con gozo, y el ministerio que recibí del Señor Jesús, para dar testimonio del evangelio de la gracia de Dios”.</a:t>
            </a:r>
          </a:p>
          <a:p>
            <a:pPr marL="0" indent="0" algn="just">
              <a:buNone/>
            </a:pPr>
            <a:endParaRPr lang="es-MX" sz="3600" dirty="0"/>
          </a:p>
        </p:txBody>
      </p:sp>
    </p:spTree>
    <p:extLst>
      <p:ext uri="{BB962C8B-B14F-4D97-AF65-F5344CB8AC3E}">
        <p14:creationId xmlns:p14="http://schemas.microsoft.com/office/powerpoint/2010/main" val="415194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09934"/>
            <a:ext cx="8385463" cy="5167029"/>
          </a:xfrm>
        </p:spPr>
        <p:txBody>
          <a:bodyPr>
            <a:normAutofit/>
          </a:bodyPr>
          <a:lstStyle/>
          <a:p>
            <a:pPr marL="0" indent="0" algn="just">
              <a:buNone/>
            </a:pPr>
            <a:r>
              <a:rPr lang="es-MX" sz="4400" dirty="0"/>
              <a:t>Hechos 21:19. </a:t>
            </a:r>
            <a:r>
              <a:rPr lang="es-MX" sz="4400" b="1" dirty="0"/>
              <a:t>“a los cuales, después de haberles saludado, les contó una por una las cosas que Dios había hecho entre los gentiles por su ministerio”. </a:t>
            </a:r>
            <a:endParaRPr lang="es-MX" sz="4400" dirty="0"/>
          </a:p>
        </p:txBody>
      </p:sp>
    </p:spTree>
    <p:extLst>
      <p:ext uri="{BB962C8B-B14F-4D97-AF65-F5344CB8AC3E}">
        <p14:creationId xmlns:p14="http://schemas.microsoft.com/office/powerpoint/2010/main" val="340316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10563" y="801156"/>
            <a:ext cx="8385463" cy="1086256"/>
          </a:xfrm>
        </p:spPr>
        <p:txBody>
          <a:bodyPr>
            <a:normAutofit fontScale="90000"/>
          </a:bodyPr>
          <a:lstStyle/>
          <a:p>
            <a:pPr marL="857250" indent="-857250">
              <a:buFont typeface="+mj-lt"/>
              <a:buAutoNum type="romanUcPeriod" startAt="3"/>
            </a:pPr>
            <a:r>
              <a:rPr lang="es-MX" b="1" dirty="0">
                <a:effectLst>
                  <a:outerShdw blurRad="38100" dist="38100" dir="2700000" algn="tl">
                    <a:srgbClr val="000000">
                      <a:alpha val="43137"/>
                    </a:srgbClr>
                  </a:outerShdw>
                </a:effectLst>
                <a:latin typeface="+mn-lt"/>
              </a:rPr>
              <a:t>LA REALIDAD DE HOY EN LA IGLESIA</a:t>
            </a:r>
          </a:p>
        </p:txBody>
      </p:sp>
      <p:sp>
        <p:nvSpPr>
          <p:cNvPr id="7" name="Marcador de contenido 6"/>
          <p:cNvSpPr>
            <a:spLocks noGrp="1"/>
          </p:cNvSpPr>
          <p:nvPr>
            <p:ph idx="1"/>
          </p:nvPr>
        </p:nvSpPr>
        <p:spPr>
          <a:xfrm>
            <a:off x="247973" y="2086101"/>
            <a:ext cx="8648053" cy="3722769"/>
          </a:xfrm>
        </p:spPr>
        <p:txBody>
          <a:bodyPr>
            <a:noAutofit/>
          </a:bodyPr>
          <a:lstStyle/>
          <a:p>
            <a:pPr marL="0" indent="0" algn="just">
              <a:buNone/>
            </a:pPr>
            <a:r>
              <a:rPr lang="es-MX" sz="3200" b="1" dirty="0">
                <a:effectLst>
                  <a:outerShdw blurRad="38100" dist="38100" dir="2700000" algn="tl">
                    <a:srgbClr val="000000">
                      <a:alpha val="43137"/>
                    </a:srgbClr>
                  </a:outerShdw>
                </a:effectLst>
              </a:rPr>
              <a:t>La iglesia actual ha perdido el sentido de lo que es el cuerpo de Cristo, se ha enfocado más en una especie de espectador; que cumple ciertas normas cristianas sin ningún compromiso real con el cuerpo de Cristo, delegando así toda la responsabilidad a unos pocos miembros, al pastor y a los ministros ordenados, diáconos o líderes de la iglesia. </a:t>
            </a:r>
          </a:p>
        </p:txBody>
      </p:sp>
    </p:spTree>
    <p:extLst>
      <p:ext uri="{BB962C8B-B14F-4D97-AF65-F5344CB8AC3E}">
        <p14:creationId xmlns:p14="http://schemas.microsoft.com/office/powerpoint/2010/main" val="252376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872661"/>
          </a:xfrm>
        </p:spPr>
        <p:txBody>
          <a:bodyPr>
            <a:normAutofit fontScale="90000"/>
          </a:bodyPr>
          <a:lstStyle/>
          <a:p>
            <a:pPr marL="857250" indent="-857250">
              <a:buFont typeface="+mj-lt"/>
              <a:buAutoNum type="romanUcPeriod" startAt="4"/>
            </a:pPr>
            <a:r>
              <a:rPr lang="es-MX" b="1" dirty="0">
                <a:latin typeface="+mn-lt"/>
              </a:rPr>
              <a:t> CADA MIEMBRO DEBE ESTAR ACTIVO EN UNA FUNCIÓN</a:t>
            </a:r>
          </a:p>
        </p:txBody>
      </p:sp>
      <p:sp>
        <p:nvSpPr>
          <p:cNvPr id="7" name="Marcador de contenido 6"/>
          <p:cNvSpPr>
            <a:spLocks noGrp="1"/>
          </p:cNvSpPr>
          <p:nvPr>
            <p:ph idx="1"/>
          </p:nvPr>
        </p:nvSpPr>
        <p:spPr>
          <a:xfrm>
            <a:off x="247973" y="1996106"/>
            <a:ext cx="8648054" cy="4351338"/>
          </a:xfrm>
        </p:spPr>
        <p:txBody>
          <a:bodyPr>
            <a:noAutofit/>
          </a:bodyPr>
          <a:lstStyle/>
          <a:p>
            <a:pPr marL="0" indent="0" algn="just">
              <a:buNone/>
            </a:pPr>
            <a:r>
              <a:rPr lang="es-MX" sz="3200" b="1" dirty="0">
                <a:effectLst>
                  <a:outerShdw blurRad="38100" dist="38100" dir="2700000" algn="tl">
                    <a:srgbClr val="000000">
                      <a:alpha val="43137"/>
                    </a:srgbClr>
                  </a:outerShdw>
                </a:effectLst>
              </a:rPr>
              <a:t>Sin una función </a:t>
            </a:r>
            <a:r>
              <a:rPr lang="es-MX" sz="3200" dirty="0">
                <a:effectLst>
                  <a:outerShdw blurRad="38100" dist="38100" dir="2700000" algn="tl">
                    <a:srgbClr val="000000">
                      <a:alpha val="43137"/>
                    </a:srgbClr>
                  </a:outerShdw>
                </a:effectLst>
              </a:rPr>
              <a:t>en el cuerpo de Cristo, te conviertes en un </a:t>
            </a:r>
            <a:r>
              <a:rPr lang="es-MX" sz="3200" b="1" dirty="0">
                <a:effectLst>
                  <a:outerShdw blurRad="38100" dist="38100" dir="2700000" algn="tl">
                    <a:srgbClr val="000000">
                      <a:alpha val="43137"/>
                    </a:srgbClr>
                  </a:outerShdw>
                </a:effectLst>
              </a:rPr>
              <a:t>miembro muerto</a:t>
            </a:r>
            <a:r>
              <a:rPr lang="es-MX" sz="3200" dirty="0">
                <a:effectLst>
                  <a:outerShdw blurRad="38100" dist="38100" dir="2700000" algn="tl">
                    <a:srgbClr val="000000">
                      <a:alpha val="43137"/>
                    </a:srgbClr>
                  </a:outerShdw>
                </a:effectLst>
              </a:rPr>
              <a:t>.</a:t>
            </a:r>
          </a:p>
          <a:p>
            <a:pPr marL="0" indent="0" algn="just">
              <a:buNone/>
            </a:pPr>
            <a:r>
              <a:rPr lang="es-MX" sz="3200" dirty="0">
                <a:effectLst>
                  <a:outerShdw blurRad="38100" dist="38100" dir="2700000" algn="tl">
                    <a:srgbClr val="000000">
                      <a:alpha val="43137"/>
                    </a:srgbClr>
                  </a:outerShdw>
                </a:effectLst>
              </a:rPr>
              <a:t>Romanos 12:6-8. “De manera que, teniendo diferentes dones, según la gracia que nos es dada, si el de profecía, </a:t>
            </a:r>
            <a:r>
              <a:rPr lang="es-MX" sz="3200" b="1" u="sng" dirty="0">
                <a:effectLst>
                  <a:outerShdw blurRad="38100" dist="38100" dir="2700000" algn="tl">
                    <a:srgbClr val="000000">
                      <a:alpha val="43137"/>
                    </a:srgbClr>
                  </a:outerShdw>
                </a:effectLst>
              </a:rPr>
              <a:t>úsese</a:t>
            </a:r>
            <a:r>
              <a:rPr lang="es-MX" sz="3200" u="sng" dirty="0">
                <a:effectLst>
                  <a:outerShdw blurRad="38100" dist="38100" dir="2700000" algn="tl">
                    <a:srgbClr val="000000">
                      <a:alpha val="43137"/>
                    </a:srgbClr>
                  </a:outerShdw>
                </a:effectLst>
              </a:rPr>
              <a:t> conforme a la medida de la fe</a:t>
            </a:r>
            <a:r>
              <a:rPr lang="es-MX" sz="3200" dirty="0">
                <a:effectLst>
                  <a:outerShdw blurRad="38100" dist="38100" dir="2700000" algn="tl">
                    <a:srgbClr val="000000">
                      <a:alpha val="43137"/>
                    </a:srgbClr>
                  </a:outerShdw>
                </a:effectLst>
              </a:rPr>
              <a:t>; o si de servicio, en servir; o el que enseña, en la enseñanza; el que exhorta, en la exhortación; el que reparte, con liberalidad; el que preside, con solicitud; el que hace misericordia, con alegría”</a:t>
            </a:r>
          </a:p>
        </p:txBody>
      </p:sp>
    </p:spTree>
    <p:extLst>
      <p:ext uri="{BB962C8B-B14F-4D97-AF65-F5344CB8AC3E}">
        <p14:creationId xmlns:p14="http://schemas.microsoft.com/office/powerpoint/2010/main" val="395498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872781"/>
            <a:ext cx="8385463" cy="5112438"/>
          </a:xfrm>
        </p:spPr>
        <p:txBody>
          <a:bodyPr>
            <a:normAutofit/>
          </a:bodyPr>
          <a:lstStyle/>
          <a:p>
            <a:pPr marL="514350" indent="-514350">
              <a:buFont typeface="+mj-lt"/>
              <a:buAutoNum type="alphaUcPeriod"/>
            </a:pPr>
            <a:r>
              <a:rPr lang="es-MX" sz="3600" b="1" dirty="0"/>
              <a:t> SIN FUNCIÓN EN EL CUERPO NO HAY CRECIMIENTO</a:t>
            </a:r>
          </a:p>
          <a:p>
            <a:pPr marL="514350" indent="-514350">
              <a:buFont typeface="+mj-lt"/>
              <a:buAutoNum type="alphaUcPeriod"/>
            </a:pPr>
            <a:endParaRPr lang="es-MX" sz="1800" b="1" dirty="0"/>
          </a:p>
          <a:p>
            <a:pPr marL="0" indent="0" algn="just">
              <a:buNone/>
            </a:pPr>
            <a:r>
              <a:rPr lang="es-MX" sz="3600" dirty="0">
                <a:effectLst>
                  <a:outerShdw blurRad="38100" dist="38100" dir="2700000" algn="tl">
                    <a:srgbClr val="000000">
                      <a:alpha val="43137"/>
                    </a:srgbClr>
                  </a:outerShdw>
                </a:effectLst>
              </a:rPr>
              <a:t>Efesios 4:16. </a:t>
            </a:r>
            <a:r>
              <a:rPr lang="es-MX" sz="3600" b="1" dirty="0"/>
              <a:t>“de quien todo el cuerpo, bien concertado y unido entre sí por todas las coyunturas que </a:t>
            </a:r>
            <a:r>
              <a:rPr lang="es-MX" sz="3600" b="1" dirty="0">
                <a:effectLst>
                  <a:outerShdw blurRad="38100" dist="38100" dir="2700000" algn="tl">
                    <a:srgbClr val="000000">
                      <a:alpha val="43137"/>
                    </a:srgbClr>
                  </a:outerShdw>
                </a:effectLst>
              </a:rPr>
              <a:t>se ayudan mutuamente</a:t>
            </a:r>
            <a:r>
              <a:rPr lang="es-MX" sz="3600" b="1" dirty="0"/>
              <a:t>, </a:t>
            </a:r>
            <a:r>
              <a:rPr lang="es-MX" sz="3600" b="1" dirty="0">
                <a:effectLst>
                  <a:outerShdw blurRad="38100" dist="38100" dir="2700000" algn="tl">
                    <a:srgbClr val="000000">
                      <a:alpha val="43137"/>
                    </a:srgbClr>
                  </a:outerShdw>
                </a:effectLst>
              </a:rPr>
              <a:t>según la actividad propia de cada miembro, </a:t>
            </a:r>
            <a:r>
              <a:rPr lang="es-MX" sz="3600" b="1" dirty="0"/>
              <a:t>recibe su crecimiento para ir edificándose en amor”.</a:t>
            </a:r>
            <a:endParaRPr lang="es-MX" sz="3600" dirty="0"/>
          </a:p>
        </p:txBody>
      </p:sp>
    </p:spTree>
    <p:extLst>
      <p:ext uri="{BB962C8B-B14F-4D97-AF65-F5344CB8AC3E}">
        <p14:creationId xmlns:p14="http://schemas.microsoft.com/office/powerpoint/2010/main" val="368525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pPr marL="857250" indent="-857250">
              <a:buFont typeface="+mj-lt"/>
              <a:buAutoNum type="romanUcPeriod" startAt="5"/>
            </a:pPr>
            <a:r>
              <a:rPr lang="es-MX" b="1" dirty="0">
                <a:effectLst>
                  <a:outerShdw blurRad="38100" dist="38100" dir="2700000" algn="tl">
                    <a:srgbClr val="000000">
                      <a:alpha val="43137"/>
                    </a:srgbClr>
                  </a:outerShdw>
                </a:effectLst>
                <a:latin typeface="+mn-lt"/>
              </a:rPr>
              <a:t>LA ESCUELA DE MINISTERIOS</a:t>
            </a:r>
          </a:p>
        </p:txBody>
      </p:sp>
      <p:sp>
        <p:nvSpPr>
          <p:cNvPr id="7" name="Marcador de contenido 6"/>
          <p:cNvSpPr>
            <a:spLocks noGrp="1"/>
          </p:cNvSpPr>
          <p:nvPr>
            <p:ph idx="1"/>
          </p:nvPr>
        </p:nvSpPr>
        <p:spPr>
          <a:xfrm>
            <a:off x="384464" y="1814676"/>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Para poder lograr que todo miembro se involucre en un ministerio en la iglesia, es muy importante que se provean herramientas para la perfección de los santos; para la realización de sus ministerios.</a:t>
            </a:r>
          </a:p>
        </p:txBody>
      </p:sp>
    </p:spTree>
    <p:extLst>
      <p:ext uri="{BB962C8B-B14F-4D97-AF65-F5344CB8AC3E}">
        <p14:creationId xmlns:p14="http://schemas.microsoft.com/office/powerpoint/2010/main" val="226372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63471" y="887104"/>
            <a:ext cx="8586061" cy="5289859"/>
          </a:xfrm>
        </p:spPr>
        <p:txBody>
          <a:bodyPr>
            <a:normAutofit/>
          </a:bodyPr>
          <a:lstStyle/>
          <a:p>
            <a:pPr marL="0" indent="0" algn="just">
              <a:buNone/>
            </a:pPr>
            <a:r>
              <a:rPr lang="es-MX" sz="3600" dirty="0">
                <a:effectLst>
                  <a:outerShdw blurRad="38100" dist="38100" dir="2700000" algn="tl">
                    <a:srgbClr val="000000">
                      <a:alpha val="43137"/>
                    </a:srgbClr>
                  </a:outerShdw>
                </a:effectLst>
              </a:rPr>
              <a:t>Por ello se establece, por lo menos la </a:t>
            </a:r>
            <a:r>
              <a:rPr lang="es-MX" sz="3600" b="1" dirty="0">
                <a:effectLst>
                  <a:outerShdw blurRad="38100" dist="38100" dir="2700000" algn="tl">
                    <a:srgbClr val="000000">
                      <a:alpha val="43137"/>
                    </a:srgbClr>
                  </a:outerShdw>
                </a:effectLst>
              </a:rPr>
              <a:t>ESCUELA DE MINISTERIOS; </a:t>
            </a:r>
            <a:r>
              <a:rPr lang="es-MX" sz="3600" dirty="0">
                <a:effectLst>
                  <a:outerShdw blurRad="38100" dist="38100" dir="2700000" algn="tl">
                    <a:srgbClr val="000000">
                      <a:alpha val="43137"/>
                    </a:srgbClr>
                  </a:outerShdw>
                </a:effectLst>
              </a:rPr>
              <a:t>en los ministerios básicos que operan en la iglesia.</a:t>
            </a:r>
          </a:p>
          <a:p>
            <a:pPr marL="0" indent="0" algn="just">
              <a:buNone/>
            </a:pPr>
            <a:r>
              <a:rPr lang="es-MX" sz="3600" dirty="0">
                <a:effectLst>
                  <a:outerShdw blurRad="38100" dist="38100" dir="2700000" algn="tl">
                    <a:srgbClr val="000000">
                      <a:alpha val="43137"/>
                    </a:srgbClr>
                  </a:outerShdw>
                </a:effectLst>
              </a:rPr>
              <a:t>Aunque hay muchos ministerios, podemos compartirlos en cuatro grupos:</a:t>
            </a:r>
          </a:p>
          <a:p>
            <a:pPr marL="0" indent="0" algn="just">
              <a:buNone/>
            </a:pPr>
            <a:endParaRPr lang="es-MX" sz="3600" dirty="0">
              <a:effectLst>
                <a:outerShdw blurRad="38100" dist="38100" dir="2700000" algn="tl">
                  <a:srgbClr val="000000">
                    <a:alpha val="43137"/>
                  </a:srgbClr>
                </a:outerShdw>
              </a:effectLst>
            </a:endParaRPr>
          </a:p>
          <a:p>
            <a:pPr marL="514350" indent="-514350">
              <a:buFont typeface="+mj-lt"/>
              <a:buAutoNum type="alphaUcPeriod"/>
            </a:pPr>
            <a:r>
              <a:rPr lang="es-MX" sz="3600" b="1" dirty="0">
                <a:effectLst>
                  <a:outerShdw blurRad="38100" dist="38100" dir="2700000" algn="tl">
                    <a:srgbClr val="000000">
                      <a:alpha val="43137"/>
                    </a:srgbClr>
                  </a:outerShdw>
                </a:effectLst>
              </a:rPr>
              <a:t>MINISTERIOS DE SERVIDORES</a:t>
            </a:r>
          </a:p>
          <a:p>
            <a:pPr marL="0" indent="0">
              <a:buNone/>
            </a:pPr>
            <a:r>
              <a:rPr lang="es-MX" sz="3600" dirty="0">
                <a:effectLst>
                  <a:outerShdw blurRad="38100" dist="38100" dir="2700000" algn="tl">
                    <a:srgbClr val="000000">
                      <a:alpha val="43137"/>
                    </a:srgbClr>
                  </a:outerShdw>
                </a:effectLst>
              </a:rPr>
              <a:t>Ujieres, Staff, Talentos, etc. </a:t>
            </a:r>
          </a:p>
          <a:p>
            <a:pPr marL="0" indent="0" algn="just">
              <a:buNone/>
            </a:pP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123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84464" y="693361"/>
            <a:ext cx="8385463" cy="1144587"/>
          </a:xfrm>
        </p:spPr>
        <p:txBody>
          <a:bodyPr>
            <a:normAutofit fontScale="90000"/>
          </a:bodyPr>
          <a:lstStyle/>
          <a:p>
            <a:r>
              <a:rPr lang="es-MX" b="1" dirty="0">
                <a:effectLst>
                  <a:outerShdw blurRad="38100" dist="38100" dir="2700000" algn="tl">
                    <a:srgbClr val="000000">
                      <a:alpha val="43137"/>
                    </a:srgbClr>
                  </a:outerShdw>
                </a:effectLst>
                <a:latin typeface="+mn-lt"/>
              </a:rPr>
              <a:t>LA IMPORTANCIA DE LA ESCUELA DE MINISTERIOS</a:t>
            </a:r>
          </a:p>
        </p:txBody>
      </p:sp>
      <p:sp>
        <p:nvSpPr>
          <p:cNvPr id="7" name="Marcador de contenido 6"/>
          <p:cNvSpPr>
            <a:spLocks noGrp="1"/>
          </p:cNvSpPr>
          <p:nvPr>
            <p:ph idx="1"/>
          </p:nvPr>
        </p:nvSpPr>
        <p:spPr>
          <a:xfrm>
            <a:off x="374073" y="1825625"/>
            <a:ext cx="8385463" cy="4351338"/>
          </a:xfrm>
        </p:spPr>
        <p:txBody>
          <a:bodyPr>
            <a:normAutofit/>
          </a:bodyPr>
          <a:lstStyle/>
          <a:p>
            <a:pPr marL="0" indent="0">
              <a:buNone/>
            </a:pPr>
            <a:endParaRPr lang="es-MX" sz="4000" b="1" dirty="0">
              <a:effectLst>
                <a:outerShdw blurRad="38100" dist="38100" dir="2700000" algn="tl">
                  <a:srgbClr val="000000">
                    <a:alpha val="43137"/>
                  </a:srgbClr>
                </a:outerShdw>
              </a:effectLst>
            </a:endParaRPr>
          </a:p>
          <a:p>
            <a:pPr marL="0" indent="0">
              <a:buNone/>
            </a:pPr>
            <a:r>
              <a:rPr lang="es-MX" sz="4000" b="1" dirty="0">
                <a:effectLst>
                  <a:outerShdw blurRad="38100" dist="38100" dir="2700000" algn="tl">
                    <a:srgbClr val="000000">
                      <a:alpha val="43137"/>
                    </a:srgbClr>
                  </a:outerShdw>
                </a:effectLst>
              </a:rPr>
              <a:t>TEXTO BÍBLICO: </a:t>
            </a:r>
            <a:r>
              <a:rPr lang="es-MX" sz="4000" dirty="0">
                <a:effectLst>
                  <a:outerShdw blurRad="38100" dist="38100" dir="2700000" algn="tl">
                    <a:srgbClr val="000000">
                      <a:alpha val="43137"/>
                    </a:srgbClr>
                  </a:outerShdw>
                </a:effectLst>
              </a:rPr>
              <a:t>2ª Timoteo 4:5. </a:t>
            </a:r>
          </a:p>
          <a:p>
            <a:pPr marL="0" indent="0" algn="just">
              <a:buNone/>
            </a:pPr>
            <a:r>
              <a:rPr lang="es-MX" sz="4000" dirty="0">
                <a:effectLst>
                  <a:outerShdw blurRad="38100" dist="38100" dir="2700000" algn="tl">
                    <a:srgbClr val="000000">
                      <a:alpha val="43137"/>
                    </a:srgbClr>
                  </a:outerShdw>
                </a:effectLst>
              </a:rPr>
              <a:t>“</a:t>
            </a:r>
            <a:r>
              <a:rPr lang="es-MX" sz="4000" b="1" dirty="0">
                <a:effectLst>
                  <a:outerShdw blurRad="38100" dist="38100" dir="2700000" algn="tl">
                    <a:srgbClr val="000000">
                      <a:alpha val="43137"/>
                    </a:srgbClr>
                  </a:outerShdw>
                </a:effectLst>
              </a:rPr>
              <a:t>Pero tú sé sobrio en todo, soporta las aflicciones, haz obra de evangelista, cumple tu ministerio”.</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176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185981" y="873457"/>
            <a:ext cx="8679050" cy="5303506"/>
          </a:xfrm>
        </p:spPr>
        <p:txBody>
          <a:bodyPr>
            <a:normAutofit lnSpcReduction="10000"/>
          </a:bodyPr>
          <a:lstStyle/>
          <a:p>
            <a:pPr marL="514350" indent="-514350">
              <a:buFont typeface="+mj-lt"/>
              <a:buAutoNum type="alphaUcPeriod" startAt="2"/>
            </a:pPr>
            <a:r>
              <a:rPr lang="es-MX" sz="3600" b="1" dirty="0">
                <a:effectLst>
                  <a:outerShdw blurRad="38100" dist="38100" dir="2700000" algn="tl">
                    <a:srgbClr val="000000">
                      <a:alpha val="43137"/>
                    </a:srgbClr>
                  </a:outerShdw>
                </a:effectLst>
              </a:rPr>
              <a:t>MINISTERIO DE MAESTROS</a:t>
            </a:r>
          </a:p>
          <a:p>
            <a:pPr marL="0" indent="0" algn="just">
              <a:buNone/>
            </a:pPr>
            <a:endParaRPr lang="es-MX" sz="1200" dirty="0">
              <a:effectLst>
                <a:outerShdw blurRad="38100" dist="38100" dir="2700000" algn="tl">
                  <a:srgbClr val="000000">
                    <a:alpha val="43137"/>
                  </a:srgbClr>
                </a:outerShdw>
              </a:effectLst>
            </a:endParaRPr>
          </a:p>
          <a:p>
            <a:pPr marL="0" indent="0" algn="just">
              <a:buNone/>
            </a:pPr>
            <a:r>
              <a:rPr lang="es-MX" sz="3600" dirty="0">
                <a:effectLst>
                  <a:outerShdw blurRad="38100" dist="38100" dir="2700000" algn="tl">
                    <a:srgbClr val="000000">
                      <a:alpha val="43137"/>
                    </a:srgbClr>
                  </a:outerShdw>
                </a:effectLst>
              </a:rPr>
              <a:t>Maestros de niños, de Escuela Sígame, de Escuela de Ministerios, de clases de diversos tipos, etc.</a:t>
            </a:r>
          </a:p>
          <a:p>
            <a:pPr marL="0" indent="0" algn="just">
              <a:buNone/>
            </a:pPr>
            <a:endParaRPr lang="es-MX" sz="3600" dirty="0">
              <a:effectLst>
                <a:outerShdw blurRad="38100" dist="38100" dir="2700000" algn="tl">
                  <a:srgbClr val="000000">
                    <a:alpha val="43137"/>
                  </a:srgbClr>
                </a:outerShdw>
              </a:effectLst>
            </a:endParaRPr>
          </a:p>
          <a:p>
            <a:pPr marL="514350" indent="-514350">
              <a:buFont typeface="+mj-lt"/>
              <a:buAutoNum type="alphaUcPeriod" startAt="3"/>
            </a:pPr>
            <a:r>
              <a:rPr lang="es-MX" sz="3600" b="1" dirty="0">
                <a:effectLst>
                  <a:outerShdw blurRad="38100" dist="38100" dir="2700000" algn="tl">
                    <a:srgbClr val="000000">
                      <a:alpha val="43137"/>
                    </a:srgbClr>
                  </a:outerShdw>
                </a:effectLst>
              </a:rPr>
              <a:t>MINISTERIO DE PODER</a:t>
            </a:r>
          </a:p>
          <a:p>
            <a:pPr marL="0" indent="0" algn="just">
              <a:buNone/>
            </a:pPr>
            <a:r>
              <a:rPr lang="es-MX" sz="3600" dirty="0">
                <a:effectLst>
                  <a:outerShdw blurRad="38100" dist="38100" dir="2700000" algn="tl">
                    <a:srgbClr val="000000">
                      <a:alpha val="43137"/>
                    </a:srgbClr>
                  </a:outerShdw>
                </a:effectLst>
              </a:rPr>
              <a:t>Los que están en guerra espiritual, los que tienen dones de poder, de sanidad, de milagros, etc. </a:t>
            </a:r>
          </a:p>
          <a:p>
            <a:pPr marL="0" indent="0" algn="just">
              <a:buNone/>
            </a:pPr>
            <a:endParaRPr lang="es-MX"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046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350909"/>
            <a:ext cx="8385463" cy="5221620"/>
          </a:xfrm>
        </p:spPr>
        <p:txBody>
          <a:bodyPr>
            <a:normAutofit/>
          </a:bodyPr>
          <a:lstStyle/>
          <a:p>
            <a:pPr marL="514350" indent="-514350">
              <a:buFont typeface="+mj-lt"/>
              <a:buAutoNum type="alphaUcPeriod" startAt="4"/>
            </a:pPr>
            <a:endParaRPr lang="es-MX" sz="4000" dirty="0">
              <a:effectLst>
                <a:outerShdw blurRad="38100" dist="38100" dir="2700000" algn="tl">
                  <a:srgbClr val="000000">
                    <a:alpha val="43137"/>
                  </a:srgbClr>
                </a:outerShdw>
              </a:effectLst>
            </a:endParaRPr>
          </a:p>
          <a:p>
            <a:pPr marL="514350" indent="-514350">
              <a:buFont typeface="+mj-lt"/>
              <a:buAutoNum type="alphaUcPeriod" startAt="4"/>
            </a:pPr>
            <a:r>
              <a:rPr lang="es-MX" sz="4000" b="1" dirty="0">
                <a:effectLst>
                  <a:outerShdw blurRad="38100" dist="38100" dir="2700000" algn="tl">
                    <a:srgbClr val="000000">
                      <a:alpha val="43137"/>
                    </a:srgbClr>
                  </a:outerShdw>
                </a:effectLst>
              </a:rPr>
              <a:t> MINISTERIOS DEL ALTAR</a:t>
            </a:r>
          </a:p>
          <a:p>
            <a:pPr marL="0" indent="0">
              <a:buNone/>
            </a:pPr>
            <a:endParaRPr lang="es-MX" sz="4000" b="1" dirty="0">
              <a:effectLst>
                <a:outerShdw blurRad="38100" dist="38100" dir="2700000" algn="tl">
                  <a:srgbClr val="000000">
                    <a:alpha val="43137"/>
                  </a:srgbClr>
                </a:outerShdw>
              </a:effectLst>
            </a:endParaRPr>
          </a:p>
          <a:p>
            <a:pPr marL="0" indent="0" algn="just">
              <a:buNone/>
            </a:pPr>
            <a:r>
              <a:rPr lang="es-MX" sz="4000" dirty="0">
                <a:effectLst>
                  <a:outerShdw blurRad="38100" dist="38100" dir="2700000" algn="tl">
                    <a:srgbClr val="000000">
                      <a:alpha val="43137"/>
                    </a:srgbClr>
                  </a:outerShdw>
                </a:effectLst>
              </a:rPr>
              <a:t>Músicos, </a:t>
            </a:r>
            <a:r>
              <a:rPr lang="es-MX" sz="4000" dirty="0" err="1">
                <a:effectLst>
                  <a:outerShdw blurRad="38100" dist="38100" dir="2700000" algn="tl">
                    <a:srgbClr val="000000">
                      <a:alpha val="43137"/>
                    </a:srgbClr>
                  </a:outerShdw>
                </a:effectLst>
              </a:rPr>
              <a:t>Panderistas</a:t>
            </a:r>
            <a:r>
              <a:rPr lang="es-MX" sz="4000" dirty="0">
                <a:effectLst>
                  <a:outerShdw blurRad="38100" dist="38100" dir="2700000" algn="tl">
                    <a:srgbClr val="000000">
                      <a:alpha val="43137"/>
                    </a:srgbClr>
                  </a:outerShdw>
                </a:effectLst>
              </a:rPr>
              <a:t>, los que Presiden, los Ministros, los Predicadores, Diáconos , Ministradores, etc.</a:t>
            </a:r>
          </a:p>
          <a:p>
            <a:pPr marL="0" indent="0" algn="just">
              <a:buNone/>
            </a:pPr>
            <a:endParaRPr lang="es-MX" sz="4000" dirty="0">
              <a:effectLst>
                <a:outerShdw blurRad="38100" dist="38100" dir="2700000" algn="tl">
                  <a:srgbClr val="000000">
                    <a:alpha val="43137"/>
                  </a:srgbClr>
                </a:outerShdw>
              </a:effectLst>
            </a:endParaRPr>
          </a:p>
          <a:p>
            <a:pPr marL="0" indent="0" algn="just">
              <a:buNone/>
            </a:pP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98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1" y="987136"/>
            <a:ext cx="8385463" cy="703553"/>
          </a:xfrm>
        </p:spPr>
        <p:txBody>
          <a:bodyPr/>
          <a:lstStyle/>
          <a:p>
            <a:r>
              <a:rPr lang="es-MX" b="1" dirty="0">
                <a:effectLst>
                  <a:outerShdw blurRad="38100" dist="38100" dir="2700000" algn="tl">
                    <a:srgbClr val="000000">
                      <a:alpha val="43137"/>
                    </a:srgbClr>
                  </a:outerShdw>
                </a:effectLst>
                <a:latin typeface="+mn-lt"/>
              </a:rPr>
              <a:t>CONCLUSIÓN</a:t>
            </a:r>
          </a:p>
        </p:txBody>
      </p:sp>
      <p:sp>
        <p:nvSpPr>
          <p:cNvPr id="7" name="Marcador de contenido 6"/>
          <p:cNvSpPr>
            <a:spLocks noGrp="1"/>
          </p:cNvSpPr>
          <p:nvPr>
            <p:ph idx="1"/>
          </p:nvPr>
        </p:nvSpPr>
        <p:spPr>
          <a:xfrm>
            <a:off x="530550" y="1707561"/>
            <a:ext cx="8072503" cy="4351338"/>
          </a:xfrm>
        </p:spPr>
        <p:txBody>
          <a:bodyPr>
            <a:normAutofit/>
          </a:bodyPr>
          <a:lstStyle/>
          <a:p>
            <a:pPr marL="0" indent="0" algn="just">
              <a:buNone/>
            </a:pPr>
            <a:r>
              <a:rPr lang="es-MX" sz="4400" dirty="0">
                <a:effectLst>
                  <a:outerShdw blurRad="38100" dist="38100" dir="2700000" algn="tl">
                    <a:srgbClr val="000000">
                      <a:alpha val="43137"/>
                    </a:srgbClr>
                  </a:outerShdw>
                </a:effectLst>
              </a:rPr>
              <a:t>Los ministerios en las iglesias, son parte no solo importante; sino indispensables. Debemos poner nuestra atención para ir formando nuevos ministerios, según los que se pueda ir creciendo.</a:t>
            </a:r>
          </a:p>
        </p:txBody>
      </p:sp>
    </p:spTree>
    <p:extLst>
      <p:ext uri="{BB962C8B-B14F-4D97-AF65-F5344CB8AC3E}">
        <p14:creationId xmlns:p14="http://schemas.microsoft.com/office/powerpoint/2010/main" val="89436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831838"/>
            <a:ext cx="8385463" cy="5194324"/>
          </a:xfrm>
        </p:spPr>
        <p:txBody>
          <a:bodyPr>
            <a:normAutofit/>
          </a:bodyPr>
          <a:lstStyle/>
          <a:p>
            <a:pPr marL="0" indent="0" algn="just">
              <a:buNone/>
            </a:pPr>
            <a:r>
              <a:rPr lang="es-MX" sz="3600" dirty="0"/>
              <a:t>Efesios 4:13. </a:t>
            </a:r>
            <a:r>
              <a:rPr lang="es-MX" sz="3600" b="1" dirty="0"/>
              <a:t>“hasta que todos lleguemos a la unidad de la fe y del conocimiento del Hijo de Dios, a un varón perfecto, a la medida de la estatura de la plenitud de Cristo”.</a:t>
            </a:r>
          </a:p>
          <a:p>
            <a:pPr marL="0" indent="0" algn="just">
              <a:buNone/>
            </a:pPr>
            <a:endParaRPr lang="es-MX" sz="2000" b="1" dirty="0"/>
          </a:p>
          <a:p>
            <a:pPr marL="0" indent="0" algn="just">
              <a:buNone/>
            </a:pPr>
            <a:r>
              <a:rPr lang="es-MX" sz="3600" dirty="0"/>
              <a:t>En </a:t>
            </a:r>
            <a:r>
              <a:rPr lang="es-MX" sz="3600" b="1" dirty="0"/>
              <a:t>Tito 3:14, </a:t>
            </a:r>
            <a:r>
              <a:rPr lang="es-MX" sz="3600" dirty="0"/>
              <a:t>Pablo recomienda: </a:t>
            </a:r>
            <a:r>
              <a:rPr lang="es-MX" sz="3600" b="1" dirty="0"/>
              <a:t>“Y aprendan también los nuestros a ocuparse en buenas obras para los casos de necesidad, para que no sean sin fruto”.</a:t>
            </a:r>
            <a:endParaRPr lang="es-MX" sz="3600" dirty="0"/>
          </a:p>
          <a:p>
            <a:pPr marL="0" indent="0" algn="just">
              <a:buNone/>
            </a:pPr>
            <a:endParaRPr lang="es-MX" sz="3600" b="1" dirty="0"/>
          </a:p>
          <a:p>
            <a:pPr marL="0" indent="0" algn="just">
              <a:buNone/>
            </a:pPr>
            <a:endParaRPr lang="es-MX" sz="3600" dirty="0"/>
          </a:p>
        </p:txBody>
      </p:sp>
    </p:spTree>
    <p:extLst>
      <p:ext uri="{BB962C8B-B14F-4D97-AF65-F5344CB8AC3E}">
        <p14:creationId xmlns:p14="http://schemas.microsoft.com/office/powerpoint/2010/main" val="381920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63471" y="838662"/>
            <a:ext cx="8617057" cy="5180676"/>
          </a:xfrm>
        </p:spPr>
        <p:txBody>
          <a:bodyPr>
            <a:normAutofit/>
          </a:bodyPr>
          <a:lstStyle/>
          <a:p>
            <a:pPr marL="0" indent="0" algn="just">
              <a:buNone/>
            </a:pPr>
            <a:r>
              <a:rPr lang="es-MX" sz="3600" dirty="0">
                <a:effectLst>
                  <a:outerShdw blurRad="38100" dist="38100" dir="2700000" algn="tl">
                    <a:srgbClr val="000000">
                      <a:alpha val="43137"/>
                    </a:srgbClr>
                  </a:outerShdw>
                </a:effectLst>
              </a:rPr>
              <a:t>Esta es la manera de pensar de muchos, que solo unos cuantos son los responsables de LA MISIÓN de la iglesia, y de LOS MINISTERIOS de la iglesia. </a:t>
            </a:r>
          </a:p>
          <a:p>
            <a:pPr marL="0" indent="0" algn="just">
              <a:buNone/>
            </a:pPr>
            <a:r>
              <a:rPr lang="es-MX" sz="3600" dirty="0">
                <a:effectLst>
                  <a:outerShdw blurRad="38100" dist="38100" dir="2700000" algn="tl">
                    <a:srgbClr val="000000">
                      <a:alpha val="43137"/>
                    </a:srgbClr>
                  </a:outerShdw>
                </a:effectLst>
              </a:rPr>
              <a:t>Romanos 12:4-5. </a:t>
            </a:r>
            <a:r>
              <a:rPr lang="es-MX" sz="3600" b="1" dirty="0">
                <a:effectLst>
                  <a:outerShdw blurRad="38100" dist="38100" dir="2700000" algn="tl">
                    <a:srgbClr val="000000">
                      <a:alpha val="43137"/>
                    </a:srgbClr>
                  </a:outerShdw>
                </a:effectLst>
              </a:rPr>
              <a:t>“Porque de la manera que en un cuerpo tenemos muchos miembros, pero no todos los miembros tienen la misma función, así nosotros, siendo muchos, somos un cuerpo en Cristo, y todos miembros los unos de los otros”.</a:t>
            </a:r>
            <a:endParaRPr lang="es-MX" sz="3600" dirty="0">
              <a:effectLst>
                <a:outerShdw blurRad="38100" dist="38100" dir="2700000" algn="tl">
                  <a:srgbClr val="000000">
                    <a:alpha val="43137"/>
                  </a:srgbClr>
                </a:outerShdw>
              </a:effectLst>
            </a:endParaRPr>
          </a:p>
          <a:p>
            <a:pPr marL="0" indent="0" algn="just">
              <a:buNone/>
            </a:pP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60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34178"/>
            <a:ext cx="8385463" cy="703553"/>
          </a:xfrm>
        </p:spPr>
        <p:txBody>
          <a:bodyPr/>
          <a:lstStyle/>
          <a:p>
            <a:r>
              <a:rPr lang="es-MX" b="1" dirty="0">
                <a:effectLst>
                  <a:outerShdw blurRad="38100" dist="38100" dir="2700000" algn="tl">
                    <a:srgbClr val="000000">
                      <a:alpha val="43137"/>
                    </a:srgbClr>
                  </a:outerShdw>
                </a:effectLst>
                <a:latin typeface="+mn-lt"/>
              </a:rPr>
              <a:t>INTRODUCCIÓN</a:t>
            </a:r>
          </a:p>
        </p:txBody>
      </p:sp>
      <p:sp>
        <p:nvSpPr>
          <p:cNvPr id="7" name="Marcador de contenido 6"/>
          <p:cNvSpPr>
            <a:spLocks noGrp="1"/>
          </p:cNvSpPr>
          <p:nvPr>
            <p:ph idx="1"/>
          </p:nvPr>
        </p:nvSpPr>
        <p:spPr>
          <a:xfrm>
            <a:off x="263471" y="1637731"/>
            <a:ext cx="8617058" cy="4539232"/>
          </a:xfrm>
        </p:spPr>
        <p:txBody>
          <a:bodyPr>
            <a:noAutofit/>
          </a:bodyPr>
          <a:lstStyle/>
          <a:p>
            <a:pPr marL="0" indent="0" algn="just">
              <a:buNone/>
            </a:pPr>
            <a:r>
              <a:rPr lang="es-MX" sz="3600" dirty="0">
                <a:effectLst>
                  <a:outerShdw blurRad="38100" dist="38100" dir="2700000" algn="tl">
                    <a:srgbClr val="000000">
                      <a:alpha val="43137"/>
                    </a:srgbClr>
                  </a:outerShdw>
                </a:effectLst>
              </a:rPr>
              <a:t>Cada miembro del cuerpo de Cristo fue llamado para cumplir una </a:t>
            </a:r>
            <a:r>
              <a:rPr lang="es-MX" sz="3600" b="1" dirty="0">
                <a:solidFill>
                  <a:srgbClr val="0000FF"/>
                </a:solidFill>
                <a:effectLst>
                  <a:outerShdw blurRad="38100" dist="38100" dir="2700000" algn="tl">
                    <a:srgbClr val="000000">
                      <a:alpha val="43137"/>
                    </a:srgbClr>
                  </a:outerShdw>
                </a:effectLst>
              </a:rPr>
              <a:t>misión</a:t>
            </a:r>
            <a:r>
              <a:rPr lang="es-MX" sz="3600" dirty="0">
                <a:effectLst>
                  <a:outerShdw blurRad="38100" dist="38100" dir="2700000" algn="tl">
                    <a:srgbClr val="000000">
                      <a:alpha val="43137"/>
                    </a:srgbClr>
                  </a:outerShdw>
                </a:effectLst>
              </a:rPr>
              <a:t> en el mundo (</a:t>
            </a:r>
            <a:r>
              <a:rPr lang="es-MX" sz="3600" b="1" dirty="0">
                <a:solidFill>
                  <a:srgbClr val="0000FF"/>
                </a:solidFill>
                <a:effectLst>
                  <a:outerShdw blurRad="38100" dist="38100" dir="2700000" algn="tl">
                    <a:srgbClr val="000000">
                      <a:alpha val="43137"/>
                    </a:srgbClr>
                  </a:outerShdw>
                </a:effectLst>
              </a:rPr>
              <a:t>evangelismo</a:t>
            </a:r>
            <a:r>
              <a:rPr lang="es-MX" sz="3600" dirty="0">
                <a:effectLst>
                  <a:outerShdw blurRad="38100" dist="38100" dir="2700000" algn="tl">
                    <a:srgbClr val="000000">
                      <a:alpha val="43137"/>
                    </a:srgbClr>
                  </a:outerShdw>
                </a:effectLst>
              </a:rPr>
              <a:t>), un </a:t>
            </a:r>
            <a:r>
              <a:rPr lang="es-MX" sz="3600" b="1" dirty="0">
                <a:solidFill>
                  <a:schemeClr val="accent2">
                    <a:lumMod val="75000"/>
                  </a:schemeClr>
                </a:solidFill>
                <a:effectLst>
                  <a:outerShdw blurRad="38100" dist="38100" dir="2700000" algn="tl">
                    <a:srgbClr val="000000">
                      <a:alpha val="43137"/>
                    </a:srgbClr>
                  </a:outerShdw>
                </a:effectLst>
              </a:rPr>
              <a:t>ministerio</a:t>
            </a:r>
            <a:r>
              <a:rPr lang="es-MX" sz="3600" dirty="0">
                <a:effectLst>
                  <a:outerShdw blurRad="38100" dist="38100" dir="2700000" algn="tl">
                    <a:srgbClr val="000000">
                      <a:alpha val="43137"/>
                    </a:srgbClr>
                  </a:outerShdw>
                </a:effectLst>
              </a:rPr>
              <a:t> en la iglesia (</a:t>
            </a:r>
            <a:r>
              <a:rPr lang="es-MX" sz="3600" b="1" dirty="0">
                <a:solidFill>
                  <a:schemeClr val="accent2">
                    <a:lumMod val="75000"/>
                  </a:schemeClr>
                </a:solidFill>
                <a:effectLst>
                  <a:outerShdw blurRad="38100" dist="38100" dir="2700000" algn="tl">
                    <a:srgbClr val="000000">
                      <a:alpha val="43137"/>
                    </a:srgbClr>
                  </a:outerShdw>
                </a:effectLst>
              </a:rPr>
              <a:t>servir</a:t>
            </a:r>
            <a:r>
              <a:rPr lang="es-MX" sz="3600" dirty="0">
                <a:effectLst>
                  <a:outerShdw blurRad="38100" dist="38100" dir="2700000" algn="tl">
                    <a:srgbClr val="000000">
                      <a:alpha val="43137"/>
                    </a:srgbClr>
                  </a:outerShdw>
                </a:effectLst>
              </a:rPr>
              <a:t>). Es decir, todo el que forma parte del cuerpo de Cristo que es la iglesia del Señor; no fue llamado para ser un espectador del cuerpo, sino a </a:t>
            </a:r>
            <a:r>
              <a:rPr lang="es-MX" sz="3600" b="1" u="sng" dirty="0">
                <a:effectLst>
                  <a:outerShdw blurRad="38100" dist="38100" dir="2700000" algn="tl">
                    <a:srgbClr val="000000">
                      <a:alpha val="43137"/>
                    </a:srgbClr>
                  </a:outerShdw>
                </a:effectLst>
              </a:rPr>
              <a:t>formar parte de él</a:t>
            </a:r>
            <a:r>
              <a:rPr lang="es-MX" sz="3600" dirty="0">
                <a:effectLst>
                  <a:outerShdw blurRad="38100" dist="38100" dir="2700000" algn="tl">
                    <a:srgbClr val="000000">
                      <a:alpha val="43137"/>
                    </a:srgbClr>
                  </a:outerShdw>
                </a:effectLst>
              </a:rPr>
              <a:t>; cumpliendo una función para la edificación del cuerpo de Cristo.</a:t>
            </a:r>
          </a:p>
        </p:txBody>
      </p:sp>
    </p:spTree>
    <p:extLst>
      <p:ext uri="{BB962C8B-B14F-4D97-AF65-F5344CB8AC3E}">
        <p14:creationId xmlns:p14="http://schemas.microsoft.com/office/powerpoint/2010/main" val="3390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16976" y="859133"/>
            <a:ext cx="8699393" cy="5139734"/>
          </a:xfrm>
        </p:spPr>
        <p:txBody>
          <a:bodyPr>
            <a:normAutofit/>
          </a:bodyPr>
          <a:lstStyle/>
          <a:p>
            <a:pPr marL="0" indent="0" algn="just">
              <a:buNone/>
            </a:pPr>
            <a:r>
              <a:rPr lang="es-MX" sz="3600" dirty="0">
                <a:effectLst>
                  <a:outerShdw blurRad="38100" dist="38100" dir="2700000" algn="tl">
                    <a:srgbClr val="000000">
                      <a:alpha val="43137"/>
                    </a:srgbClr>
                  </a:outerShdw>
                </a:effectLst>
              </a:rPr>
              <a:t>Así como en el cuerpo natural, </a:t>
            </a:r>
            <a:r>
              <a:rPr lang="es-MX" sz="3600" b="1" dirty="0">
                <a:effectLst>
                  <a:outerShdw blurRad="38100" dist="38100" dir="2700000" algn="tl">
                    <a:srgbClr val="000000">
                      <a:alpha val="43137"/>
                    </a:srgbClr>
                  </a:outerShdw>
                </a:effectLst>
              </a:rPr>
              <a:t>cada miembro desempeña una función</a:t>
            </a:r>
            <a:r>
              <a:rPr lang="es-MX" sz="3600" dirty="0">
                <a:effectLst>
                  <a:outerShdw blurRad="38100" dist="38100" dir="2700000" algn="tl">
                    <a:srgbClr val="000000">
                      <a:alpha val="43137"/>
                    </a:srgbClr>
                  </a:outerShdw>
                </a:effectLst>
              </a:rPr>
              <a:t> para que el cuerpo esté sano y funcione perfectamente; así también es en la iglesia del Señor.</a:t>
            </a:r>
          </a:p>
          <a:p>
            <a:pPr marL="0" indent="0" algn="just">
              <a:buNone/>
            </a:pPr>
            <a:endParaRPr lang="es-MX" sz="3600" dirty="0">
              <a:effectLst>
                <a:outerShdw blurRad="38100" dist="38100" dir="2700000" algn="tl">
                  <a:srgbClr val="000000">
                    <a:alpha val="43137"/>
                  </a:srgbClr>
                </a:outerShdw>
              </a:effectLst>
            </a:endParaRPr>
          </a:p>
          <a:p>
            <a:pPr marL="0" indent="0" algn="just">
              <a:buNone/>
            </a:pPr>
            <a:r>
              <a:rPr lang="es-MX" sz="3600" dirty="0">
                <a:effectLst>
                  <a:outerShdw blurRad="38100" dist="38100" dir="2700000" algn="tl">
                    <a:srgbClr val="000000">
                      <a:alpha val="43137"/>
                    </a:srgbClr>
                  </a:outerShdw>
                </a:effectLst>
              </a:rPr>
              <a:t>1ª Corintios 12:25. </a:t>
            </a:r>
            <a:r>
              <a:rPr lang="es-MX" sz="3600" b="1" dirty="0">
                <a:effectLst>
                  <a:outerShdw blurRad="38100" dist="38100" dir="2700000" algn="tl">
                    <a:srgbClr val="000000">
                      <a:alpha val="43137"/>
                    </a:srgbClr>
                  </a:outerShdw>
                </a:effectLst>
              </a:rPr>
              <a:t>“Para que no haya desavenencia en el cuerpo, sino que los miembros todos se preocupen los unos por los otros”.</a:t>
            </a:r>
            <a:endParaRPr lang="es-MX" sz="3600" dirty="0">
              <a:effectLst>
                <a:outerShdw blurRad="38100" dist="38100" dir="2700000" algn="tl">
                  <a:srgbClr val="000000">
                    <a:alpha val="43137"/>
                  </a:srgbClr>
                </a:outerShdw>
              </a:effectLst>
            </a:endParaRPr>
          </a:p>
          <a:p>
            <a:pPr marL="0" indent="0" algn="just">
              <a:buNone/>
            </a:pP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08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63471" y="996287"/>
            <a:ext cx="8679051" cy="5180676"/>
          </a:xfrm>
        </p:spPr>
        <p:txBody>
          <a:bodyPr>
            <a:normAutofit/>
          </a:bodyPr>
          <a:lstStyle/>
          <a:p>
            <a:pPr marL="0" indent="0" algn="just">
              <a:buNone/>
            </a:pPr>
            <a:r>
              <a:rPr lang="es-MX" sz="3600" dirty="0">
                <a:effectLst>
                  <a:outerShdw blurRad="38100" dist="38100" dir="2700000" algn="tl">
                    <a:srgbClr val="000000">
                      <a:alpha val="43137"/>
                    </a:srgbClr>
                  </a:outerShdw>
                </a:effectLst>
              </a:rPr>
              <a:t>1ª Corintios 12:12-14. “Porque así como </a:t>
            </a:r>
            <a:r>
              <a:rPr lang="es-MX" sz="3600" b="1" dirty="0">
                <a:effectLst>
                  <a:outerShdw blurRad="38100" dist="38100" dir="2700000" algn="tl">
                    <a:srgbClr val="000000">
                      <a:alpha val="43137"/>
                    </a:srgbClr>
                  </a:outerShdw>
                </a:effectLst>
              </a:rPr>
              <a:t>el cuerpo es uno</a:t>
            </a:r>
            <a:r>
              <a:rPr lang="es-MX" sz="3600" dirty="0">
                <a:effectLst>
                  <a:outerShdw blurRad="38100" dist="38100" dir="2700000" algn="tl">
                    <a:srgbClr val="000000">
                      <a:alpha val="43137"/>
                    </a:srgbClr>
                  </a:outerShdw>
                </a:effectLst>
              </a:rPr>
              <a:t>, y </a:t>
            </a:r>
            <a:r>
              <a:rPr lang="es-MX" sz="3600" b="1" dirty="0">
                <a:effectLst>
                  <a:outerShdw blurRad="38100" dist="38100" dir="2700000" algn="tl">
                    <a:srgbClr val="000000">
                      <a:alpha val="43137"/>
                    </a:srgbClr>
                  </a:outerShdw>
                </a:effectLst>
              </a:rPr>
              <a:t>tiene muchos miembros</a:t>
            </a:r>
            <a:r>
              <a:rPr lang="es-MX" sz="3600" dirty="0">
                <a:effectLst>
                  <a:outerShdw blurRad="38100" dist="38100" dir="2700000" algn="tl">
                    <a:srgbClr val="000000">
                      <a:alpha val="43137"/>
                    </a:srgbClr>
                  </a:outerShdw>
                </a:effectLst>
              </a:rPr>
              <a:t>, pero todos los miembros del cuerpo, </a:t>
            </a:r>
            <a:r>
              <a:rPr lang="es-MX" sz="3600" b="1" dirty="0">
                <a:effectLst>
                  <a:outerShdw blurRad="38100" dist="38100" dir="2700000" algn="tl">
                    <a:srgbClr val="000000">
                      <a:alpha val="43137"/>
                    </a:srgbClr>
                  </a:outerShdw>
                </a:effectLst>
              </a:rPr>
              <a:t>siendo muchos, son un solo cuerpo</a:t>
            </a:r>
            <a:r>
              <a:rPr lang="es-MX" sz="3600" dirty="0">
                <a:effectLst>
                  <a:outerShdw blurRad="38100" dist="38100" dir="2700000" algn="tl">
                    <a:srgbClr val="000000">
                      <a:alpha val="43137"/>
                    </a:srgbClr>
                  </a:outerShdw>
                </a:effectLst>
              </a:rPr>
              <a:t>, así también Cristo. Porque por un solo Espíritu fuimos todos bautizados en un cuerpo, sean judíos o griegos, sean esclavos o libres; y a todos se nos dio a beber de un mismo Espíritu. Además, </a:t>
            </a:r>
            <a:r>
              <a:rPr lang="es-MX" sz="3600" b="1" dirty="0">
                <a:effectLst>
                  <a:outerShdw blurRad="38100" dist="38100" dir="2700000" algn="tl">
                    <a:srgbClr val="000000">
                      <a:alpha val="43137"/>
                    </a:srgbClr>
                  </a:outerShdw>
                </a:effectLst>
              </a:rPr>
              <a:t>el cuerpo no es un solo miembro, sino muchos</a:t>
            </a:r>
            <a:r>
              <a:rPr lang="es-MX"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4615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1123627"/>
            <a:ext cx="8385463" cy="703553"/>
          </a:xfrm>
        </p:spPr>
        <p:txBody>
          <a:bodyPr/>
          <a:lstStyle/>
          <a:p>
            <a:pPr marL="857250" indent="-857250">
              <a:buFont typeface="+mj-lt"/>
              <a:buAutoNum type="romanUcPeriod"/>
            </a:pPr>
            <a:r>
              <a:rPr lang="es-MX" b="1" dirty="0">
                <a:latin typeface="+mn-lt"/>
              </a:rPr>
              <a:t>TODOS TENEMOS UNA MISIÓN</a:t>
            </a:r>
          </a:p>
        </p:txBody>
      </p:sp>
      <p:sp>
        <p:nvSpPr>
          <p:cNvPr id="7" name="Marcador de contenido 6"/>
          <p:cNvSpPr>
            <a:spLocks noGrp="1"/>
          </p:cNvSpPr>
          <p:nvPr>
            <p:ph idx="1"/>
          </p:nvPr>
        </p:nvSpPr>
        <p:spPr>
          <a:xfrm>
            <a:off x="374073" y="2120093"/>
            <a:ext cx="8385463" cy="3614280"/>
          </a:xfrm>
        </p:spPr>
        <p:txBody>
          <a:bodyPr>
            <a:normAutofit/>
          </a:bodyPr>
          <a:lstStyle/>
          <a:p>
            <a:pPr marL="0" indent="0" algn="just">
              <a:buNone/>
            </a:pPr>
            <a:r>
              <a:rPr lang="es-MX" sz="4800" b="1" dirty="0">
                <a:effectLst>
                  <a:outerShdw blurRad="38100" dist="38100" dir="2700000" algn="tl">
                    <a:srgbClr val="000000">
                      <a:alpha val="43137"/>
                    </a:srgbClr>
                  </a:outerShdw>
                </a:effectLst>
              </a:rPr>
              <a:t>Una misión </a:t>
            </a:r>
            <a:r>
              <a:rPr lang="es-MX" sz="4800" dirty="0">
                <a:effectLst>
                  <a:outerShdw blurRad="38100" dist="38100" dir="2700000" algn="tl">
                    <a:srgbClr val="000000">
                      <a:alpha val="43137"/>
                    </a:srgbClr>
                  </a:outerShdw>
                </a:effectLst>
              </a:rPr>
              <a:t>es lo que hago en las redes celulares, trabajando en las casas; siguiendo el modelo bíblico para ganar el mundo para Cristo. </a:t>
            </a:r>
          </a:p>
        </p:txBody>
      </p:sp>
    </p:spTree>
    <p:extLst>
      <p:ext uri="{BB962C8B-B14F-4D97-AF65-F5344CB8AC3E}">
        <p14:creationId xmlns:p14="http://schemas.microsoft.com/office/powerpoint/2010/main" val="103571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63471" y="996287"/>
            <a:ext cx="8617058" cy="5180676"/>
          </a:xfrm>
        </p:spPr>
        <p:txBody>
          <a:bodyPr>
            <a:normAutofit/>
          </a:bodyPr>
          <a:lstStyle/>
          <a:p>
            <a:pPr marL="0" indent="0" algn="just">
              <a:buNone/>
            </a:pPr>
            <a:r>
              <a:rPr lang="es-MX" sz="4000" b="1" dirty="0">
                <a:effectLst>
                  <a:outerShdw blurRad="38100" dist="38100" dir="2700000" algn="tl">
                    <a:srgbClr val="000000">
                      <a:alpha val="43137"/>
                    </a:srgbClr>
                  </a:outerShdw>
                </a:effectLst>
              </a:rPr>
              <a:t>Marcos 1:17-18. </a:t>
            </a:r>
            <a:r>
              <a:rPr lang="es-MX" sz="4000" dirty="0">
                <a:effectLst>
                  <a:outerShdw blurRad="38100" dist="38100" dir="2700000" algn="tl">
                    <a:srgbClr val="000000">
                      <a:alpha val="43137"/>
                    </a:srgbClr>
                  </a:outerShdw>
                </a:effectLst>
              </a:rPr>
              <a:t>“Y les dijo Jesús: Venid en pos de mí, y haré que seáis pescadores de hombres. Y dejando luego sus redes, le siguieron”.</a:t>
            </a:r>
          </a:p>
          <a:p>
            <a:pPr marL="0" indent="0" algn="just">
              <a:buNone/>
            </a:pPr>
            <a:endParaRPr lang="es-MX" sz="4000" dirty="0"/>
          </a:p>
          <a:p>
            <a:pPr marL="0" indent="0" algn="just">
              <a:buNone/>
            </a:pPr>
            <a:r>
              <a:rPr lang="es-MX" sz="4000" b="1" dirty="0">
                <a:effectLst>
                  <a:outerShdw blurRad="38100" dist="38100" dir="2700000" algn="tl">
                    <a:srgbClr val="000000">
                      <a:alpha val="43137"/>
                    </a:srgbClr>
                  </a:outerShdw>
                </a:effectLst>
              </a:rPr>
              <a:t>Marcos 16:15. </a:t>
            </a:r>
            <a:r>
              <a:rPr lang="es-MX" sz="4000" dirty="0">
                <a:effectLst>
                  <a:outerShdw blurRad="38100" dist="38100" dir="2700000" algn="tl">
                    <a:srgbClr val="000000">
                      <a:alpha val="43137"/>
                    </a:srgbClr>
                  </a:outerShdw>
                </a:effectLst>
              </a:rPr>
              <a:t>“Y les dijo: Id por todo el mundo y predicad el evangelio a toda criatura”.</a:t>
            </a:r>
          </a:p>
          <a:p>
            <a:pPr marL="0" indent="0" algn="just">
              <a:buNone/>
            </a:pPr>
            <a:endParaRPr lang="es-MX" sz="4000" dirty="0"/>
          </a:p>
        </p:txBody>
      </p:sp>
    </p:spTree>
    <p:extLst>
      <p:ext uri="{BB962C8B-B14F-4D97-AF65-F5344CB8AC3E}">
        <p14:creationId xmlns:p14="http://schemas.microsoft.com/office/powerpoint/2010/main" val="180490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94469" y="941696"/>
            <a:ext cx="8555064" cy="5235267"/>
          </a:xfrm>
        </p:spPr>
        <p:txBody>
          <a:bodyPr>
            <a:normAutofit/>
          </a:bodyPr>
          <a:lstStyle/>
          <a:p>
            <a:pPr marL="0" indent="0" algn="just">
              <a:buNone/>
            </a:pPr>
            <a:r>
              <a:rPr lang="es-MX" sz="4000" b="1" dirty="0">
                <a:effectLst>
                  <a:outerShdw blurRad="38100" dist="38100" dir="2700000" algn="tl">
                    <a:srgbClr val="000000">
                      <a:alpha val="43137"/>
                    </a:srgbClr>
                  </a:outerShdw>
                </a:effectLst>
              </a:rPr>
              <a:t>Mateo 28:19. </a:t>
            </a:r>
            <a:r>
              <a:rPr lang="es-MX" sz="4000" dirty="0">
                <a:effectLst>
                  <a:outerShdw blurRad="38100" dist="38100" dir="2700000" algn="tl">
                    <a:srgbClr val="000000">
                      <a:alpha val="43137"/>
                    </a:srgbClr>
                  </a:outerShdw>
                </a:effectLst>
              </a:rPr>
              <a:t>“Por tanto, id, y haced discípulos a todas las naciones, bautizándolos en el nombre del Padre, y del Hijo, y del Espíritu Santo”.</a:t>
            </a:r>
          </a:p>
          <a:p>
            <a:pPr marL="0" indent="0" algn="just">
              <a:buNone/>
            </a:pPr>
            <a:endParaRPr lang="es-MX" sz="4000" b="1" dirty="0">
              <a:effectLst>
                <a:outerShdw blurRad="38100" dist="38100" dir="2700000" algn="tl">
                  <a:srgbClr val="000000">
                    <a:alpha val="43137"/>
                  </a:srgbClr>
                </a:outerShdw>
              </a:effectLst>
            </a:endParaRPr>
          </a:p>
          <a:p>
            <a:pPr marL="0" indent="0" algn="just">
              <a:buNone/>
            </a:pPr>
            <a:r>
              <a:rPr lang="es-MX" sz="4000" b="1" dirty="0">
                <a:effectLst>
                  <a:outerShdw blurRad="38100" dist="38100" dir="2700000" algn="tl">
                    <a:srgbClr val="000000">
                      <a:alpha val="43137"/>
                    </a:srgbClr>
                  </a:outerShdw>
                </a:effectLst>
              </a:rPr>
              <a:t>Mateo 20:4. </a:t>
            </a:r>
            <a:r>
              <a:rPr lang="es-MX" sz="4000" dirty="0">
                <a:effectLst>
                  <a:outerShdw blurRad="38100" dist="38100" dir="2700000" algn="tl">
                    <a:srgbClr val="000000">
                      <a:alpha val="43137"/>
                    </a:srgbClr>
                  </a:outerShdw>
                </a:effectLst>
              </a:rPr>
              <a:t>“y les dijo: Id también vosotros a mi viña, y os daré lo que sea justo. Y ellos fueron”.</a:t>
            </a:r>
          </a:p>
          <a:p>
            <a:pPr marL="0" indent="0" algn="just">
              <a:buNone/>
            </a:pP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88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14880"/>
            <a:ext cx="8423769" cy="5276211"/>
          </a:xfrm>
        </p:spPr>
        <p:txBody>
          <a:bodyPr>
            <a:noAutofit/>
          </a:bodyPr>
          <a:lstStyle/>
          <a:p>
            <a:pPr marL="0" indent="0" algn="just">
              <a:buNone/>
            </a:pPr>
            <a:r>
              <a:rPr lang="es-MX" sz="4000" b="1" dirty="0">
                <a:effectLst>
                  <a:outerShdw blurRad="38100" dist="38100" dir="2700000" algn="tl">
                    <a:srgbClr val="000000">
                      <a:alpha val="43137"/>
                    </a:srgbClr>
                  </a:outerShdw>
                </a:effectLst>
              </a:rPr>
              <a:t>Lucas 9:2.</a:t>
            </a:r>
            <a:r>
              <a:rPr lang="es-MX" sz="4000" dirty="0"/>
              <a:t> </a:t>
            </a:r>
            <a:r>
              <a:rPr lang="es-MX" sz="4000" dirty="0">
                <a:effectLst>
                  <a:outerShdw blurRad="38100" dist="38100" dir="2700000" algn="tl">
                    <a:srgbClr val="000000">
                      <a:alpha val="43137"/>
                    </a:srgbClr>
                  </a:outerShdw>
                </a:effectLst>
              </a:rPr>
              <a:t>“Y </a:t>
            </a:r>
            <a:r>
              <a:rPr lang="es-MX" sz="4000" b="1" dirty="0">
                <a:effectLst>
                  <a:outerShdw blurRad="38100" dist="38100" dir="2700000" algn="tl">
                    <a:srgbClr val="000000">
                      <a:alpha val="43137"/>
                    </a:srgbClr>
                  </a:outerShdw>
                </a:effectLst>
              </a:rPr>
              <a:t>los envió </a:t>
            </a:r>
            <a:r>
              <a:rPr lang="es-MX" sz="4000" dirty="0">
                <a:effectLst>
                  <a:outerShdw blurRad="38100" dist="38100" dir="2700000" algn="tl">
                    <a:srgbClr val="000000">
                      <a:alpha val="43137"/>
                    </a:srgbClr>
                  </a:outerShdw>
                </a:effectLst>
              </a:rPr>
              <a:t>a predicar el reino de Dios, y a sanar a los enfermos”.</a:t>
            </a:r>
          </a:p>
          <a:p>
            <a:pPr marL="0" indent="0" algn="just">
              <a:buNone/>
            </a:pPr>
            <a:endParaRPr lang="es-MX" sz="2000" dirty="0">
              <a:effectLst>
                <a:outerShdw blurRad="38100" dist="38100" dir="2700000" algn="tl">
                  <a:srgbClr val="000000">
                    <a:alpha val="43137"/>
                  </a:srgbClr>
                </a:outerShdw>
              </a:effectLst>
            </a:endParaRPr>
          </a:p>
          <a:p>
            <a:pPr marL="0" indent="0" algn="just">
              <a:buNone/>
            </a:pPr>
            <a:r>
              <a:rPr lang="es-MX" sz="4000" dirty="0">
                <a:effectLst>
                  <a:outerShdw blurRad="38100" dist="38100" dir="2700000" algn="tl">
                    <a:srgbClr val="000000">
                      <a:alpha val="43137"/>
                    </a:srgbClr>
                  </a:outerShdw>
                </a:effectLst>
              </a:rPr>
              <a:t>La tarea más grande de la iglesia, es la proclamación del evangelio del reino. La iglesia no tiene otro propósito de ser, sino de reconciliar al mundo con Jesucristo. Esta es la misión, que nos fue encomendada por Jesucristo.</a:t>
            </a:r>
          </a:p>
          <a:p>
            <a:pPr marL="0" indent="0" algn="just">
              <a:buNone/>
            </a:pPr>
            <a:endParaRPr lang="es-MX" sz="4000" dirty="0"/>
          </a:p>
        </p:txBody>
      </p:sp>
    </p:spTree>
    <p:extLst>
      <p:ext uri="{BB962C8B-B14F-4D97-AF65-F5344CB8AC3E}">
        <p14:creationId xmlns:p14="http://schemas.microsoft.com/office/powerpoint/2010/main" val="13098535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1297</Words>
  <Application>Microsoft Office PowerPoint</Application>
  <PresentationFormat>Presentación en pantalla (4:3)</PresentationFormat>
  <Paragraphs>66</Paragraphs>
  <Slides>24</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Tema de Office</vt:lpstr>
      <vt:lpstr>Presentation</vt:lpstr>
      <vt:lpstr>Presentación de PowerPoint</vt:lpstr>
      <vt:lpstr>LA IMPORTANCIA DE LA ESCUELA DE MINISTERIOS</vt:lpstr>
      <vt:lpstr>INTRODUCCIÓN</vt:lpstr>
      <vt:lpstr>Presentación de PowerPoint</vt:lpstr>
      <vt:lpstr>Presentación de PowerPoint</vt:lpstr>
      <vt:lpstr>TODOS TENEMOS UNA MISIÓN</vt:lpstr>
      <vt:lpstr>Presentación de PowerPoint</vt:lpstr>
      <vt:lpstr>Presentación de PowerPoint</vt:lpstr>
      <vt:lpstr>Presentación de PowerPoint</vt:lpstr>
      <vt:lpstr>Presentación de PowerPoint</vt:lpstr>
      <vt:lpstr>TODOS TENEMOS UN MINISTERIO EN EL CUERPO DE CRISTO</vt:lpstr>
      <vt:lpstr>Presentación de PowerPoint</vt:lpstr>
      <vt:lpstr>Presentación de PowerPoint</vt:lpstr>
      <vt:lpstr>Presentación de PowerPoint</vt:lpstr>
      <vt:lpstr>LA REALIDAD DE HOY EN LA IGLESIA</vt:lpstr>
      <vt:lpstr> CADA MIEMBRO DEBE ESTAR ACTIVO EN UNA FUNCIÓN</vt:lpstr>
      <vt:lpstr>Presentación de PowerPoint</vt:lpstr>
      <vt:lpstr>LA ESCUELA DE MINISTERIOS</vt:lpstr>
      <vt:lpstr>Presentación de PowerPoint</vt:lpstr>
      <vt:lpstr>Presentación de PowerPoint</vt:lpstr>
      <vt:lpstr>Presentación de PowerPoint</vt:lpstr>
      <vt:lpstr>CONCLUSIÓN</vt:lpstr>
      <vt:lpstr>Presentación de PowerPoint</vt:lpstr>
      <vt:lpstr>Presentación de PowerPoint</vt:lpstr>
    </vt:vector>
  </TitlesOfParts>
  <Company>Iglesia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 La Misión</dc:creator>
  <cp:lastModifiedBy>templo El-Betel</cp:lastModifiedBy>
  <cp:revision>18</cp:revision>
  <dcterms:created xsi:type="dcterms:W3CDTF">2018-02-01T20:23:16Z</dcterms:created>
  <dcterms:modified xsi:type="dcterms:W3CDTF">2018-07-09T00:51:19Z</dcterms:modified>
</cp:coreProperties>
</file>