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3" autoAdjust="0"/>
    <p:restoredTop sz="94660"/>
  </p:normalViewPr>
  <p:slideViewPr>
    <p:cSldViewPr snapToGrid="0" snapToObjects="1">
      <p:cViewPr varScale="1">
        <p:scale>
          <a:sx n="87" d="100"/>
          <a:sy n="87" d="100"/>
        </p:scale>
        <p:origin x="1638"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60163" y="1305702"/>
            <a:ext cx="7414353" cy="3785652"/>
          </a:xfrm>
          <a:prstGeom prst="rect">
            <a:avLst/>
          </a:prstGeom>
        </p:spPr>
        <p:txBody>
          <a:bodyPr wrap="square">
            <a:spAutoFit/>
          </a:bodyPr>
          <a:lstStyle/>
          <a:p>
            <a:pPr algn="just"/>
            <a:r>
              <a:rPr lang="es-MX" sz="3600" b="1" dirty="0"/>
              <a:t>II.- EL SUPERVISAR DE MANERA EFECTIVA </a:t>
            </a:r>
          </a:p>
          <a:p>
            <a:pPr algn="just"/>
            <a:r>
              <a:rPr lang="es-MX" sz="2800" dirty="0"/>
              <a:t>1 Samuel 4:13: </a:t>
            </a:r>
            <a:r>
              <a:rPr lang="es-MX" sz="2800" b="1" dirty="0"/>
              <a:t>“y cuando llegó, he aquí que Elí estaba sentado en una silla vigilando junto al camino, porque su corazón estaba temblando por causa del arca de Dios. Llegado, pues, aquel hombre a la ciudad, y dadas las nuevas, toda la ciudad gritó”. </a:t>
            </a:r>
          </a:p>
        </p:txBody>
      </p:sp>
    </p:spTree>
    <p:extLst>
      <p:ext uri="{BB962C8B-B14F-4D97-AF65-F5344CB8AC3E}">
        <p14:creationId xmlns:p14="http://schemas.microsoft.com/office/powerpoint/2010/main" val="2466240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12704" y="1707835"/>
            <a:ext cx="7017744" cy="2677656"/>
          </a:xfrm>
          <a:prstGeom prst="rect">
            <a:avLst/>
          </a:prstGeom>
        </p:spPr>
        <p:txBody>
          <a:bodyPr wrap="square">
            <a:spAutoFit/>
          </a:bodyPr>
          <a:lstStyle/>
          <a:p>
            <a:pPr algn="just"/>
            <a:r>
              <a:rPr lang="es-MX" sz="2800" dirty="0"/>
              <a:t>Samuel fue el profeta que perdió el arca, sus hijos y las bendiciones de Dios por querer supervisar sentado en una silla; el trabajo de vigilar o supervisar, requiere que en cada nivel de la visión los líderes estén verdaderamente comprometidos con la visión de la EDJ.</a:t>
            </a:r>
            <a:endParaRPr lang="es-MX" sz="2800" b="1" dirty="0"/>
          </a:p>
        </p:txBody>
      </p:sp>
    </p:spTree>
    <p:extLst>
      <p:ext uri="{BB962C8B-B14F-4D97-AF65-F5344CB8AC3E}">
        <p14:creationId xmlns:p14="http://schemas.microsoft.com/office/powerpoint/2010/main" val="3561017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94063" y="1684647"/>
            <a:ext cx="7678756" cy="3970318"/>
          </a:xfrm>
          <a:prstGeom prst="rect">
            <a:avLst/>
          </a:prstGeom>
        </p:spPr>
        <p:txBody>
          <a:bodyPr wrap="square">
            <a:spAutoFit/>
          </a:bodyPr>
          <a:lstStyle/>
          <a:p>
            <a:pPr algn="just"/>
            <a:r>
              <a:rPr lang="es-MX" sz="2800" dirty="0"/>
              <a:t>Muchos creen que pueden hacer el trabajo de supervisor, pero no todos lo hacen de manera efectiva. Si lo quiere hacer a la manera de Dios, deberá: </a:t>
            </a:r>
          </a:p>
          <a:p>
            <a:pPr marL="514350" indent="-514350" algn="just">
              <a:buAutoNum type="alphaUcPeriod"/>
            </a:pPr>
            <a:r>
              <a:rPr lang="es-MX" sz="2800" dirty="0"/>
              <a:t>PREPARARSE </a:t>
            </a:r>
          </a:p>
          <a:p>
            <a:pPr marL="514350" indent="-514350" algn="just">
              <a:buAutoNum type="arabicPeriod"/>
            </a:pPr>
            <a:r>
              <a:rPr lang="es-MX" sz="2800" dirty="0"/>
              <a:t>Planificar. </a:t>
            </a:r>
          </a:p>
          <a:p>
            <a:pPr algn="just"/>
            <a:r>
              <a:rPr lang="es-MX" sz="2800" dirty="0"/>
              <a:t>2. Organizar. </a:t>
            </a:r>
          </a:p>
          <a:p>
            <a:pPr algn="just"/>
            <a:r>
              <a:rPr lang="es-MX" sz="2800" dirty="0"/>
              <a:t>3. Dirigir. </a:t>
            </a:r>
          </a:p>
          <a:p>
            <a:pPr algn="just"/>
            <a:r>
              <a:rPr lang="es-MX" sz="2800" dirty="0"/>
              <a:t>4. Retroalimentar.</a:t>
            </a:r>
            <a:endParaRPr lang="es-MX" sz="2800" b="1" dirty="0"/>
          </a:p>
        </p:txBody>
      </p:sp>
    </p:spTree>
    <p:extLst>
      <p:ext uri="{BB962C8B-B14F-4D97-AF65-F5344CB8AC3E}">
        <p14:creationId xmlns:p14="http://schemas.microsoft.com/office/powerpoint/2010/main" val="3243552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2" y="1813707"/>
            <a:ext cx="7403335" cy="2677656"/>
          </a:xfrm>
          <a:prstGeom prst="rect">
            <a:avLst/>
          </a:prstGeom>
        </p:spPr>
        <p:txBody>
          <a:bodyPr wrap="square">
            <a:spAutoFit/>
          </a:bodyPr>
          <a:lstStyle/>
          <a:p>
            <a:pPr algn="just"/>
            <a:r>
              <a:rPr lang="es-MX" sz="2800" dirty="0"/>
              <a:t>B. EMPEÑARSE</a:t>
            </a:r>
          </a:p>
          <a:p>
            <a:pPr algn="just"/>
            <a:r>
              <a:rPr lang="es-MX" sz="2800" dirty="0"/>
              <a:t> </a:t>
            </a:r>
          </a:p>
          <a:p>
            <a:pPr marL="514350" indent="-514350" algn="just">
              <a:buAutoNum type="arabicPeriod"/>
            </a:pPr>
            <a:r>
              <a:rPr lang="es-MX" sz="2800" dirty="0"/>
              <a:t>Constancia. </a:t>
            </a:r>
          </a:p>
          <a:p>
            <a:pPr algn="just"/>
            <a:r>
              <a:rPr lang="es-MX" sz="2800" dirty="0"/>
              <a:t>2. Dedicación. </a:t>
            </a:r>
          </a:p>
          <a:p>
            <a:pPr algn="just"/>
            <a:r>
              <a:rPr lang="es-MX" sz="2800" dirty="0"/>
              <a:t>3. Perseverancia.</a:t>
            </a:r>
          </a:p>
          <a:p>
            <a:pPr algn="just"/>
            <a:r>
              <a:rPr lang="es-MX" sz="2800" dirty="0"/>
              <a:t> 4. Revisión.</a:t>
            </a:r>
            <a:endParaRPr lang="es-MX" sz="2800" b="1" dirty="0"/>
          </a:p>
        </p:txBody>
      </p:sp>
    </p:spTree>
    <p:extLst>
      <p:ext uri="{BB962C8B-B14F-4D97-AF65-F5344CB8AC3E}">
        <p14:creationId xmlns:p14="http://schemas.microsoft.com/office/powerpoint/2010/main" val="2221039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35585" y="1286463"/>
            <a:ext cx="7260115" cy="5016758"/>
          </a:xfrm>
          <a:prstGeom prst="rect">
            <a:avLst/>
          </a:prstGeom>
        </p:spPr>
        <p:txBody>
          <a:bodyPr wrap="square">
            <a:spAutoFit/>
          </a:bodyPr>
          <a:lstStyle/>
          <a:p>
            <a:pPr algn="just"/>
            <a:r>
              <a:rPr lang="es-MX" sz="4000" b="1" dirty="0"/>
              <a:t>III.- EL ÉXITO DE UN SUPERVISOR </a:t>
            </a:r>
          </a:p>
          <a:p>
            <a:pPr algn="just"/>
            <a:r>
              <a:rPr lang="es-MX" sz="2800" dirty="0"/>
              <a:t>Podemos ver el éxito que tuvo Salomón para que se hicieran las cosas. No es nomás ser un supervisor nominativo, sino uno que sea cualitativo. </a:t>
            </a:r>
          </a:p>
          <a:p>
            <a:pPr marL="514350" indent="-514350" algn="just">
              <a:buAutoNum type="alphaUcPeriod"/>
            </a:pPr>
            <a:r>
              <a:rPr lang="es-MX" sz="2800" dirty="0"/>
              <a:t>VIGILAR. </a:t>
            </a:r>
            <a:r>
              <a:rPr lang="es-MX" sz="2800" b="1" dirty="0"/>
              <a:t>“Y los que Salomón había hecho jefes y</a:t>
            </a:r>
          </a:p>
          <a:p>
            <a:pPr algn="just"/>
            <a:r>
              <a:rPr lang="es-MX" sz="2800" b="1" dirty="0"/>
              <a:t>vigilantes sobre las obras eran quinientos cincuenta, los cuales estaban sobre el pueblo que trabajaba en aquella obra”. </a:t>
            </a:r>
          </a:p>
          <a:p>
            <a:pPr algn="ctr"/>
            <a:r>
              <a:rPr lang="es-MX" sz="2800" dirty="0"/>
              <a:t>1 Reyes 9:23.</a:t>
            </a:r>
            <a:endParaRPr lang="es-MX" sz="2800" b="1" dirty="0"/>
          </a:p>
        </p:txBody>
      </p:sp>
    </p:spTree>
    <p:extLst>
      <p:ext uri="{BB962C8B-B14F-4D97-AF65-F5344CB8AC3E}">
        <p14:creationId xmlns:p14="http://schemas.microsoft.com/office/powerpoint/2010/main" val="122954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628631"/>
            <a:ext cx="7458419" cy="3539430"/>
          </a:xfrm>
          <a:prstGeom prst="rect">
            <a:avLst/>
          </a:prstGeom>
        </p:spPr>
        <p:txBody>
          <a:bodyPr wrap="square">
            <a:spAutoFit/>
          </a:bodyPr>
          <a:lstStyle/>
          <a:p>
            <a:pPr algn="just"/>
            <a:r>
              <a:rPr lang="es-MX" sz="2800" dirty="0"/>
              <a:t>B. EDIFICAR. </a:t>
            </a:r>
            <a:r>
              <a:rPr lang="es-MX" sz="2800" b="1" dirty="0"/>
              <a:t>“Determinó, pues, Salomón edificar casa al nombre de Jehová, y casa para su reino”. </a:t>
            </a:r>
            <a:r>
              <a:rPr lang="es-MX" sz="2800" dirty="0"/>
              <a:t>2 Crónicas 2:1. </a:t>
            </a:r>
          </a:p>
          <a:p>
            <a:pPr algn="just"/>
            <a:endParaRPr lang="es-MX" sz="2800" dirty="0"/>
          </a:p>
          <a:p>
            <a:pPr algn="just"/>
            <a:r>
              <a:rPr lang="es-MX" sz="2800" dirty="0"/>
              <a:t>C. DESIGNAR. </a:t>
            </a:r>
            <a:r>
              <a:rPr lang="es-MX" sz="2800" b="1" dirty="0"/>
              <a:t>“Y designó Salomón setenta mil hombres que llevasen cargas, y ochenta mil hombres que cortasen en los montes, y tres mil quinientos que los vigilasen”.</a:t>
            </a:r>
            <a:r>
              <a:rPr lang="es-MX" sz="2800" dirty="0"/>
              <a:t> 2 Crónicas 2:2.</a:t>
            </a:r>
            <a:endParaRPr lang="es-MX" sz="2800" b="1" dirty="0"/>
          </a:p>
        </p:txBody>
      </p:sp>
    </p:spTree>
    <p:extLst>
      <p:ext uri="{BB962C8B-B14F-4D97-AF65-F5344CB8AC3E}">
        <p14:creationId xmlns:p14="http://schemas.microsoft.com/office/powerpoint/2010/main" val="2119007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797784"/>
            <a:ext cx="7337234" cy="2708434"/>
          </a:xfrm>
          <a:prstGeom prst="rect">
            <a:avLst/>
          </a:prstGeom>
        </p:spPr>
        <p:txBody>
          <a:bodyPr wrap="square">
            <a:spAutoFit/>
          </a:bodyPr>
          <a:lstStyle/>
          <a:p>
            <a:pPr algn="just"/>
            <a:r>
              <a:rPr lang="es-MX" sz="4000" b="1" dirty="0"/>
              <a:t>IV.- EXTRATEGIA JETRO </a:t>
            </a:r>
          </a:p>
          <a:p>
            <a:pPr algn="just"/>
            <a:endParaRPr lang="es-MX" dirty="0"/>
          </a:p>
          <a:p>
            <a:pPr algn="just"/>
            <a:r>
              <a:rPr lang="es-MX" sz="2800" dirty="0"/>
              <a:t>2 Juan 1:8: </a:t>
            </a:r>
            <a:endParaRPr lang="es-MX" sz="2800" dirty="0" smtClean="0"/>
          </a:p>
          <a:p>
            <a:pPr algn="just"/>
            <a:r>
              <a:rPr lang="es-MX" sz="2800" b="1" dirty="0" smtClean="0"/>
              <a:t>“</a:t>
            </a:r>
            <a:r>
              <a:rPr lang="es-MX" sz="2800" b="1" dirty="0"/>
              <a:t>Mirad por vosotros mismos, para que no perdáis el fruto de vuestro trabajo, sino que recibáis galardón completo”.</a:t>
            </a:r>
          </a:p>
        </p:txBody>
      </p:sp>
    </p:spTree>
    <p:extLst>
      <p:ext uri="{BB962C8B-B14F-4D97-AF65-F5344CB8AC3E}">
        <p14:creationId xmlns:p14="http://schemas.microsoft.com/office/powerpoint/2010/main" val="292690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36434" y="1818427"/>
            <a:ext cx="7293166" cy="3108543"/>
          </a:xfrm>
          <a:prstGeom prst="rect">
            <a:avLst/>
          </a:prstGeom>
        </p:spPr>
        <p:txBody>
          <a:bodyPr wrap="square">
            <a:spAutoFit/>
          </a:bodyPr>
          <a:lstStyle/>
          <a:p>
            <a:pPr algn="just"/>
            <a:r>
              <a:rPr lang="es-MX" sz="2800" dirty="0"/>
              <a:t>Éxodo 18:25,26: </a:t>
            </a:r>
            <a:endParaRPr lang="es-MX" sz="2800" dirty="0" smtClean="0"/>
          </a:p>
          <a:p>
            <a:pPr algn="just"/>
            <a:r>
              <a:rPr lang="es-MX" sz="2800" b="1" dirty="0" smtClean="0"/>
              <a:t>“</a:t>
            </a:r>
            <a:r>
              <a:rPr lang="es-MX" sz="2800" b="1" dirty="0"/>
              <a:t>Escogió Moisés varones de virtud de entre todo Israel, y los puso por jefes sobre el pueblo, sobre mil, sobre ciento, sobre cincuenta, y sobre diez. Y juzgaban al pueblo en todo tiempo; el asunto difícil lo traían a Moisés, y ellos juzgaban todo asunto pequeño”.</a:t>
            </a:r>
          </a:p>
        </p:txBody>
      </p:sp>
    </p:spTree>
    <p:extLst>
      <p:ext uri="{BB962C8B-B14F-4D97-AF65-F5344CB8AC3E}">
        <p14:creationId xmlns:p14="http://schemas.microsoft.com/office/powerpoint/2010/main" val="1107701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47451" y="1646876"/>
            <a:ext cx="7304183" cy="3539430"/>
          </a:xfrm>
          <a:prstGeom prst="rect">
            <a:avLst/>
          </a:prstGeom>
        </p:spPr>
        <p:txBody>
          <a:bodyPr wrap="square">
            <a:spAutoFit/>
          </a:bodyPr>
          <a:lstStyle/>
          <a:p>
            <a:pPr algn="just"/>
            <a:r>
              <a:rPr lang="es-MX" sz="2800" dirty="0"/>
              <a:t>Esta forma de trabajar es cien por ciento bíblica, y además es milenaria. Con resultados más que comprobados, que quienes lo hacen; pueden confirmar su eficacia. Todas las iglesias que se han atrevido a hacerlo, pueden testificar su éxito. </a:t>
            </a:r>
          </a:p>
          <a:p>
            <a:pPr algn="just"/>
            <a:r>
              <a:rPr lang="es-MX" sz="2800" dirty="0"/>
              <a:t>El mismo Moisés pudo dirigir a todo el pueblo a través de este modelo. </a:t>
            </a:r>
            <a:endParaRPr lang="es-MX" sz="2800" b="1" dirty="0"/>
          </a:p>
        </p:txBody>
      </p:sp>
    </p:spTree>
    <p:extLst>
      <p:ext uri="{BB962C8B-B14F-4D97-AF65-F5344CB8AC3E}">
        <p14:creationId xmlns:p14="http://schemas.microsoft.com/office/powerpoint/2010/main" val="3474760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91517" y="1761766"/>
            <a:ext cx="7017745" cy="3108543"/>
          </a:xfrm>
          <a:prstGeom prst="rect">
            <a:avLst/>
          </a:prstGeom>
        </p:spPr>
        <p:txBody>
          <a:bodyPr wrap="square">
            <a:spAutoFit/>
          </a:bodyPr>
          <a:lstStyle/>
          <a:p>
            <a:pPr marL="514350" indent="-514350" algn="just">
              <a:buAutoNum type="alphaUcPeriod"/>
            </a:pPr>
            <a:r>
              <a:rPr lang="es-MX" sz="2800" dirty="0"/>
              <a:t>Líder de GDA                              10 Personas </a:t>
            </a:r>
          </a:p>
          <a:p>
            <a:pPr algn="just"/>
            <a:endParaRPr lang="es-MX" sz="2800" dirty="0"/>
          </a:p>
          <a:p>
            <a:pPr algn="just"/>
            <a:r>
              <a:rPr lang="es-MX" sz="2800" dirty="0"/>
              <a:t>B. Supervisor de Sector                  50 Personas </a:t>
            </a:r>
          </a:p>
          <a:p>
            <a:pPr algn="just"/>
            <a:endParaRPr lang="es-MX" sz="2800" dirty="0"/>
          </a:p>
          <a:p>
            <a:pPr algn="just"/>
            <a:r>
              <a:rPr lang="es-MX" sz="2800" dirty="0"/>
              <a:t>C. Coordinador de Zona                 100 Personas </a:t>
            </a:r>
          </a:p>
          <a:p>
            <a:pPr algn="just"/>
            <a:endParaRPr lang="es-MX" sz="2800" dirty="0"/>
          </a:p>
          <a:p>
            <a:pPr algn="just"/>
            <a:r>
              <a:rPr lang="es-MX" sz="2800" dirty="0"/>
              <a:t>D. Director de Red                       </a:t>
            </a:r>
            <a:r>
              <a:rPr lang="es-MX" sz="2800" dirty="0" smtClean="0"/>
              <a:t>  1000 </a:t>
            </a:r>
            <a:r>
              <a:rPr lang="es-MX" sz="2800" dirty="0"/>
              <a:t>Personas</a:t>
            </a:r>
            <a:endParaRPr lang="es-MX" sz="2800" b="1" dirty="0"/>
          </a:p>
        </p:txBody>
      </p:sp>
    </p:spTree>
    <p:extLst>
      <p:ext uri="{BB962C8B-B14F-4D97-AF65-F5344CB8AC3E}">
        <p14:creationId xmlns:p14="http://schemas.microsoft.com/office/powerpoint/2010/main" val="2482049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322024" y="1915193"/>
            <a:ext cx="6257581" cy="2123658"/>
          </a:xfrm>
          <a:prstGeom prst="rect">
            <a:avLst/>
          </a:prstGeom>
        </p:spPr>
        <p:txBody>
          <a:bodyPr wrap="square">
            <a:spAutoFit/>
          </a:bodyPr>
          <a:lstStyle/>
          <a:p>
            <a:pPr algn="ctr"/>
            <a:r>
              <a:rPr lang="es-MX" sz="6600" b="1" dirty="0" smtClean="0"/>
              <a:t>LA IMPORTANCIA DE SUPERVISAR</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2" y="1684647"/>
            <a:ext cx="7028761" cy="3970318"/>
          </a:xfrm>
          <a:prstGeom prst="rect">
            <a:avLst/>
          </a:prstGeom>
        </p:spPr>
        <p:txBody>
          <a:bodyPr wrap="square">
            <a:spAutoFit/>
          </a:bodyPr>
          <a:lstStyle/>
          <a:p>
            <a:pPr algn="just"/>
            <a:r>
              <a:rPr lang="es-MX" sz="2800" dirty="0"/>
              <a:t>Cuidar el fruto de nuestro trabajo, es la tarea fundamental de la supervisión; porque el crecimiento sin consolidación, es estar tirando la cosecha en saco roto. Dios nos ha provisto de una estructura de gobierno celular, que está dando resultados extraordinarios en el mundo entero; las iglesias que han abrazado el modelo celular, están revolucionando el mundo cristiano.</a:t>
            </a:r>
            <a:endParaRPr lang="es-MX" sz="2800" b="1" dirty="0"/>
          </a:p>
        </p:txBody>
      </p:sp>
    </p:spTree>
    <p:extLst>
      <p:ext uri="{BB962C8B-B14F-4D97-AF65-F5344CB8AC3E}">
        <p14:creationId xmlns:p14="http://schemas.microsoft.com/office/powerpoint/2010/main" val="2643575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24569" y="1691118"/>
            <a:ext cx="7083845" cy="3293209"/>
          </a:xfrm>
          <a:prstGeom prst="rect">
            <a:avLst/>
          </a:prstGeom>
        </p:spPr>
        <p:txBody>
          <a:bodyPr wrap="square">
            <a:spAutoFit/>
          </a:bodyPr>
          <a:lstStyle/>
          <a:p>
            <a:pPr algn="just"/>
            <a:r>
              <a:rPr lang="es-MX" sz="4000" b="1" dirty="0"/>
              <a:t>CONCLUSIÓN </a:t>
            </a:r>
          </a:p>
          <a:p>
            <a:pPr algn="just"/>
            <a:r>
              <a:rPr lang="es-MX" sz="2800" dirty="0"/>
              <a:t>La importancia de supervisar es algo imprescindible. El éxito o el fracaso, dependerá en gran manera; en cómo hemos de supervisar. Si tienes buenos supervisores, éstos serán una gran bendición en la obra de Dios. Parte del éxito, está en supervisar diligentemente. </a:t>
            </a:r>
            <a:endParaRPr lang="es-MX" sz="2800" b="1" dirty="0"/>
          </a:p>
        </p:txBody>
      </p:sp>
    </p:spTree>
    <p:extLst>
      <p:ext uri="{BB962C8B-B14F-4D97-AF65-F5344CB8AC3E}">
        <p14:creationId xmlns:p14="http://schemas.microsoft.com/office/powerpoint/2010/main" val="3057804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901842"/>
            <a:ext cx="7337234" cy="2677656"/>
          </a:xfrm>
          <a:prstGeom prst="rect">
            <a:avLst/>
          </a:prstGeom>
        </p:spPr>
        <p:txBody>
          <a:bodyPr wrap="square">
            <a:spAutoFit/>
          </a:bodyPr>
          <a:lstStyle/>
          <a:p>
            <a:pPr algn="just"/>
            <a:r>
              <a:rPr lang="es-MX" sz="2800" dirty="0"/>
              <a:t>Proverbios 24:30,31: </a:t>
            </a:r>
            <a:r>
              <a:rPr lang="es-MX" sz="2800" b="1" dirty="0"/>
              <a:t>“Pasé junto al campo del hombre perezoso, Y junto a la viña del hombre falto de entendimiento; Y he aquí que por toda ella habían crecido los espinos, Ortigas habían ya cubierto su faz, Y su cerca de piedra estaba ya destruida”. </a:t>
            </a:r>
            <a:endParaRPr lang="es-MX" sz="2800" b="1" dirty="0"/>
          </a:p>
        </p:txBody>
      </p:sp>
    </p:spTree>
    <p:extLst>
      <p:ext uri="{BB962C8B-B14F-4D97-AF65-F5344CB8AC3E}">
        <p14:creationId xmlns:p14="http://schemas.microsoft.com/office/powerpoint/2010/main" val="2866215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01687" y="1912859"/>
            <a:ext cx="6841474" cy="2677656"/>
          </a:xfrm>
          <a:prstGeom prst="rect">
            <a:avLst/>
          </a:prstGeom>
        </p:spPr>
        <p:txBody>
          <a:bodyPr wrap="square">
            <a:spAutoFit/>
          </a:bodyPr>
          <a:lstStyle/>
          <a:p>
            <a:pPr algn="just"/>
            <a:r>
              <a:rPr lang="es-MX" sz="2800" dirty="0"/>
              <a:t>Supervisores diligentes, darán como resultado campos verdes y fructíferos. </a:t>
            </a:r>
          </a:p>
          <a:p>
            <a:pPr algn="just"/>
            <a:endParaRPr lang="es-MX" sz="2800" dirty="0"/>
          </a:p>
          <a:p>
            <a:pPr algn="just"/>
            <a:r>
              <a:rPr lang="es-MX" sz="2800" dirty="0"/>
              <a:t>Romanos 12:11: </a:t>
            </a:r>
            <a:r>
              <a:rPr lang="es-MX" sz="2800" b="1" dirty="0"/>
              <a:t>“En lo que requiere diligencia, no perezosos; fervientes en espíritu, sirviendo al Señor”. </a:t>
            </a:r>
            <a:endParaRPr lang="es-MX" sz="2800" b="1" dirty="0"/>
          </a:p>
        </p:txBody>
      </p:sp>
    </p:spTree>
    <p:extLst>
      <p:ext uri="{BB962C8B-B14F-4D97-AF65-F5344CB8AC3E}">
        <p14:creationId xmlns:p14="http://schemas.microsoft.com/office/powerpoint/2010/main" val="2671659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05080" y="1448573"/>
            <a:ext cx="7777908" cy="3754874"/>
          </a:xfrm>
          <a:prstGeom prst="rect">
            <a:avLst/>
          </a:prstGeom>
        </p:spPr>
        <p:txBody>
          <a:bodyPr wrap="square">
            <a:spAutoFit/>
          </a:bodyPr>
          <a:lstStyle/>
          <a:p>
            <a:pPr algn="just"/>
            <a:r>
              <a:rPr lang="es-MX" sz="4000" b="1" dirty="0"/>
              <a:t>LA CLAVE DEL ÉXITO</a:t>
            </a:r>
          </a:p>
          <a:p>
            <a:pPr algn="just"/>
            <a:r>
              <a:rPr lang="es-MX" b="1" dirty="0"/>
              <a:t> </a:t>
            </a:r>
            <a:endParaRPr lang="es-MX" sz="4000" b="1" dirty="0"/>
          </a:p>
          <a:p>
            <a:pPr algn="just"/>
            <a:r>
              <a:rPr lang="es-MX" sz="4000" b="1" dirty="0"/>
              <a:t>BASE BÍBLICA: </a:t>
            </a:r>
            <a:endParaRPr lang="es-MX" sz="4000" b="1" dirty="0" smtClean="0"/>
          </a:p>
          <a:p>
            <a:pPr algn="just"/>
            <a:r>
              <a:rPr lang="es-MX" sz="2800" dirty="0" smtClean="0"/>
              <a:t>Eclesiastés </a:t>
            </a:r>
            <a:r>
              <a:rPr lang="es-MX" sz="2800" dirty="0"/>
              <a:t>5:8 </a:t>
            </a:r>
          </a:p>
          <a:p>
            <a:pPr algn="just"/>
            <a:r>
              <a:rPr lang="es-MX" sz="2800" b="1" dirty="0"/>
              <a:t>“Si opresión de pobres y perversión de derecho y de justicia vieres en la provincia, no te maravilles de ello; porque sobre el alto vigila otro más alto, y uno más alto está sobre ellos”.</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38130" y="1506974"/>
            <a:ext cx="7667740" cy="4154984"/>
          </a:xfrm>
          <a:prstGeom prst="rect">
            <a:avLst/>
          </a:prstGeom>
        </p:spPr>
        <p:txBody>
          <a:bodyPr wrap="square">
            <a:spAutoFit/>
          </a:bodyPr>
          <a:lstStyle/>
          <a:p>
            <a:pPr algn="just"/>
            <a:r>
              <a:rPr lang="es-MX" sz="4000" b="1" dirty="0"/>
              <a:t>INTRODUCCIÓN </a:t>
            </a:r>
          </a:p>
          <a:p>
            <a:pPr algn="just"/>
            <a:r>
              <a:rPr lang="es-MX" sz="2800" b="1" dirty="0"/>
              <a:t>PORQUE SOBRE EL ALTO VIGILA OTRO MÁS ALTO </a:t>
            </a:r>
          </a:p>
          <a:p>
            <a:pPr algn="just"/>
            <a:r>
              <a:rPr lang="es-MX" sz="2800" dirty="0"/>
              <a:t>La EDJ no es tarea para un solo hombre, sino toda una estructura de gobierno; para que todos en equipo puedan desarrollar una multiplicación extraordinaria. Es por ello que la supervisión en cada nivel de autoridad es elemental, para que todo el equipo trabaje bajo autoridad y desarrolle una cultura de resultados.</a:t>
            </a:r>
            <a:endParaRPr lang="es-MX" sz="2800" b="1" dirty="0"/>
          </a:p>
        </p:txBody>
      </p:sp>
    </p:spTree>
    <p:extLst>
      <p:ext uri="{BB962C8B-B14F-4D97-AF65-F5344CB8AC3E}">
        <p14:creationId xmlns:p14="http://schemas.microsoft.com/office/powerpoint/2010/main" val="1276392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16095" y="1723995"/>
            <a:ext cx="7755875" cy="3108543"/>
          </a:xfrm>
          <a:prstGeom prst="rect">
            <a:avLst/>
          </a:prstGeom>
        </p:spPr>
        <p:txBody>
          <a:bodyPr wrap="square">
            <a:spAutoFit/>
          </a:bodyPr>
          <a:lstStyle/>
          <a:p>
            <a:pPr algn="just"/>
            <a:r>
              <a:rPr lang="es-MX" sz="2800" dirty="0"/>
              <a:t>Toda visión requiere una Súper – Visión. </a:t>
            </a:r>
          </a:p>
          <a:p>
            <a:pPr algn="just"/>
            <a:endParaRPr lang="es-MX" sz="2800" dirty="0"/>
          </a:p>
          <a:p>
            <a:pPr algn="just"/>
            <a:r>
              <a:rPr lang="es-MX" sz="2800" dirty="0"/>
              <a:t>Supervisión – Palabra que se deriva de súper: sobre, encima. </a:t>
            </a:r>
            <a:r>
              <a:rPr lang="es-MX" sz="2800" dirty="0" err="1"/>
              <a:t>Visum</a:t>
            </a:r>
            <a:r>
              <a:rPr lang="es-MX" sz="2800" dirty="0"/>
              <a:t>: Ver, revisar y vigilar, Mirar desde lo alto , Visión global. Vigilar la visión. </a:t>
            </a:r>
          </a:p>
          <a:p>
            <a:pPr algn="just"/>
            <a:r>
              <a:rPr lang="es-MX" sz="2800" dirty="0"/>
              <a:t>En otras palabras, “Ver que las cosas se hagan bajo la visión”. </a:t>
            </a:r>
            <a:endParaRPr lang="es-MX" sz="2800" b="1" dirty="0"/>
          </a:p>
        </p:txBody>
      </p:sp>
    </p:spTree>
    <p:extLst>
      <p:ext uri="{BB962C8B-B14F-4D97-AF65-F5344CB8AC3E}">
        <p14:creationId xmlns:p14="http://schemas.microsoft.com/office/powerpoint/2010/main" val="57077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24569" y="1415522"/>
            <a:ext cx="7788925" cy="3539430"/>
          </a:xfrm>
          <a:prstGeom prst="rect">
            <a:avLst/>
          </a:prstGeom>
        </p:spPr>
        <p:txBody>
          <a:bodyPr wrap="square">
            <a:spAutoFit/>
          </a:bodyPr>
          <a:lstStyle/>
          <a:p>
            <a:pPr algn="just"/>
            <a:r>
              <a:rPr lang="es-MX" sz="2800" dirty="0"/>
              <a:t>Hay los siguientes sinónimos de supervisar:</a:t>
            </a:r>
          </a:p>
          <a:p>
            <a:pPr algn="just"/>
            <a:endParaRPr lang="es-MX" sz="2800" dirty="0"/>
          </a:p>
          <a:p>
            <a:pPr algn="just"/>
            <a:r>
              <a:rPr lang="es-MX" sz="2800" dirty="0"/>
              <a:t> A. Vigilar. </a:t>
            </a:r>
          </a:p>
          <a:p>
            <a:pPr algn="just"/>
            <a:r>
              <a:rPr lang="es-MX" sz="2800" dirty="0"/>
              <a:t>B. Inspeccionar. </a:t>
            </a:r>
          </a:p>
          <a:p>
            <a:pPr algn="just"/>
            <a:r>
              <a:rPr lang="es-MX" sz="2800" dirty="0"/>
              <a:t>C. Observar. </a:t>
            </a:r>
          </a:p>
          <a:p>
            <a:pPr algn="just"/>
            <a:r>
              <a:rPr lang="es-MX" sz="2800" dirty="0"/>
              <a:t>D. Comprobar.</a:t>
            </a:r>
          </a:p>
          <a:p>
            <a:pPr algn="just"/>
            <a:r>
              <a:rPr lang="es-MX" sz="2800" dirty="0"/>
              <a:t>E. Registrar. </a:t>
            </a:r>
          </a:p>
          <a:p>
            <a:pPr algn="just"/>
            <a:r>
              <a:rPr lang="es-MX" sz="2800" dirty="0"/>
              <a:t>F. Revisar.</a:t>
            </a:r>
            <a:endParaRPr lang="es-MX" sz="2800" b="1" dirty="0"/>
          </a:p>
        </p:txBody>
      </p:sp>
    </p:spTree>
    <p:extLst>
      <p:ext uri="{BB962C8B-B14F-4D97-AF65-F5344CB8AC3E}">
        <p14:creationId xmlns:p14="http://schemas.microsoft.com/office/powerpoint/2010/main" val="123804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26265" y="1552619"/>
            <a:ext cx="7348251" cy="3724096"/>
          </a:xfrm>
          <a:prstGeom prst="rect">
            <a:avLst/>
          </a:prstGeom>
        </p:spPr>
        <p:txBody>
          <a:bodyPr wrap="square">
            <a:spAutoFit/>
          </a:bodyPr>
          <a:lstStyle/>
          <a:p>
            <a:pPr algn="just"/>
            <a:r>
              <a:rPr lang="es-MX" sz="4000" b="1" dirty="0"/>
              <a:t>I.- LA SUPERVISIÓN </a:t>
            </a:r>
          </a:p>
          <a:p>
            <a:pPr algn="just"/>
            <a:r>
              <a:rPr lang="es-MX" sz="2800" dirty="0"/>
              <a:t>Todo los líderes son en cierto sentido, supervisores desde la trinchera que se encuentren; para vigilar y guiar a los demás, de tal forma que la visión se realice adecuadamente. Pero la visión, tiene que ver con la visión de Dios. Es por ello la importancia, que todos lo hagamos como para el Señor.</a:t>
            </a:r>
            <a:endParaRPr lang="es-MX" sz="2800" b="1" dirty="0"/>
          </a:p>
        </p:txBody>
      </p:sp>
    </p:spTree>
    <p:extLst>
      <p:ext uri="{BB962C8B-B14F-4D97-AF65-F5344CB8AC3E}">
        <p14:creationId xmlns:p14="http://schemas.microsoft.com/office/powerpoint/2010/main" val="3269777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25417" y="1629911"/>
            <a:ext cx="7888077" cy="3570208"/>
          </a:xfrm>
          <a:prstGeom prst="rect">
            <a:avLst/>
          </a:prstGeom>
        </p:spPr>
        <p:txBody>
          <a:bodyPr wrap="square">
            <a:spAutoFit/>
          </a:bodyPr>
          <a:lstStyle/>
          <a:p>
            <a:pPr marL="514350" indent="-514350" algn="just">
              <a:buAutoNum type="alphaUcPeriod"/>
            </a:pPr>
            <a:r>
              <a:rPr lang="es-MX" sz="4000" b="1" dirty="0"/>
              <a:t>UN SERVIDOR DEL SEÑOR. </a:t>
            </a:r>
          </a:p>
          <a:p>
            <a:pPr algn="just"/>
            <a:endParaRPr lang="es-MX" dirty="0"/>
          </a:p>
          <a:p>
            <a:pPr algn="just"/>
            <a:r>
              <a:rPr lang="es-MX" sz="2800" dirty="0"/>
              <a:t>1 Corintios 4:1: </a:t>
            </a:r>
            <a:r>
              <a:rPr lang="es-MX" sz="2800" b="1" dirty="0"/>
              <a:t>“Así, pues, téngannos los hombres por servidores de Cristo, y administradores de los misterios de Dios”. </a:t>
            </a:r>
          </a:p>
          <a:p>
            <a:pPr algn="just"/>
            <a:r>
              <a:rPr lang="es-MX" sz="2800" dirty="0"/>
              <a:t>La mentalidad de todo supervisor, deberá ser que es a Dios; a quien servimos y que lo que supervisamos, es su bendita obra.</a:t>
            </a:r>
            <a:endParaRPr lang="es-MX" sz="2800" b="1" dirty="0"/>
          </a:p>
        </p:txBody>
      </p:sp>
    </p:spTree>
    <p:extLst>
      <p:ext uri="{BB962C8B-B14F-4D97-AF65-F5344CB8AC3E}">
        <p14:creationId xmlns:p14="http://schemas.microsoft.com/office/powerpoint/2010/main" val="3878288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69483" y="1453467"/>
            <a:ext cx="7249099" cy="4154984"/>
          </a:xfrm>
          <a:prstGeom prst="rect">
            <a:avLst/>
          </a:prstGeom>
        </p:spPr>
        <p:txBody>
          <a:bodyPr wrap="square">
            <a:spAutoFit/>
          </a:bodyPr>
          <a:lstStyle/>
          <a:p>
            <a:pPr algn="just"/>
            <a:r>
              <a:rPr lang="es-MX" sz="4000" b="1" dirty="0"/>
              <a:t>B. UN SERVIDOR FIEL. </a:t>
            </a:r>
          </a:p>
          <a:p>
            <a:pPr algn="just"/>
            <a:r>
              <a:rPr lang="es-MX" sz="2800" dirty="0"/>
              <a:t>1 Corintios 4:2: </a:t>
            </a:r>
            <a:r>
              <a:rPr lang="es-MX" sz="2800" b="1" dirty="0"/>
              <a:t>“Ahora bien, se requiere de los administradores, que cada uno sea hallado fiel”. </a:t>
            </a:r>
          </a:p>
          <a:p>
            <a:pPr algn="just"/>
            <a:r>
              <a:rPr lang="es-MX" sz="2800" dirty="0"/>
              <a:t>Servir a la iglesia, es servir al cuerpo de Cristo. Es decir, servimos a Jesús sirviendo a su cuerpo, por ello la gran responsabilidad de tener sumo cuidado, de ser fieles mayordomos de lo que Dios ha puesto sobre nosotros.</a:t>
            </a:r>
            <a:endParaRPr lang="es-MX" sz="2800" b="1" dirty="0"/>
          </a:p>
        </p:txBody>
      </p:sp>
    </p:spTree>
    <p:extLst>
      <p:ext uri="{BB962C8B-B14F-4D97-AF65-F5344CB8AC3E}">
        <p14:creationId xmlns:p14="http://schemas.microsoft.com/office/powerpoint/2010/main" val="13775939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358</TotalTime>
  <Words>1092</Words>
  <Application>Microsoft Office PowerPoint</Application>
  <PresentationFormat>Presentación en pantalla (4:3)</PresentationFormat>
  <Paragraphs>75</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75</cp:revision>
  <dcterms:created xsi:type="dcterms:W3CDTF">2016-01-29T05:02:58Z</dcterms:created>
  <dcterms:modified xsi:type="dcterms:W3CDTF">2018-01-18T17:39:45Z</dcterms:modified>
  <cp:category/>
</cp:coreProperties>
</file>