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86"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 id="314" r:id="rId31"/>
    <p:sldId id="315" r:id="rId32"/>
    <p:sldId id="316" r:id="rId33"/>
    <p:sldId id="317" r:id="rId34"/>
    <p:sldId id="318" r:id="rId35"/>
    <p:sldId id="319" r:id="rId36"/>
    <p:sldId id="320" r:id="rId37"/>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73" autoAdjust="0"/>
    <p:restoredTop sz="94660"/>
  </p:normalViewPr>
  <p:slideViewPr>
    <p:cSldViewPr snapToGrid="0" snapToObjects="1">
      <p:cViewPr varScale="1">
        <p:scale>
          <a:sx n="87" d="100"/>
          <a:sy n="87" d="100"/>
        </p:scale>
        <p:origin x="1638"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18/01/2018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18/01/2018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18/01/2018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18/01/2018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ultiplic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38130" y="1524288"/>
            <a:ext cx="7359268" cy="4154984"/>
          </a:xfrm>
          <a:prstGeom prst="rect">
            <a:avLst/>
          </a:prstGeom>
        </p:spPr>
        <p:txBody>
          <a:bodyPr wrap="square">
            <a:spAutoFit/>
          </a:bodyPr>
          <a:lstStyle/>
          <a:p>
            <a:pPr marL="514350" indent="-514350" algn="just">
              <a:buAutoNum type="arabicPeriod"/>
            </a:pPr>
            <a:r>
              <a:rPr lang="es-MX" sz="4000" b="1" dirty="0"/>
              <a:t>ESTRATEGIA ESPIRITUAL </a:t>
            </a:r>
          </a:p>
          <a:p>
            <a:pPr algn="just"/>
            <a:r>
              <a:rPr lang="es-MX" sz="2800" dirty="0"/>
              <a:t>Se activa para implementar todos los propósitos y procesos, en la Estrategia de Jesús. Es decir, este proceso se lleva a cabo todo el año; la iglesia con un plan de Estrategia espiritual y un ciclo </a:t>
            </a:r>
            <a:r>
              <a:rPr lang="es-MX" sz="2800" dirty="0" err="1"/>
              <a:t>evangelístico</a:t>
            </a:r>
            <a:r>
              <a:rPr lang="es-MX" sz="2800" dirty="0"/>
              <a:t>, que se activa durante el propósito NACER; para poder conectar almas a los grupos de amistad y a la celebración, y se mantiene en todo los procesos activados.</a:t>
            </a:r>
            <a:endParaRPr lang="es-MX" sz="2800" b="1" dirty="0"/>
          </a:p>
        </p:txBody>
      </p:sp>
    </p:spTree>
    <p:extLst>
      <p:ext uri="{BB962C8B-B14F-4D97-AF65-F5344CB8AC3E}">
        <p14:creationId xmlns:p14="http://schemas.microsoft.com/office/powerpoint/2010/main" val="3802170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36433" y="1664004"/>
            <a:ext cx="7513503" cy="3662541"/>
          </a:xfrm>
          <a:prstGeom prst="rect">
            <a:avLst/>
          </a:prstGeom>
        </p:spPr>
        <p:txBody>
          <a:bodyPr wrap="square">
            <a:spAutoFit/>
          </a:bodyPr>
          <a:lstStyle/>
          <a:p>
            <a:pPr algn="just"/>
            <a:r>
              <a:rPr lang="es-MX" sz="4000" b="1" dirty="0"/>
              <a:t>2. EL CICLO EVANGELÍSTICO </a:t>
            </a:r>
          </a:p>
          <a:p>
            <a:pPr algn="just"/>
            <a:r>
              <a:rPr lang="es-MX" sz="3200" dirty="0"/>
              <a:t>Se activa cada cuatro meses, para lograr traer nuevas almas a NACER de nuevo; teniendo una experiencia con el Señor Jesucristo. Este proceso se realiza para poder conectar nuevas almas, al reino de Dios. </a:t>
            </a:r>
            <a:endParaRPr lang="es-MX" sz="3200" b="1" dirty="0"/>
          </a:p>
        </p:txBody>
      </p:sp>
    </p:spTree>
    <p:extLst>
      <p:ext uri="{BB962C8B-B14F-4D97-AF65-F5344CB8AC3E}">
        <p14:creationId xmlns:p14="http://schemas.microsoft.com/office/powerpoint/2010/main" val="1649200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48299" y="1360438"/>
            <a:ext cx="7447402" cy="4524315"/>
          </a:xfrm>
          <a:prstGeom prst="rect">
            <a:avLst/>
          </a:prstGeom>
        </p:spPr>
        <p:txBody>
          <a:bodyPr wrap="square">
            <a:spAutoFit/>
          </a:bodyPr>
          <a:lstStyle/>
          <a:p>
            <a:pPr algn="just"/>
            <a:r>
              <a:rPr lang="es-MX" sz="3200" dirty="0"/>
              <a:t>Durante 40 días o 5 semanas, los líderes motivarán a los miembros de sus GDA a llenar su separador de Biblia; con nombres nuevos de 10 almas que deseen que conozcan a Jesucristo, usando los 5 pasos del ciclo: Anotar, Contactar, Visitar, Invitar y llevar al día del amigo; para ser conectado después a la celebración dominical y a un GDA.</a:t>
            </a:r>
            <a:endParaRPr lang="es-MX" sz="3200" b="1" dirty="0"/>
          </a:p>
        </p:txBody>
      </p:sp>
    </p:spTree>
    <p:extLst>
      <p:ext uri="{BB962C8B-B14F-4D97-AF65-F5344CB8AC3E}">
        <p14:creationId xmlns:p14="http://schemas.microsoft.com/office/powerpoint/2010/main" val="825720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81349" y="1246109"/>
            <a:ext cx="7425369" cy="4585871"/>
          </a:xfrm>
          <a:prstGeom prst="rect">
            <a:avLst/>
          </a:prstGeom>
        </p:spPr>
        <p:txBody>
          <a:bodyPr wrap="square">
            <a:spAutoFit/>
          </a:bodyPr>
          <a:lstStyle/>
          <a:p>
            <a:pPr algn="just"/>
            <a:r>
              <a:rPr lang="es-MX" sz="4000" b="1" dirty="0"/>
              <a:t>3. GRUPOS DE AMISTAD </a:t>
            </a:r>
          </a:p>
          <a:p>
            <a:pPr algn="just"/>
            <a:r>
              <a:rPr lang="es-MX" sz="2800" dirty="0"/>
              <a:t>Se activa durante todo el año, para recibir a los nuevos creyentes que llegan a través del ciclo </a:t>
            </a:r>
            <a:r>
              <a:rPr lang="es-MX" sz="2800" dirty="0" err="1"/>
              <a:t>evangelístico</a:t>
            </a:r>
            <a:r>
              <a:rPr lang="es-MX" sz="2800" dirty="0"/>
              <a:t>; y otras formas de alcance, para de ahí conectarlos a los 4 propósitos de la Estrategia de Jesús. Ahí podremos alimentar a los ya ganados, así mismo mantenerlos unidos al cuerpo de Cristo y a los propósitos de crecimiento; por medio de los procesos o engranes de la Estrategia de Jesús.</a:t>
            </a:r>
            <a:endParaRPr lang="es-MX" sz="2800" b="1" dirty="0"/>
          </a:p>
        </p:txBody>
      </p:sp>
    </p:spTree>
    <p:extLst>
      <p:ext uri="{BB962C8B-B14F-4D97-AF65-F5344CB8AC3E}">
        <p14:creationId xmlns:p14="http://schemas.microsoft.com/office/powerpoint/2010/main" val="3547383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49147" y="1520785"/>
            <a:ext cx="7866043" cy="3662541"/>
          </a:xfrm>
          <a:prstGeom prst="rect">
            <a:avLst/>
          </a:prstGeom>
        </p:spPr>
        <p:txBody>
          <a:bodyPr wrap="square">
            <a:spAutoFit/>
          </a:bodyPr>
          <a:lstStyle/>
          <a:p>
            <a:pPr algn="just"/>
            <a:r>
              <a:rPr lang="es-MX" sz="4000" b="1" dirty="0"/>
              <a:t>4. RETIRO DE ALMAS </a:t>
            </a:r>
          </a:p>
          <a:p>
            <a:pPr algn="just"/>
            <a:r>
              <a:rPr lang="es-MX" sz="3200" dirty="0"/>
              <a:t>Este se activa para llevar al nuevo congregante del grupo de amistad, a ser ministrado para ser sanado y liberado de ataduras y pensamientos contrarios a la palabra de Dios; y a luchar para que sea lleno del Espíritu Santo.</a:t>
            </a:r>
            <a:endParaRPr lang="es-MX" sz="2000" b="1" dirty="0"/>
          </a:p>
        </p:txBody>
      </p:sp>
    </p:spTree>
    <p:extLst>
      <p:ext uri="{BB962C8B-B14F-4D97-AF65-F5344CB8AC3E}">
        <p14:creationId xmlns:p14="http://schemas.microsoft.com/office/powerpoint/2010/main" val="1694603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05079" y="1514848"/>
            <a:ext cx="7689773" cy="4154984"/>
          </a:xfrm>
          <a:prstGeom prst="rect">
            <a:avLst/>
          </a:prstGeom>
        </p:spPr>
        <p:txBody>
          <a:bodyPr wrap="square">
            <a:spAutoFit/>
          </a:bodyPr>
          <a:lstStyle/>
          <a:p>
            <a:pPr algn="just"/>
            <a:r>
              <a:rPr lang="es-MX" sz="4000" b="1" dirty="0"/>
              <a:t>5. ESCUELA SIGAME </a:t>
            </a:r>
          </a:p>
          <a:p>
            <a:pPr algn="just"/>
            <a:r>
              <a:rPr lang="es-MX" sz="3200" dirty="0"/>
              <a:t>Después del retiro de almas, se activa para llevar al nuevo discípulo al conocimiento de las bases de la Fe cristiana (Doctrina); para prepararlo después de que se arrepiente, y ser bautizado para que nazca de nuevo. Esta escuela dura 2 meses (60 días), 24 lecciones, 8 semanas.</a:t>
            </a:r>
            <a:endParaRPr lang="es-MX" sz="3200" b="1" dirty="0"/>
          </a:p>
        </p:txBody>
      </p:sp>
    </p:spTree>
    <p:extLst>
      <p:ext uri="{BB962C8B-B14F-4D97-AF65-F5344CB8AC3E}">
        <p14:creationId xmlns:p14="http://schemas.microsoft.com/office/powerpoint/2010/main" val="1959026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81349" y="1535305"/>
            <a:ext cx="7381302" cy="4154984"/>
          </a:xfrm>
          <a:prstGeom prst="rect">
            <a:avLst/>
          </a:prstGeom>
        </p:spPr>
        <p:txBody>
          <a:bodyPr wrap="square">
            <a:spAutoFit/>
          </a:bodyPr>
          <a:lstStyle/>
          <a:p>
            <a:pPr algn="just"/>
            <a:r>
              <a:rPr lang="es-MX" sz="4000" b="1" dirty="0"/>
              <a:t>EVENTO PUENTE BAUTISMOS </a:t>
            </a:r>
          </a:p>
          <a:p>
            <a:pPr algn="just"/>
            <a:r>
              <a:rPr lang="es-MX" sz="2800" dirty="0"/>
              <a:t>Después de haber terminado el propósito nacer, se culminará llevando las almas a las aguas del bautismo; esta es la fiesta mas hermosa: mirar a las almas entregarse a Cristo y nacer de nuevo. </a:t>
            </a:r>
          </a:p>
          <a:p>
            <a:pPr algn="just"/>
            <a:r>
              <a:rPr lang="es-MX" sz="2800" dirty="0"/>
              <a:t>Es de vital importancia que el líder del grupo de amistad, vele porque el nuevo discípulo no se quede ahí; sino que siga su crecimiento pasando al propósito dos que es </a:t>
            </a:r>
            <a:r>
              <a:rPr lang="es-MX" sz="2800" b="1" dirty="0"/>
              <a:t>CRECER</a:t>
            </a:r>
            <a:r>
              <a:rPr lang="es-MX" sz="2800" dirty="0"/>
              <a:t>.</a:t>
            </a:r>
            <a:endParaRPr lang="es-MX" sz="2800" b="1" dirty="0"/>
          </a:p>
        </p:txBody>
      </p:sp>
    </p:spTree>
    <p:extLst>
      <p:ext uri="{BB962C8B-B14F-4D97-AF65-F5344CB8AC3E}">
        <p14:creationId xmlns:p14="http://schemas.microsoft.com/office/powerpoint/2010/main" val="2559048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35586" y="1886279"/>
            <a:ext cx="7579604" cy="2923877"/>
          </a:xfrm>
          <a:prstGeom prst="rect">
            <a:avLst/>
          </a:prstGeom>
        </p:spPr>
        <p:txBody>
          <a:bodyPr wrap="square">
            <a:spAutoFit/>
          </a:bodyPr>
          <a:lstStyle/>
          <a:p>
            <a:pPr algn="just"/>
            <a:r>
              <a:rPr lang="es-MX" sz="4000" b="1" dirty="0"/>
              <a:t>II.- CRECER </a:t>
            </a:r>
          </a:p>
          <a:p>
            <a:pPr algn="just"/>
            <a:endParaRPr lang="es-MX" sz="3600" dirty="0"/>
          </a:p>
          <a:p>
            <a:pPr algn="ctr"/>
            <a:r>
              <a:rPr lang="es-MX" sz="3600" dirty="0"/>
              <a:t>Se activan tres procesos o engranes. </a:t>
            </a:r>
          </a:p>
          <a:p>
            <a:pPr algn="just"/>
            <a:endParaRPr lang="es-MX" sz="3600" dirty="0"/>
          </a:p>
          <a:p>
            <a:pPr algn="ctr"/>
            <a:r>
              <a:rPr lang="es-MX" sz="3600" dirty="0"/>
              <a:t>2 meses de duración.</a:t>
            </a:r>
            <a:endParaRPr lang="es-MX" sz="3600" b="1" dirty="0"/>
          </a:p>
        </p:txBody>
      </p:sp>
    </p:spTree>
    <p:extLst>
      <p:ext uri="{BB962C8B-B14F-4D97-AF65-F5344CB8AC3E}">
        <p14:creationId xmlns:p14="http://schemas.microsoft.com/office/powerpoint/2010/main" val="1233206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80501" y="1519568"/>
            <a:ext cx="7315200" cy="4154984"/>
          </a:xfrm>
          <a:prstGeom prst="rect">
            <a:avLst/>
          </a:prstGeom>
        </p:spPr>
        <p:txBody>
          <a:bodyPr wrap="square">
            <a:spAutoFit/>
          </a:bodyPr>
          <a:lstStyle/>
          <a:p>
            <a:pPr marL="514350" indent="-514350" algn="just">
              <a:buAutoNum type="alphaUcPeriod"/>
            </a:pPr>
            <a:r>
              <a:rPr lang="es-MX" sz="4000" b="1" dirty="0"/>
              <a:t>ESTRATEGIA ESPIRITUAL</a:t>
            </a:r>
          </a:p>
          <a:p>
            <a:pPr algn="just"/>
            <a:r>
              <a:rPr lang="es-MX" sz="2800" dirty="0"/>
              <a:t>Después de ser bautizado, es necesario que se siga orando y ayunando por los nuevos convertidos; para que se consoliden en su vida cristiana. Ya que en sus primeros pasos de recién nacidos, el enemigo soltará toda su armamento para tratar de matar su nueva vida en Cristo; por ello el GDA deberá sostener en oración también por los recién nacidos.</a:t>
            </a:r>
            <a:endParaRPr lang="es-MX" sz="2800" b="1" dirty="0"/>
          </a:p>
        </p:txBody>
      </p:sp>
    </p:spTree>
    <p:extLst>
      <p:ext uri="{BB962C8B-B14F-4D97-AF65-F5344CB8AC3E}">
        <p14:creationId xmlns:p14="http://schemas.microsoft.com/office/powerpoint/2010/main" val="2436060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25417" y="1565213"/>
            <a:ext cx="7381301" cy="3662541"/>
          </a:xfrm>
          <a:prstGeom prst="rect">
            <a:avLst/>
          </a:prstGeom>
        </p:spPr>
        <p:txBody>
          <a:bodyPr wrap="square">
            <a:spAutoFit/>
          </a:bodyPr>
          <a:lstStyle/>
          <a:p>
            <a:pPr algn="just"/>
            <a:r>
              <a:rPr lang="es-MX" sz="4000" b="1" dirty="0"/>
              <a:t>B. ESCUELA SÍGAME </a:t>
            </a:r>
          </a:p>
          <a:p>
            <a:pPr algn="just"/>
            <a:endParaRPr lang="es-MX" sz="3200" dirty="0"/>
          </a:p>
          <a:p>
            <a:pPr algn="just"/>
            <a:r>
              <a:rPr lang="es-MX" sz="3200" dirty="0"/>
              <a:t>En este segundo propósito, la duración de las clases de Discipulado será de 60 días; para tomar el curso con 24 lecciones sobre el CRECIMIENTO de un discípulo, en cuanto a su relación con el cuerpo de Cristo.</a:t>
            </a:r>
            <a:endParaRPr lang="es-MX" sz="3200" b="1" dirty="0"/>
          </a:p>
        </p:txBody>
      </p:sp>
    </p:spTree>
    <p:extLst>
      <p:ext uri="{BB962C8B-B14F-4D97-AF65-F5344CB8AC3E}">
        <p14:creationId xmlns:p14="http://schemas.microsoft.com/office/powerpoint/2010/main" val="499029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24569" y="1397400"/>
            <a:ext cx="6764355" cy="4524315"/>
          </a:xfrm>
          <a:prstGeom prst="rect">
            <a:avLst/>
          </a:prstGeom>
        </p:spPr>
        <p:txBody>
          <a:bodyPr wrap="square">
            <a:spAutoFit/>
          </a:bodyPr>
          <a:lstStyle/>
          <a:p>
            <a:pPr algn="ctr"/>
            <a:r>
              <a:rPr lang="es-MX" sz="7200" b="1" dirty="0" smtClean="0"/>
              <a:t>EL LÍDER DE GDA Y LOS PROPÓSITOS DE EDJ</a:t>
            </a:r>
            <a:endParaRPr lang="es-MX" sz="72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82198" y="1314966"/>
            <a:ext cx="7491469" cy="4585871"/>
          </a:xfrm>
          <a:prstGeom prst="rect">
            <a:avLst/>
          </a:prstGeom>
        </p:spPr>
        <p:txBody>
          <a:bodyPr wrap="square">
            <a:spAutoFit/>
          </a:bodyPr>
          <a:lstStyle/>
          <a:p>
            <a:pPr algn="just"/>
            <a:r>
              <a:rPr lang="es-MX" sz="4000" b="1" dirty="0"/>
              <a:t>C. GRUPOS DE AMISTAD </a:t>
            </a:r>
          </a:p>
          <a:p>
            <a:pPr algn="just"/>
            <a:r>
              <a:rPr lang="es-MX" sz="2800" dirty="0"/>
              <a:t>La vida del grupo es permanente, es ahí donde el nuevo nacido aprenderá a relacionarse con sus hermanos; y a recibir y dar amor a los demás. Durante todos los 12 meses, estará congregándose en su grupo de amistad. </a:t>
            </a:r>
          </a:p>
          <a:p>
            <a:pPr algn="just"/>
            <a:r>
              <a:rPr lang="es-MX" sz="2800" dirty="0"/>
              <a:t>Las estadísticas dicen que el 90% de los nacidos de nuevo, en la mayoría de los casos las iglesias los pierden; por no tener quien cuide su crecimiento espiritual.</a:t>
            </a:r>
            <a:endParaRPr lang="es-MX" sz="2800" b="1" dirty="0"/>
          </a:p>
        </p:txBody>
      </p:sp>
    </p:spTree>
    <p:extLst>
      <p:ext uri="{BB962C8B-B14F-4D97-AF65-F5344CB8AC3E}">
        <p14:creationId xmlns:p14="http://schemas.microsoft.com/office/powerpoint/2010/main" val="1113338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70333" y="1253760"/>
            <a:ext cx="7623672" cy="4770537"/>
          </a:xfrm>
          <a:prstGeom prst="rect">
            <a:avLst/>
          </a:prstGeom>
        </p:spPr>
        <p:txBody>
          <a:bodyPr wrap="square">
            <a:spAutoFit/>
          </a:bodyPr>
          <a:lstStyle/>
          <a:p>
            <a:pPr algn="just"/>
            <a:r>
              <a:rPr lang="es-MX" sz="4000" b="1" dirty="0"/>
              <a:t>EVENTO PUENTE NOCHE DE AVIVAMIENTO </a:t>
            </a:r>
          </a:p>
          <a:p>
            <a:pPr algn="just"/>
            <a:r>
              <a:rPr lang="es-MX" sz="2800" dirty="0"/>
              <a:t>Al terminar el segundo propósito, será importante asegurarnos que las personas tengan la experiencia de haber recibido el espíritu santo. Por ello se recomienda, para los que no lo tengan a esta altura; que la iglesia continúe orando, ayunando y promueva actividades de avivamiento, para buscar que las personas sean llenas del Espíritu Santo con la evidencia de hablar otras lenguas.</a:t>
            </a:r>
            <a:endParaRPr lang="es-MX" sz="2800" b="1" dirty="0"/>
          </a:p>
        </p:txBody>
      </p:sp>
    </p:spTree>
    <p:extLst>
      <p:ext uri="{BB962C8B-B14F-4D97-AF65-F5344CB8AC3E}">
        <p14:creationId xmlns:p14="http://schemas.microsoft.com/office/powerpoint/2010/main" val="4130127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189822" y="1643907"/>
            <a:ext cx="6907576" cy="2923877"/>
          </a:xfrm>
          <a:prstGeom prst="rect">
            <a:avLst/>
          </a:prstGeom>
        </p:spPr>
        <p:txBody>
          <a:bodyPr wrap="square">
            <a:spAutoFit/>
          </a:bodyPr>
          <a:lstStyle/>
          <a:p>
            <a:pPr algn="just"/>
            <a:r>
              <a:rPr lang="es-MX" sz="4000" b="1" dirty="0"/>
              <a:t>III.- MADURAR </a:t>
            </a:r>
          </a:p>
          <a:p>
            <a:pPr algn="ctr"/>
            <a:endParaRPr lang="es-MX" sz="3600" dirty="0"/>
          </a:p>
          <a:p>
            <a:pPr algn="ctr"/>
            <a:r>
              <a:rPr lang="es-MX" sz="3600" dirty="0"/>
              <a:t>Se activan dos procesos o engranes. </a:t>
            </a:r>
          </a:p>
          <a:p>
            <a:pPr algn="ctr"/>
            <a:endParaRPr lang="es-MX" sz="3600" dirty="0"/>
          </a:p>
          <a:p>
            <a:pPr algn="ctr"/>
            <a:r>
              <a:rPr lang="es-MX" sz="3600" dirty="0"/>
              <a:t>2 meses de duración. </a:t>
            </a:r>
            <a:endParaRPr lang="es-MX" sz="3600" b="1" dirty="0"/>
          </a:p>
        </p:txBody>
      </p:sp>
    </p:spTree>
    <p:extLst>
      <p:ext uri="{BB962C8B-B14F-4D97-AF65-F5344CB8AC3E}">
        <p14:creationId xmlns:p14="http://schemas.microsoft.com/office/powerpoint/2010/main" val="4257830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03383" y="1806876"/>
            <a:ext cx="7216048" cy="3539430"/>
          </a:xfrm>
          <a:prstGeom prst="rect">
            <a:avLst/>
          </a:prstGeom>
        </p:spPr>
        <p:txBody>
          <a:bodyPr wrap="square">
            <a:spAutoFit/>
          </a:bodyPr>
          <a:lstStyle/>
          <a:p>
            <a:pPr algn="just"/>
            <a:r>
              <a:rPr lang="es-MX" sz="3200" dirty="0"/>
              <a:t>El propósito madurar tiene como finalidad, poner responsabilidad sobre los hombros del nuevo discípulo; otorgando el papel de Timoteo (ayudante) de un grupo de amistad, con el fin de que su servicio a Dios vaya madurando, a través de servir a los demás.</a:t>
            </a:r>
          </a:p>
        </p:txBody>
      </p:sp>
    </p:spTree>
    <p:extLst>
      <p:ext uri="{BB962C8B-B14F-4D97-AF65-F5344CB8AC3E}">
        <p14:creationId xmlns:p14="http://schemas.microsoft.com/office/powerpoint/2010/main" val="6343547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70332" y="1505865"/>
            <a:ext cx="7028761" cy="4401205"/>
          </a:xfrm>
          <a:prstGeom prst="rect">
            <a:avLst/>
          </a:prstGeom>
        </p:spPr>
        <p:txBody>
          <a:bodyPr wrap="square">
            <a:spAutoFit/>
          </a:bodyPr>
          <a:lstStyle/>
          <a:p>
            <a:pPr algn="just"/>
            <a:r>
              <a:rPr lang="es-MX" sz="2800" dirty="0"/>
              <a:t>2 Timoteo 2:2 dice: </a:t>
            </a:r>
            <a:r>
              <a:rPr lang="es-MX" sz="2800" b="1" dirty="0"/>
              <a:t>“Lo que has oído de mí ante muchos testigos, esto encarga a hombres fieles que sean idóneos para enseñar también a otros”. </a:t>
            </a:r>
          </a:p>
          <a:p>
            <a:pPr algn="just"/>
            <a:endParaRPr lang="es-MX" sz="2800" dirty="0"/>
          </a:p>
          <a:p>
            <a:pPr algn="just"/>
            <a:r>
              <a:rPr lang="es-MX" sz="2800" dirty="0"/>
              <a:t>El líder de grupo de amistad, deberá llevarlo al tercer propósito para no perder un futuro líder y la multiplicación del grupo de amistad; porque sin Timoteo no se podrá garantizar la multiplicación.</a:t>
            </a:r>
            <a:endParaRPr lang="es-MX" sz="2800" b="1" dirty="0"/>
          </a:p>
        </p:txBody>
      </p:sp>
    </p:spTree>
    <p:extLst>
      <p:ext uri="{BB962C8B-B14F-4D97-AF65-F5344CB8AC3E}">
        <p14:creationId xmlns:p14="http://schemas.microsoft.com/office/powerpoint/2010/main" val="743915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58467" y="1171748"/>
            <a:ext cx="7348251" cy="4924425"/>
          </a:xfrm>
          <a:prstGeom prst="rect">
            <a:avLst/>
          </a:prstGeom>
        </p:spPr>
        <p:txBody>
          <a:bodyPr wrap="square">
            <a:spAutoFit/>
          </a:bodyPr>
          <a:lstStyle/>
          <a:p>
            <a:pPr marL="514350" indent="-514350" algn="just">
              <a:buAutoNum type="alphaUcPeriod"/>
            </a:pPr>
            <a:r>
              <a:rPr lang="es-MX" sz="4000" b="1" dirty="0"/>
              <a:t>LA ESCUELA SÍGAME </a:t>
            </a:r>
          </a:p>
          <a:p>
            <a:pPr algn="just"/>
            <a:endParaRPr lang="es-MX" dirty="0"/>
          </a:p>
          <a:p>
            <a:pPr algn="just"/>
            <a:r>
              <a:rPr lang="es-MX" sz="3200" dirty="0"/>
              <a:t>Sigue activo este proceso nivel tres, para seguir preparando al discípulo en un buen servidor del reino de Dios. Aquí aprenderá en este nivel, todo el trabajo que se realiza en la Estrategia de Jesús; empezando a servir como ayudante de un grupo de amistad o comúnmente les llamamos, que será un TIMOTEO. </a:t>
            </a:r>
          </a:p>
        </p:txBody>
      </p:sp>
    </p:spTree>
    <p:extLst>
      <p:ext uri="{BB962C8B-B14F-4D97-AF65-F5344CB8AC3E}">
        <p14:creationId xmlns:p14="http://schemas.microsoft.com/office/powerpoint/2010/main" val="2877131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93214" y="2101722"/>
            <a:ext cx="7568588" cy="2062103"/>
          </a:xfrm>
          <a:prstGeom prst="rect">
            <a:avLst/>
          </a:prstGeom>
        </p:spPr>
        <p:txBody>
          <a:bodyPr wrap="square">
            <a:spAutoFit/>
          </a:bodyPr>
          <a:lstStyle/>
          <a:p>
            <a:pPr algn="just"/>
            <a:r>
              <a:rPr lang="es-MX" sz="3200" dirty="0"/>
              <a:t>Este propósito tiene un tiempo de 2 meses, con 24 lecciones impartiéndose tres por semana; para preparar al discípulo a ser Timoteo en un grupo de amistad.</a:t>
            </a:r>
            <a:endParaRPr lang="es-MX" sz="3200" b="1" dirty="0"/>
          </a:p>
        </p:txBody>
      </p:sp>
    </p:spTree>
    <p:extLst>
      <p:ext uri="{BB962C8B-B14F-4D97-AF65-F5344CB8AC3E}">
        <p14:creationId xmlns:p14="http://schemas.microsoft.com/office/powerpoint/2010/main" val="17633560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48299" y="1314967"/>
            <a:ext cx="7238082" cy="4585871"/>
          </a:xfrm>
          <a:prstGeom prst="rect">
            <a:avLst/>
          </a:prstGeom>
        </p:spPr>
        <p:txBody>
          <a:bodyPr wrap="square">
            <a:spAutoFit/>
          </a:bodyPr>
          <a:lstStyle/>
          <a:p>
            <a:pPr algn="just"/>
            <a:r>
              <a:rPr lang="es-MX" sz="4000" b="1" dirty="0"/>
              <a:t>B. REUNION DEL MEET </a:t>
            </a:r>
          </a:p>
          <a:p>
            <a:pPr algn="just"/>
            <a:r>
              <a:rPr lang="es-MX" sz="2800" dirty="0"/>
              <a:t>Al iniciar como ayudante o Timoteo en su grupo de amistad, deberá también integrarse a la reunión de líderes llamada reunión del MEET; para irse familiarizándose con las responsabilidades que tendrá al ser multiplicado, en el siguiente nivel como un líder de grupo de amistad. </a:t>
            </a:r>
          </a:p>
          <a:p>
            <a:pPr algn="just"/>
            <a:r>
              <a:rPr lang="es-MX" sz="2800" dirty="0"/>
              <a:t>La Estrategia Espiritual y grupo de amistad, continúan todo el tiempo trabajando. </a:t>
            </a:r>
            <a:endParaRPr lang="es-MX" sz="2800" b="1" dirty="0"/>
          </a:p>
        </p:txBody>
      </p:sp>
    </p:spTree>
    <p:extLst>
      <p:ext uri="{BB962C8B-B14F-4D97-AF65-F5344CB8AC3E}">
        <p14:creationId xmlns:p14="http://schemas.microsoft.com/office/powerpoint/2010/main" val="7850219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48299" y="1459938"/>
            <a:ext cx="7315200" cy="3908762"/>
          </a:xfrm>
          <a:prstGeom prst="rect">
            <a:avLst/>
          </a:prstGeom>
        </p:spPr>
        <p:txBody>
          <a:bodyPr wrap="square">
            <a:spAutoFit/>
          </a:bodyPr>
          <a:lstStyle/>
          <a:p>
            <a:pPr algn="just"/>
            <a:r>
              <a:rPr lang="es-MX" sz="4000" b="1" dirty="0"/>
              <a:t>EVENTO PUENTE LA FIESTA DEL TIMOTEO </a:t>
            </a:r>
          </a:p>
          <a:p>
            <a:pPr algn="just"/>
            <a:r>
              <a:rPr lang="es-MX" sz="2800" dirty="0"/>
              <a:t>Esta fiesta se hará en el grupo de amistad, con la finalidad de presentar oficialmente a los nuevos </a:t>
            </a:r>
            <a:r>
              <a:rPr lang="es-MX" sz="2800" dirty="0" err="1"/>
              <a:t>Timoteos</a:t>
            </a:r>
            <a:r>
              <a:rPr lang="es-MX" sz="2800" dirty="0"/>
              <a:t>; en el grupo donde estarán sirviendo como los nuevos </a:t>
            </a:r>
            <a:r>
              <a:rPr lang="es-MX" sz="2800" dirty="0" err="1"/>
              <a:t>Timoteos</a:t>
            </a:r>
            <a:r>
              <a:rPr lang="es-MX" sz="2800" dirty="0"/>
              <a:t>, y a su vez proyectando que ellos serán los próximos líderes nuevos a multiplicar.</a:t>
            </a:r>
            <a:endParaRPr lang="es-MX" sz="2800" b="1" dirty="0"/>
          </a:p>
        </p:txBody>
      </p:sp>
    </p:spTree>
    <p:extLst>
      <p:ext uri="{BB962C8B-B14F-4D97-AF65-F5344CB8AC3E}">
        <p14:creationId xmlns:p14="http://schemas.microsoft.com/office/powerpoint/2010/main" val="23320202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15248" y="1974054"/>
            <a:ext cx="7315200" cy="2646878"/>
          </a:xfrm>
          <a:prstGeom prst="rect">
            <a:avLst/>
          </a:prstGeom>
        </p:spPr>
        <p:txBody>
          <a:bodyPr wrap="square">
            <a:spAutoFit/>
          </a:bodyPr>
          <a:lstStyle/>
          <a:p>
            <a:pPr algn="just"/>
            <a:r>
              <a:rPr lang="es-MX" sz="4000" b="1" dirty="0"/>
              <a:t>IV.- MULTIPLICAR</a:t>
            </a:r>
          </a:p>
          <a:p>
            <a:pPr algn="just"/>
            <a:r>
              <a:rPr lang="es-MX" dirty="0"/>
              <a:t> </a:t>
            </a:r>
            <a:endParaRPr lang="es-MX" sz="3600" dirty="0"/>
          </a:p>
          <a:p>
            <a:pPr algn="ctr"/>
            <a:r>
              <a:rPr lang="es-MX" sz="3600" dirty="0"/>
              <a:t>Se activan tres procesos o engranes. </a:t>
            </a:r>
          </a:p>
          <a:p>
            <a:pPr algn="ctr"/>
            <a:endParaRPr lang="es-MX" sz="3600" dirty="0"/>
          </a:p>
          <a:p>
            <a:pPr algn="ctr"/>
            <a:r>
              <a:rPr lang="es-MX" sz="3600" dirty="0"/>
              <a:t>4 meses de duración. </a:t>
            </a:r>
            <a:endParaRPr lang="es-MX" sz="3600" b="1" dirty="0"/>
          </a:p>
        </p:txBody>
      </p:sp>
    </p:spTree>
    <p:extLst>
      <p:ext uri="{BB962C8B-B14F-4D97-AF65-F5344CB8AC3E}">
        <p14:creationId xmlns:p14="http://schemas.microsoft.com/office/powerpoint/2010/main" val="3954312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Rectángulo 2"/>
          <p:cNvSpPr/>
          <p:nvPr/>
        </p:nvSpPr>
        <p:spPr>
          <a:xfrm>
            <a:off x="925417" y="1692869"/>
            <a:ext cx="7392318" cy="3600986"/>
          </a:xfrm>
          <a:prstGeom prst="rect">
            <a:avLst/>
          </a:prstGeom>
        </p:spPr>
        <p:txBody>
          <a:bodyPr wrap="square">
            <a:spAutoFit/>
          </a:bodyPr>
          <a:lstStyle/>
          <a:p>
            <a:pPr algn="just"/>
            <a:r>
              <a:rPr lang="es-MX" sz="4000" b="1" dirty="0"/>
              <a:t>BASE BÍBLICA: </a:t>
            </a:r>
          </a:p>
          <a:p>
            <a:pPr algn="just"/>
            <a:endParaRPr lang="es-MX" sz="2800" b="1" dirty="0"/>
          </a:p>
          <a:p>
            <a:pPr algn="just"/>
            <a:r>
              <a:rPr lang="es-MX" sz="3200" dirty="0"/>
              <a:t>2 Timoteo 2:2 </a:t>
            </a:r>
            <a:endParaRPr lang="es-MX" sz="3200" dirty="0" smtClean="0"/>
          </a:p>
          <a:p>
            <a:pPr algn="just"/>
            <a:r>
              <a:rPr lang="es-MX" sz="3200" b="1" dirty="0" smtClean="0"/>
              <a:t>“</a:t>
            </a:r>
            <a:r>
              <a:rPr lang="es-MX" sz="3200" b="1" dirty="0"/>
              <a:t>Lo que has oído de mí ante muchos testigos, esto encarga a hombres fieles que sean idóneos para enseñar también a otros”.</a:t>
            </a:r>
          </a:p>
        </p:txBody>
      </p:sp>
    </p:spTree>
    <p:extLst>
      <p:ext uri="{BB962C8B-B14F-4D97-AF65-F5344CB8AC3E}">
        <p14:creationId xmlns:p14="http://schemas.microsoft.com/office/powerpoint/2010/main" val="2480489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04231" y="1601232"/>
            <a:ext cx="7469436" cy="3970318"/>
          </a:xfrm>
          <a:prstGeom prst="rect">
            <a:avLst/>
          </a:prstGeom>
        </p:spPr>
        <p:txBody>
          <a:bodyPr wrap="square">
            <a:spAutoFit/>
          </a:bodyPr>
          <a:lstStyle/>
          <a:p>
            <a:pPr algn="just"/>
            <a:r>
              <a:rPr lang="es-MX" sz="2800" dirty="0"/>
              <a:t>Este propósito tiene como meta, que el discípulo no solo tome el rol de Timoteo en un grupo de amistad; sino que sea lanzado como un nuevo líder de grupo de amistad, y traiga mucho fruto para la Gloria de Dios. </a:t>
            </a:r>
          </a:p>
          <a:p>
            <a:pPr algn="just"/>
            <a:endParaRPr lang="es-MX" sz="2800" dirty="0"/>
          </a:p>
          <a:p>
            <a:pPr algn="just"/>
            <a:r>
              <a:rPr lang="es-MX" sz="2800" dirty="0"/>
              <a:t>Marcos 4:8: </a:t>
            </a:r>
            <a:r>
              <a:rPr lang="es-MX" sz="2800" b="1" dirty="0"/>
              <a:t>“Pero otra parte cayó en buena tierra, y dio fruto, pues brotó y creció, y produjo a treinta, a sesenta, y a ciento por uno”.</a:t>
            </a:r>
          </a:p>
        </p:txBody>
      </p:sp>
    </p:spTree>
    <p:extLst>
      <p:ext uri="{BB962C8B-B14F-4D97-AF65-F5344CB8AC3E}">
        <p14:creationId xmlns:p14="http://schemas.microsoft.com/office/powerpoint/2010/main" val="11206942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91517" y="1585669"/>
            <a:ext cx="7304183" cy="4154984"/>
          </a:xfrm>
          <a:prstGeom prst="rect">
            <a:avLst/>
          </a:prstGeom>
        </p:spPr>
        <p:txBody>
          <a:bodyPr wrap="square">
            <a:spAutoFit/>
          </a:bodyPr>
          <a:lstStyle/>
          <a:p>
            <a:pPr marL="514350" indent="-514350" algn="just">
              <a:buAutoNum type="alphaUcPeriod"/>
            </a:pPr>
            <a:r>
              <a:rPr lang="es-MX" sz="4000" b="1" dirty="0"/>
              <a:t>LA ESCUELA SÍGAME </a:t>
            </a:r>
          </a:p>
          <a:p>
            <a:pPr algn="just"/>
            <a:r>
              <a:rPr lang="es-MX" sz="2800" dirty="0"/>
              <a:t>Nivel multiplicar, permanece 2 meses con un total de 24 lecciones; de las cuales se imparten tres por semana, con el propósito de entrenar al discípulo en todos sus responsabilidades. Al mismo tiempo que conozca el funcionamiento de líder de grupo de amistad, sectores de zona y redes, y así trabajen todos como un ejército para el Reino de Dios. </a:t>
            </a:r>
          </a:p>
        </p:txBody>
      </p:sp>
    </p:spTree>
    <p:extLst>
      <p:ext uri="{BB962C8B-B14F-4D97-AF65-F5344CB8AC3E}">
        <p14:creationId xmlns:p14="http://schemas.microsoft.com/office/powerpoint/2010/main" val="4741023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46602" y="2008868"/>
            <a:ext cx="6962660" cy="2062103"/>
          </a:xfrm>
          <a:prstGeom prst="rect">
            <a:avLst/>
          </a:prstGeom>
        </p:spPr>
        <p:txBody>
          <a:bodyPr wrap="square">
            <a:spAutoFit/>
          </a:bodyPr>
          <a:lstStyle/>
          <a:p>
            <a:pPr algn="just"/>
            <a:r>
              <a:rPr lang="es-MX" sz="3200" dirty="0"/>
              <a:t>Cantares 6:4: </a:t>
            </a:r>
            <a:endParaRPr lang="es-MX" sz="3200" dirty="0" smtClean="0"/>
          </a:p>
          <a:p>
            <a:pPr algn="just"/>
            <a:r>
              <a:rPr lang="es-MX" sz="3200" b="1" dirty="0" smtClean="0"/>
              <a:t>“</a:t>
            </a:r>
            <a:r>
              <a:rPr lang="es-MX" sz="3200" b="1" dirty="0"/>
              <a:t>Hermosa eres tú, oh amiga mía, como </a:t>
            </a:r>
            <a:r>
              <a:rPr lang="es-MX" sz="3200" b="1" dirty="0" err="1"/>
              <a:t>Tirsa</a:t>
            </a:r>
            <a:r>
              <a:rPr lang="es-MX" sz="3200" b="1" dirty="0"/>
              <a:t>; De desear, como Jerusalén; Imponente como ejércitos en orden”.</a:t>
            </a:r>
          </a:p>
        </p:txBody>
      </p:sp>
    </p:spTree>
    <p:extLst>
      <p:ext uri="{BB962C8B-B14F-4D97-AF65-F5344CB8AC3E}">
        <p14:creationId xmlns:p14="http://schemas.microsoft.com/office/powerpoint/2010/main" val="21593490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14399" y="1456609"/>
            <a:ext cx="7535537" cy="4093428"/>
          </a:xfrm>
          <a:prstGeom prst="rect">
            <a:avLst/>
          </a:prstGeom>
        </p:spPr>
        <p:txBody>
          <a:bodyPr wrap="square">
            <a:spAutoFit/>
          </a:bodyPr>
          <a:lstStyle/>
          <a:p>
            <a:pPr algn="just"/>
            <a:r>
              <a:rPr lang="es-MX" sz="4000" b="1" dirty="0"/>
              <a:t>B. RETIROS ESPIRITUALES </a:t>
            </a:r>
            <a:endParaRPr lang="es-MX" sz="4000" b="1" dirty="0" smtClean="0"/>
          </a:p>
          <a:p>
            <a:pPr algn="just"/>
            <a:endParaRPr lang="es-MX" sz="2800" b="1" dirty="0"/>
          </a:p>
          <a:p>
            <a:pPr algn="just"/>
            <a:r>
              <a:rPr lang="es-MX" sz="2400" dirty="0"/>
              <a:t>Se activa para llevar a los </a:t>
            </a:r>
            <a:r>
              <a:rPr lang="es-MX" sz="2400" dirty="0" err="1"/>
              <a:t>Timoteos</a:t>
            </a:r>
            <a:r>
              <a:rPr lang="es-MX" sz="2400" dirty="0"/>
              <a:t>, antes de ser lanzados como líderes para darles mas pasión y visión; sobre la tarea de ganar el mundo para Cristo. </a:t>
            </a:r>
          </a:p>
          <a:p>
            <a:pPr algn="just"/>
            <a:endParaRPr lang="es-MX" sz="2400" u="sng" dirty="0">
              <a:effectLst>
                <a:outerShdw blurRad="38100" dist="38100" dir="2700000" algn="tl">
                  <a:srgbClr val="000000">
                    <a:alpha val="43137"/>
                  </a:srgbClr>
                </a:outerShdw>
              </a:effectLst>
            </a:endParaRPr>
          </a:p>
          <a:p>
            <a:pPr algn="just"/>
            <a:r>
              <a:rPr lang="es-MX" sz="2400" u="sng" dirty="0">
                <a:effectLst>
                  <a:outerShdw blurRad="38100" dist="38100" dir="2700000" algn="tl">
                    <a:srgbClr val="000000">
                      <a:alpha val="43137"/>
                    </a:srgbClr>
                  </a:outerShdw>
                </a:effectLst>
              </a:rPr>
              <a:t>EVENTO PUENTE SERÁ LA FIESTA DE LA MULTIPLICACIÓN </a:t>
            </a:r>
          </a:p>
          <a:p>
            <a:pPr algn="just"/>
            <a:endParaRPr lang="es-MX" sz="2400" dirty="0"/>
          </a:p>
          <a:p>
            <a:pPr algn="just"/>
            <a:r>
              <a:rPr lang="es-MX" sz="2400" dirty="0"/>
              <a:t>Para empoderarlos y darles autoridad, de ir a las casas a ganar perdidos y a cuidar a los ya ganados en Cristo.</a:t>
            </a:r>
            <a:endParaRPr lang="es-MX" sz="2400" b="1" dirty="0"/>
          </a:p>
        </p:txBody>
      </p:sp>
    </p:spTree>
    <p:extLst>
      <p:ext uri="{BB962C8B-B14F-4D97-AF65-F5344CB8AC3E}">
        <p14:creationId xmlns:p14="http://schemas.microsoft.com/office/powerpoint/2010/main" val="2443590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39076" y="1528943"/>
            <a:ext cx="7414352" cy="4154984"/>
          </a:xfrm>
          <a:prstGeom prst="rect">
            <a:avLst/>
          </a:prstGeom>
        </p:spPr>
        <p:txBody>
          <a:bodyPr wrap="square">
            <a:spAutoFit/>
          </a:bodyPr>
          <a:lstStyle/>
          <a:p>
            <a:pPr algn="just"/>
            <a:r>
              <a:rPr lang="es-MX" sz="4000" b="1" dirty="0"/>
              <a:t>C. EXCELENCIA EN LOS MINISTERIO O ESCUELA DE MINISTERIOS </a:t>
            </a:r>
          </a:p>
          <a:p>
            <a:pPr algn="just"/>
            <a:r>
              <a:rPr lang="es-MX" sz="2400" dirty="0"/>
              <a:t>Se activa este proceso o engrane, para conectar al nuevo líder a que se entrene en un ministerio de la iglesia; durante 6 semanas. Donde se imparten 12 lecciones. </a:t>
            </a:r>
          </a:p>
          <a:p>
            <a:pPr algn="just"/>
            <a:r>
              <a:rPr lang="es-MX" sz="2400" dirty="0"/>
              <a:t>2 Timoteo 4:5: </a:t>
            </a:r>
            <a:r>
              <a:rPr lang="es-MX" sz="2400" b="1" dirty="0" smtClean="0"/>
              <a:t>“</a:t>
            </a:r>
            <a:r>
              <a:rPr lang="es-MX" sz="2400" b="1" dirty="0"/>
              <a:t>Pero tú sé sobrio en todo, soporta las aflicciones, haz obra de evangelista, cumple tu ministerio”. </a:t>
            </a:r>
          </a:p>
        </p:txBody>
      </p:sp>
    </p:spTree>
    <p:extLst>
      <p:ext uri="{BB962C8B-B14F-4D97-AF65-F5344CB8AC3E}">
        <p14:creationId xmlns:p14="http://schemas.microsoft.com/office/powerpoint/2010/main" val="36834694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92365" y="1829444"/>
            <a:ext cx="7249099" cy="3539430"/>
          </a:xfrm>
          <a:prstGeom prst="rect">
            <a:avLst/>
          </a:prstGeom>
        </p:spPr>
        <p:txBody>
          <a:bodyPr wrap="square">
            <a:spAutoFit/>
          </a:bodyPr>
          <a:lstStyle/>
          <a:p>
            <a:pPr algn="just"/>
            <a:r>
              <a:rPr lang="es-MX" sz="3200" dirty="0"/>
              <a:t>Se ofrecen 4 tipos de ministerios para recibir entrenamiento:</a:t>
            </a:r>
          </a:p>
          <a:p>
            <a:pPr algn="just"/>
            <a:r>
              <a:rPr lang="es-MX" sz="3200" dirty="0"/>
              <a:t> </a:t>
            </a:r>
          </a:p>
          <a:p>
            <a:pPr marL="514350" indent="-514350" algn="just">
              <a:buAutoNum type="arabicPeriod"/>
            </a:pPr>
            <a:r>
              <a:rPr lang="es-MX" sz="3200" dirty="0"/>
              <a:t>Ministerios de poder</a:t>
            </a:r>
          </a:p>
          <a:p>
            <a:pPr algn="just"/>
            <a:r>
              <a:rPr lang="es-MX" sz="3200" dirty="0"/>
              <a:t>2. Ministerios de altar</a:t>
            </a:r>
          </a:p>
          <a:p>
            <a:pPr algn="just"/>
            <a:r>
              <a:rPr lang="es-MX" sz="3200" dirty="0"/>
              <a:t>3. Ministerios de servicio </a:t>
            </a:r>
          </a:p>
          <a:p>
            <a:pPr algn="just"/>
            <a:r>
              <a:rPr lang="es-MX" sz="3200" dirty="0"/>
              <a:t>4. Ministerios de enseñanza </a:t>
            </a:r>
            <a:endParaRPr lang="es-MX" sz="3200" b="1" dirty="0"/>
          </a:p>
        </p:txBody>
      </p:sp>
    </p:spTree>
    <p:extLst>
      <p:ext uri="{BB962C8B-B14F-4D97-AF65-F5344CB8AC3E}">
        <p14:creationId xmlns:p14="http://schemas.microsoft.com/office/powerpoint/2010/main" val="22710662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Rectángulo 2"/>
          <p:cNvSpPr/>
          <p:nvPr/>
        </p:nvSpPr>
        <p:spPr>
          <a:xfrm>
            <a:off x="991517" y="1409400"/>
            <a:ext cx="7348251" cy="4154984"/>
          </a:xfrm>
          <a:prstGeom prst="rect">
            <a:avLst/>
          </a:prstGeom>
        </p:spPr>
        <p:txBody>
          <a:bodyPr wrap="square">
            <a:spAutoFit/>
          </a:bodyPr>
          <a:lstStyle/>
          <a:p>
            <a:pPr algn="just"/>
            <a:r>
              <a:rPr lang="es-MX" sz="4000" b="1" dirty="0"/>
              <a:t>CONCLUSIÓN </a:t>
            </a:r>
          </a:p>
          <a:p>
            <a:pPr algn="just"/>
            <a:r>
              <a:rPr lang="es-MX" sz="2800" dirty="0"/>
              <a:t>Es muy importante conocer los propósitos o procesos de la Estrategia de Jesús, pues éstos son los que nos darán los mejores resultados; así como el mejor avance de crecimiento real en nuestra iglesia. </a:t>
            </a:r>
          </a:p>
          <a:p>
            <a:pPr algn="just"/>
            <a:r>
              <a:rPr lang="es-MX" sz="2800" dirty="0"/>
              <a:t>Para el buen funcionamiento de la Estrategia de Jesús, es importante no cambiar ningún propósito; y no mover ningún engrane.</a:t>
            </a:r>
            <a:endParaRPr lang="es-MX" sz="2800" b="1" dirty="0"/>
          </a:p>
        </p:txBody>
      </p:sp>
    </p:spTree>
    <p:extLst>
      <p:ext uri="{BB962C8B-B14F-4D97-AF65-F5344CB8AC3E}">
        <p14:creationId xmlns:p14="http://schemas.microsoft.com/office/powerpoint/2010/main" val="1144545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60164" y="1453467"/>
            <a:ext cx="7557571" cy="4154984"/>
          </a:xfrm>
          <a:prstGeom prst="rect">
            <a:avLst/>
          </a:prstGeom>
        </p:spPr>
        <p:txBody>
          <a:bodyPr wrap="square">
            <a:spAutoFit/>
          </a:bodyPr>
          <a:lstStyle/>
          <a:p>
            <a:pPr algn="just"/>
            <a:r>
              <a:rPr lang="es-MX" sz="4000" b="1" dirty="0"/>
              <a:t>INTRODUCCIÓN</a:t>
            </a:r>
            <a:r>
              <a:rPr lang="es-MX" sz="2800" b="1" dirty="0"/>
              <a:t> </a:t>
            </a:r>
          </a:p>
          <a:p>
            <a:pPr algn="just"/>
            <a:r>
              <a:rPr lang="es-MX" sz="2800" dirty="0"/>
              <a:t>La Estrategia de Jesús tiene como fin, formar discípulos de Jesús que tengan tanto una misión en el mundo (Evangelismo); como un ministerio en la iglesia (Ministerios). </a:t>
            </a:r>
          </a:p>
          <a:p>
            <a:pPr algn="just"/>
            <a:r>
              <a:rPr lang="es-MX" sz="2800" dirty="0"/>
              <a:t>2 Timoteo 2:2</a:t>
            </a:r>
            <a:r>
              <a:rPr lang="es-MX" sz="2800" dirty="0" smtClean="0"/>
              <a:t>:</a:t>
            </a:r>
          </a:p>
          <a:p>
            <a:pPr algn="just"/>
            <a:r>
              <a:rPr lang="es-MX" sz="2800" dirty="0" smtClean="0"/>
              <a:t> </a:t>
            </a:r>
            <a:r>
              <a:rPr lang="es-MX" sz="2800" b="1" dirty="0"/>
              <a:t>“Lo que has oído de mí ante muchos testigos, esto encarga a hombres fieles que sean idóneos para enseñar también a otros”.</a:t>
            </a:r>
          </a:p>
        </p:txBody>
      </p:sp>
    </p:spTree>
    <p:extLst>
      <p:ext uri="{BB962C8B-B14F-4D97-AF65-F5344CB8AC3E}">
        <p14:creationId xmlns:p14="http://schemas.microsoft.com/office/powerpoint/2010/main" val="3104181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92366" y="1527900"/>
            <a:ext cx="7623673" cy="4401205"/>
          </a:xfrm>
          <a:prstGeom prst="rect">
            <a:avLst/>
          </a:prstGeom>
        </p:spPr>
        <p:txBody>
          <a:bodyPr wrap="square">
            <a:spAutoFit/>
          </a:bodyPr>
          <a:lstStyle/>
          <a:p>
            <a:pPr algn="just"/>
            <a:r>
              <a:rPr lang="es-MX" sz="2800" dirty="0"/>
              <a:t>La Estrategia de Jesús es enfática, en no solo formar creyentes como la misión que Jesús nos dejó; sino en convertirlos en verdaderos discípulos y servidores del cuerpo de Cristo. Mateo 28:19: </a:t>
            </a:r>
            <a:r>
              <a:rPr lang="es-MX" sz="2800" b="1" dirty="0"/>
              <a:t>“Por tanto, id, y haced discípulos a todas las naciones, bautizándolos en el nombre del Padre, y del Hijo, y del Espíritu Santo</a:t>
            </a:r>
            <a:r>
              <a:rPr lang="es-MX" sz="2800" b="1" dirty="0" smtClean="0"/>
              <a:t>”.</a:t>
            </a:r>
          </a:p>
          <a:p>
            <a:pPr algn="just"/>
            <a:endParaRPr lang="es-MX" sz="2800" b="1" dirty="0"/>
          </a:p>
          <a:p>
            <a:pPr algn="just"/>
            <a:r>
              <a:rPr lang="es-MX" sz="2800" dirty="0"/>
              <a:t>Hechos 6:1</a:t>
            </a:r>
          </a:p>
          <a:p>
            <a:pPr algn="just"/>
            <a:r>
              <a:rPr lang="es-MX" sz="2800" dirty="0"/>
              <a:t>Hechos 6:7</a:t>
            </a:r>
            <a:endParaRPr lang="es-MX" sz="2800" b="1" dirty="0"/>
          </a:p>
        </p:txBody>
      </p:sp>
    </p:spTree>
    <p:extLst>
      <p:ext uri="{BB962C8B-B14F-4D97-AF65-F5344CB8AC3E}">
        <p14:creationId xmlns:p14="http://schemas.microsoft.com/office/powerpoint/2010/main" val="301927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04230" y="1795859"/>
            <a:ext cx="7601639" cy="3539430"/>
          </a:xfrm>
          <a:prstGeom prst="rect">
            <a:avLst/>
          </a:prstGeom>
        </p:spPr>
        <p:txBody>
          <a:bodyPr wrap="square">
            <a:spAutoFit/>
          </a:bodyPr>
          <a:lstStyle/>
          <a:p>
            <a:pPr algn="just"/>
            <a:r>
              <a:rPr lang="es-MX" sz="3200" dirty="0"/>
              <a:t>La Estrategia de Jesús, tiene cuatro propósitos para cumplir con los mandamientos de </a:t>
            </a:r>
            <a:r>
              <a:rPr lang="es-MX" sz="3200" b="1" dirty="0"/>
              <a:t>“Id y hacer discípulos”. </a:t>
            </a:r>
          </a:p>
          <a:p>
            <a:pPr algn="just"/>
            <a:endParaRPr lang="es-MX" sz="3200" dirty="0"/>
          </a:p>
          <a:p>
            <a:pPr algn="just"/>
            <a:r>
              <a:rPr lang="es-MX" sz="3200" dirty="0"/>
              <a:t>Juan 3:7: </a:t>
            </a:r>
            <a:endParaRPr lang="es-MX" sz="3200" dirty="0" smtClean="0"/>
          </a:p>
          <a:p>
            <a:pPr algn="just"/>
            <a:r>
              <a:rPr lang="es-MX" sz="3200" b="1" dirty="0" smtClean="0"/>
              <a:t>“</a:t>
            </a:r>
            <a:r>
              <a:rPr lang="es-MX" sz="3200" b="1" dirty="0"/>
              <a:t>No te maravilles de que te dije: Os es necesario nacer de nuevo”.</a:t>
            </a:r>
          </a:p>
        </p:txBody>
      </p:sp>
    </p:spTree>
    <p:extLst>
      <p:ext uri="{BB962C8B-B14F-4D97-AF65-F5344CB8AC3E}">
        <p14:creationId xmlns:p14="http://schemas.microsoft.com/office/powerpoint/2010/main" val="1140436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35586" y="1640580"/>
            <a:ext cx="7436385" cy="3970318"/>
          </a:xfrm>
          <a:prstGeom prst="rect">
            <a:avLst/>
          </a:prstGeom>
        </p:spPr>
        <p:txBody>
          <a:bodyPr wrap="square">
            <a:spAutoFit/>
          </a:bodyPr>
          <a:lstStyle/>
          <a:p>
            <a:pPr algn="just"/>
            <a:r>
              <a:rPr lang="es-MX" sz="2800" dirty="0"/>
              <a:t>Nacer de nuevo es el primer propósito de la Estrategia de Jesús, si el nuevo discípulo en formación no nace de nuevo; nunca podrá llegar a ser por fuerza propia, ser un verdadero discípulo. Para ello se necesita una verdadera transformación, por ello el líder de un grupo de amistad; deberá tener como primer propósito, llevar a las almas a un nuevo nacimiento en Cristo Jesús.</a:t>
            </a:r>
            <a:endParaRPr lang="es-MX" sz="2800" b="1" dirty="0"/>
          </a:p>
        </p:txBody>
      </p:sp>
    </p:spTree>
    <p:extLst>
      <p:ext uri="{BB962C8B-B14F-4D97-AF65-F5344CB8AC3E}">
        <p14:creationId xmlns:p14="http://schemas.microsoft.com/office/powerpoint/2010/main" val="2370571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93213" y="1204625"/>
            <a:ext cx="7623673" cy="4832092"/>
          </a:xfrm>
          <a:prstGeom prst="rect">
            <a:avLst/>
          </a:prstGeom>
        </p:spPr>
        <p:txBody>
          <a:bodyPr wrap="square">
            <a:spAutoFit/>
          </a:bodyPr>
          <a:lstStyle/>
          <a:p>
            <a:pPr algn="just"/>
            <a:r>
              <a:rPr lang="es-MX" sz="2800" dirty="0"/>
              <a:t>1 Juan 5:4: </a:t>
            </a:r>
            <a:endParaRPr lang="es-MX" sz="2800" dirty="0" smtClean="0"/>
          </a:p>
          <a:p>
            <a:pPr algn="just"/>
            <a:r>
              <a:rPr lang="es-MX" sz="2800" b="1" dirty="0" smtClean="0"/>
              <a:t>“</a:t>
            </a:r>
            <a:r>
              <a:rPr lang="es-MX" sz="2800" b="1" dirty="0"/>
              <a:t>Porque todo lo que es nacido de Dios vence al mundo; y esta es la victoria que ha vencido al mundo, nuestra fe”. </a:t>
            </a:r>
          </a:p>
          <a:p>
            <a:pPr algn="just"/>
            <a:r>
              <a:rPr lang="es-MX" sz="2800" dirty="0"/>
              <a:t>Para lograr el primer propósito, el líder de un grupo de amistad; deberá hacer su parte y el Señor hará lo demás. Marcos 4:26-27: </a:t>
            </a:r>
            <a:endParaRPr lang="es-MX" sz="2800" dirty="0" smtClean="0"/>
          </a:p>
          <a:p>
            <a:pPr algn="just"/>
            <a:r>
              <a:rPr lang="es-MX" sz="2800" b="1" dirty="0" smtClean="0"/>
              <a:t>“</a:t>
            </a:r>
            <a:r>
              <a:rPr lang="es-MX" sz="2800" b="1" dirty="0"/>
              <a:t>Decía además: Así es el reino de Dios, como cuando un hombre echa semilla en la tierra; y duerme y se levanta, de noche y de día, y la semilla brota y crece sin que él sepa cómo”.</a:t>
            </a:r>
          </a:p>
        </p:txBody>
      </p:sp>
    </p:spTree>
    <p:extLst>
      <p:ext uri="{BB962C8B-B14F-4D97-AF65-F5344CB8AC3E}">
        <p14:creationId xmlns:p14="http://schemas.microsoft.com/office/powerpoint/2010/main" val="4211471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82198" y="1502080"/>
            <a:ext cx="7469436" cy="3970318"/>
          </a:xfrm>
          <a:prstGeom prst="rect">
            <a:avLst/>
          </a:prstGeom>
        </p:spPr>
        <p:txBody>
          <a:bodyPr wrap="square">
            <a:spAutoFit/>
          </a:bodyPr>
          <a:lstStyle/>
          <a:p>
            <a:pPr algn="just"/>
            <a:r>
              <a:rPr lang="es-MX" sz="2800" dirty="0"/>
              <a:t>LA ESTRATEGIA DE JESUS, ha diseñado 8 procesos o engranes, que encontramos en el campo para lograr levantar fruto; y los hemos aplicado al reino de Dios, que en esencia es similar como dijo Jesús: </a:t>
            </a:r>
            <a:r>
              <a:rPr lang="es-MX" sz="2800" b="1" dirty="0"/>
              <a:t>“Así es el reino de Dios, como cuando un hombre hecha semilla”. </a:t>
            </a:r>
            <a:r>
              <a:rPr lang="es-MX" sz="2800" dirty="0"/>
              <a:t>Mateo 4:26.</a:t>
            </a:r>
          </a:p>
          <a:p>
            <a:pPr algn="just"/>
            <a:endParaRPr lang="es-MX" sz="2800" dirty="0"/>
          </a:p>
          <a:p>
            <a:pPr algn="just"/>
            <a:r>
              <a:rPr lang="es-MX" sz="2800" dirty="0"/>
              <a:t>I.- </a:t>
            </a:r>
            <a:r>
              <a:rPr lang="es-MX" sz="2800" b="1" dirty="0"/>
              <a:t>NACER</a:t>
            </a:r>
            <a:r>
              <a:rPr lang="es-MX" sz="2800" dirty="0"/>
              <a:t> Se activan cinco procesos o engranes. Duración 4 meses</a:t>
            </a:r>
            <a:endParaRPr lang="es-MX" sz="2800" b="1" dirty="0"/>
          </a:p>
        </p:txBody>
      </p:sp>
    </p:spTree>
    <p:extLst>
      <p:ext uri="{BB962C8B-B14F-4D97-AF65-F5344CB8AC3E}">
        <p14:creationId xmlns:p14="http://schemas.microsoft.com/office/powerpoint/2010/main" val="201011342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352</TotalTime>
  <Words>1964</Words>
  <Application>Microsoft Office PowerPoint</Application>
  <PresentationFormat>Presentación en pantalla (4:3)</PresentationFormat>
  <Paragraphs>103</Paragraphs>
  <Slides>36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36</vt:i4>
      </vt:variant>
    </vt:vector>
  </HeadingPairs>
  <TitlesOfParts>
    <vt:vector size="39"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74</cp:revision>
  <dcterms:created xsi:type="dcterms:W3CDTF">2016-01-29T05:02:58Z</dcterms:created>
  <dcterms:modified xsi:type="dcterms:W3CDTF">2018-01-19T01:08:14Z</dcterms:modified>
  <cp:category/>
</cp:coreProperties>
</file>