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7" r:id="rId5"/>
    <p:sldId id="288" r:id="rId6"/>
    <p:sldId id="289" r:id="rId7"/>
    <p:sldId id="290" r:id="rId8"/>
    <p:sldId id="291" r:id="rId9"/>
    <p:sldId id="292" r:id="rId10"/>
    <p:sldId id="293" r:id="rId11"/>
    <p:sldId id="304" r:id="rId12"/>
    <p:sldId id="294" r:id="rId13"/>
    <p:sldId id="295" r:id="rId14"/>
    <p:sldId id="296" r:id="rId15"/>
    <p:sldId id="297" r:id="rId16"/>
    <p:sldId id="298" r:id="rId17"/>
    <p:sldId id="299" r:id="rId18"/>
    <p:sldId id="300" r:id="rId19"/>
    <p:sldId id="301" r:id="rId20"/>
    <p:sldId id="302" r:id="rId21"/>
    <p:sldId id="303" r:id="rId2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8810" y="1382747"/>
            <a:ext cx="8130448" cy="4401205"/>
          </a:xfrm>
          <a:prstGeom prst="rect">
            <a:avLst/>
          </a:prstGeom>
        </p:spPr>
        <p:txBody>
          <a:bodyPr wrap="square">
            <a:spAutoFit/>
          </a:bodyPr>
          <a:lstStyle/>
          <a:p>
            <a:pPr algn="just"/>
            <a:r>
              <a:rPr lang="es-MX" sz="4000" b="1" dirty="0"/>
              <a:t>C. LIDERAZGO SEÑOREADOR. </a:t>
            </a:r>
          </a:p>
          <a:p>
            <a:pPr algn="just"/>
            <a:r>
              <a:rPr lang="es-MX" sz="2400" dirty="0"/>
              <a:t>La palabra de Dios nos señala este tipo de liderazgo, que su característica principal es ser más que los demás: </a:t>
            </a:r>
            <a:endParaRPr lang="es-MX" sz="2400" dirty="0" smtClean="0"/>
          </a:p>
          <a:p>
            <a:pPr algn="just"/>
            <a:r>
              <a:rPr lang="es-MX" sz="2400" b="1" dirty="0" smtClean="0"/>
              <a:t>“</a:t>
            </a:r>
            <a:r>
              <a:rPr lang="es-MX" sz="2400" b="1" dirty="0"/>
              <a:t>Entonces el les dijo: Los reyes de las naciones se enseñorean de ellas son llamados bienhechores. Pero entre vosotros no será así. Mas bien, el que de vosotros sea el importante, sea como el mas nueva, y el que es dirigente como el que sirve. Por que cual es el mas importante, el que se sienta a la mesa o el que sirve. No es el que se sienta a la mesa sin embargo, yo estoy en medio de vosotros como el que sirve”.</a:t>
            </a:r>
            <a:r>
              <a:rPr lang="es-MX" sz="2400" dirty="0"/>
              <a:t> </a:t>
            </a:r>
          </a:p>
          <a:p>
            <a:pPr algn="r"/>
            <a:r>
              <a:rPr lang="es-MX" sz="2400" dirty="0"/>
              <a:t>Lucas 22:25-27.</a:t>
            </a:r>
            <a:endParaRPr lang="es-MX" sz="2400" b="1" dirty="0"/>
          </a:p>
        </p:txBody>
      </p:sp>
    </p:spTree>
    <p:extLst>
      <p:ext uri="{BB962C8B-B14F-4D97-AF65-F5344CB8AC3E}">
        <p14:creationId xmlns:p14="http://schemas.microsoft.com/office/powerpoint/2010/main" val="4024837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71181" y="1335424"/>
            <a:ext cx="7579605" cy="4585871"/>
          </a:xfrm>
          <a:prstGeom prst="rect">
            <a:avLst/>
          </a:prstGeom>
        </p:spPr>
        <p:txBody>
          <a:bodyPr wrap="square">
            <a:spAutoFit/>
          </a:bodyPr>
          <a:lstStyle/>
          <a:p>
            <a:pPr algn="just"/>
            <a:r>
              <a:rPr lang="es-MX" sz="4000" b="1" dirty="0"/>
              <a:t>II.- LIDERAZGO RELIGIOSO </a:t>
            </a:r>
          </a:p>
          <a:p>
            <a:pPr algn="just"/>
            <a:r>
              <a:rPr lang="es-MX" sz="2800" dirty="0"/>
              <a:t>Mateo 16;6: </a:t>
            </a:r>
            <a:r>
              <a:rPr lang="es-MX" sz="2800" b="1" dirty="0" smtClean="0"/>
              <a:t>“</a:t>
            </a:r>
            <a:r>
              <a:rPr lang="es-MX" sz="2800" b="1" dirty="0"/>
              <a:t>Y Jesús les dijo: Mirad, guardaos de la levadura de los fariseos y de los saduceos”. </a:t>
            </a:r>
          </a:p>
          <a:p>
            <a:pPr marL="514350" indent="-514350" algn="just">
              <a:buAutoNum type="alphaUcPeriod"/>
            </a:pPr>
            <a:r>
              <a:rPr lang="es-MX" sz="2800" dirty="0"/>
              <a:t>ESCRIBAS Y FARISEOS </a:t>
            </a:r>
          </a:p>
          <a:p>
            <a:pPr marL="514350" indent="-514350" algn="just">
              <a:buAutoNum type="arabicPeriod"/>
            </a:pPr>
            <a:r>
              <a:rPr lang="es-MX" sz="2800" dirty="0"/>
              <a:t>La posición y prestigio son el sueño de un líder egocéntrico. </a:t>
            </a:r>
          </a:p>
          <a:p>
            <a:pPr algn="just"/>
            <a:r>
              <a:rPr lang="es-MX" sz="2800" dirty="0"/>
              <a:t>2. El reconocimiento es la necesidad del líder, que busca enaltecerse. </a:t>
            </a:r>
          </a:p>
          <a:p>
            <a:pPr algn="just"/>
            <a:r>
              <a:rPr lang="es-MX" sz="2800" dirty="0"/>
              <a:t>3. La religiosidad hueca o vacía, es el conocimiento intelectual de los principios del reino.</a:t>
            </a:r>
            <a:endParaRPr lang="es-MX" sz="2800" b="1" dirty="0"/>
          </a:p>
        </p:txBody>
      </p:sp>
    </p:spTree>
    <p:extLst>
      <p:ext uri="{BB962C8B-B14F-4D97-AF65-F5344CB8AC3E}">
        <p14:creationId xmlns:p14="http://schemas.microsoft.com/office/powerpoint/2010/main" val="2835036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49995" y="1465750"/>
            <a:ext cx="7755875" cy="4339650"/>
          </a:xfrm>
          <a:prstGeom prst="rect">
            <a:avLst/>
          </a:prstGeom>
        </p:spPr>
        <p:txBody>
          <a:bodyPr wrap="square">
            <a:spAutoFit/>
          </a:bodyPr>
          <a:lstStyle/>
          <a:p>
            <a:pPr algn="just"/>
            <a:r>
              <a:rPr lang="es-MX" sz="4000" b="1" dirty="0"/>
              <a:t>B. PRONTOS PARA TOMAR LA ESPADA</a:t>
            </a:r>
          </a:p>
          <a:p>
            <a:pPr algn="just"/>
            <a:r>
              <a:rPr lang="es-MX" dirty="0"/>
              <a:t> </a:t>
            </a:r>
            <a:r>
              <a:rPr lang="es-MX" sz="2800" dirty="0"/>
              <a:t>1. Hacer las cosas a mi manera. </a:t>
            </a:r>
          </a:p>
          <a:p>
            <a:pPr algn="just"/>
            <a:r>
              <a:rPr lang="es-MX" sz="2800" dirty="0"/>
              <a:t>2. Resistencia al cambio. </a:t>
            </a:r>
          </a:p>
          <a:p>
            <a:pPr algn="just"/>
            <a:r>
              <a:rPr lang="es-MX" sz="2800" dirty="0"/>
              <a:t>3. Un espíritu de ira y venganza. </a:t>
            </a:r>
          </a:p>
          <a:p>
            <a:pPr algn="just"/>
            <a:r>
              <a:rPr lang="es-MX" sz="2800" dirty="0"/>
              <a:t>4. Competencia. </a:t>
            </a:r>
          </a:p>
          <a:p>
            <a:pPr algn="just"/>
            <a:r>
              <a:rPr lang="es-MX" sz="2800" dirty="0"/>
              <a:t>5. División. </a:t>
            </a:r>
          </a:p>
          <a:p>
            <a:pPr algn="just"/>
            <a:r>
              <a:rPr lang="es-MX" sz="2800" dirty="0"/>
              <a:t>6. Falta de disposición y compromiso. </a:t>
            </a:r>
          </a:p>
          <a:p>
            <a:pPr algn="just"/>
            <a:r>
              <a:rPr lang="es-MX" sz="2800" dirty="0"/>
              <a:t>7. Inseguridad y duda.</a:t>
            </a:r>
            <a:endParaRPr lang="es-MX" sz="2800" b="1" dirty="0"/>
          </a:p>
        </p:txBody>
      </p:sp>
    </p:spTree>
    <p:extLst>
      <p:ext uri="{BB962C8B-B14F-4D97-AF65-F5344CB8AC3E}">
        <p14:creationId xmlns:p14="http://schemas.microsoft.com/office/powerpoint/2010/main" val="189691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7281" y="1580775"/>
            <a:ext cx="7502487" cy="3693319"/>
          </a:xfrm>
          <a:prstGeom prst="rect">
            <a:avLst/>
          </a:prstGeom>
        </p:spPr>
        <p:txBody>
          <a:bodyPr wrap="square">
            <a:spAutoFit/>
          </a:bodyPr>
          <a:lstStyle/>
          <a:p>
            <a:pPr algn="just"/>
            <a:endParaRPr lang="es-MX" dirty="0"/>
          </a:p>
          <a:p>
            <a:pPr algn="just"/>
            <a:r>
              <a:rPr lang="es-MX" sz="3200" dirty="0"/>
              <a:t>El líder con espíritu de fariseo, será un gran problema para la visión; ya que su actitud será de demandante mas que de ofertante, por su espíritu de querer ser grande en vez de querer ser un servidor.</a:t>
            </a:r>
          </a:p>
          <a:p>
            <a:pPr algn="just"/>
            <a:endParaRPr lang="es-MX" sz="2800" dirty="0"/>
          </a:p>
          <a:p>
            <a:pPr algn="ctr"/>
            <a:r>
              <a:rPr lang="es-MX" sz="2800" b="1" dirty="0"/>
              <a:t>¡CUÍDENSE DE UN LIDERAZGO FARISÁICO!</a:t>
            </a:r>
          </a:p>
        </p:txBody>
      </p:sp>
    </p:spTree>
    <p:extLst>
      <p:ext uri="{BB962C8B-B14F-4D97-AF65-F5344CB8AC3E}">
        <p14:creationId xmlns:p14="http://schemas.microsoft.com/office/powerpoint/2010/main" val="4216949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381068"/>
            <a:ext cx="7447402" cy="4585871"/>
          </a:xfrm>
          <a:prstGeom prst="rect">
            <a:avLst/>
          </a:prstGeom>
        </p:spPr>
        <p:txBody>
          <a:bodyPr wrap="square">
            <a:spAutoFit/>
          </a:bodyPr>
          <a:lstStyle/>
          <a:p>
            <a:pPr algn="just"/>
            <a:r>
              <a:rPr lang="es-MX" sz="4000" b="1" dirty="0"/>
              <a:t>III.- LIDERAZGO DE SIERVO </a:t>
            </a:r>
          </a:p>
          <a:p>
            <a:pPr algn="just"/>
            <a:r>
              <a:rPr lang="es-MX" sz="2800" dirty="0"/>
              <a:t>El verdadero liderazgo, tiene que ver con el servicio. </a:t>
            </a:r>
          </a:p>
          <a:p>
            <a:pPr algn="just"/>
            <a:r>
              <a:rPr lang="es-MX" sz="2800" dirty="0"/>
              <a:t>El servicio tiene una equivalencia en el amor: </a:t>
            </a:r>
            <a:r>
              <a:rPr lang="es-MX" sz="2800" b="1" dirty="0"/>
              <a:t>“no busca lo suyo”.</a:t>
            </a:r>
            <a:r>
              <a:rPr lang="es-MX" sz="2800" dirty="0"/>
              <a:t> 1 Corintios 13:5. </a:t>
            </a:r>
          </a:p>
          <a:p>
            <a:pPr algn="just"/>
            <a:endParaRPr lang="es-MX" sz="2800" dirty="0"/>
          </a:p>
          <a:p>
            <a:pPr algn="just"/>
            <a:r>
              <a:rPr lang="es-MX" sz="2800" dirty="0"/>
              <a:t>A. JESÚS SE HACE SIERVO. </a:t>
            </a:r>
            <a:r>
              <a:rPr lang="es-MX" sz="2800" b="1" dirty="0"/>
              <a:t>“El que es el mayor de vosotros, sea vuestro siervo. Porque el que se enaltece será humillado, y el que se humilla será enaltecido”. </a:t>
            </a:r>
            <a:r>
              <a:rPr lang="es-MX" sz="2800" dirty="0"/>
              <a:t>Mateo 23:10-12.</a:t>
            </a:r>
            <a:endParaRPr lang="es-MX" sz="2800" b="1" dirty="0"/>
          </a:p>
        </p:txBody>
      </p:sp>
    </p:spTree>
    <p:extLst>
      <p:ext uri="{BB962C8B-B14F-4D97-AF65-F5344CB8AC3E}">
        <p14:creationId xmlns:p14="http://schemas.microsoft.com/office/powerpoint/2010/main" val="4168026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04231" y="1505858"/>
            <a:ext cx="7766892" cy="4278094"/>
          </a:xfrm>
          <a:prstGeom prst="rect">
            <a:avLst/>
          </a:prstGeom>
        </p:spPr>
        <p:txBody>
          <a:bodyPr wrap="square">
            <a:spAutoFit/>
          </a:bodyPr>
          <a:lstStyle/>
          <a:p>
            <a:pPr algn="just"/>
            <a:r>
              <a:rPr lang="es-MX" sz="4000" b="1" dirty="0"/>
              <a:t>B. JESÚS MISMO NOS DIO EL EJEMPLO DE LÍDER COMO SIERVO. </a:t>
            </a:r>
          </a:p>
          <a:p>
            <a:pPr algn="just"/>
            <a:r>
              <a:rPr lang="es-MX" sz="2400" b="1" dirty="0"/>
              <a:t>“Así que, después que les hubo lavado los pies, tomó su manto, volvió a la mesa, y les dijo: ¿Sabéis lo que os he hecho? Vosotros me llamáis Maestro, y Señor; y decís bien, porque lo soy. Pues si yo, el Señor y el Maestro, he lavado vuestros pies, vosotros también debéis lavaros los pies los unos a los otros. Porque ejemplo os he dado, para que como yo os he hecho, vosotros también hagáis</a:t>
            </a:r>
            <a:r>
              <a:rPr lang="es-MX" sz="2400" b="1" dirty="0" smtClean="0"/>
              <a:t>”.</a:t>
            </a:r>
          </a:p>
          <a:p>
            <a:pPr algn="just"/>
            <a:r>
              <a:rPr lang="es-MX" sz="2400" b="1" dirty="0"/>
              <a:t> </a:t>
            </a:r>
            <a:r>
              <a:rPr lang="es-MX" sz="2400" b="1" dirty="0" smtClean="0"/>
              <a:t>                                                                                 </a:t>
            </a:r>
            <a:r>
              <a:rPr lang="es-MX" sz="2400" dirty="0" smtClean="0"/>
              <a:t> </a:t>
            </a:r>
            <a:r>
              <a:rPr lang="es-MX" sz="2400" dirty="0"/>
              <a:t>Juan 13;12-15. </a:t>
            </a:r>
            <a:endParaRPr lang="es-MX" sz="2400" b="1" dirty="0"/>
          </a:p>
        </p:txBody>
      </p:sp>
    </p:spTree>
    <p:extLst>
      <p:ext uri="{BB962C8B-B14F-4D97-AF65-F5344CB8AC3E}">
        <p14:creationId xmlns:p14="http://schemas.microsoft.com/office/powerpoint/2010/main" val="3554169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05080" y="1682026"/>
            <a:ext cx="7722824" cy="3293209"/>
          </a:xfrm>
          <a:prstGeom prst="rect">
            <a:avLst/>
          </a:prstGeom>
        </p:spPr>
        <p:txBody>
          <a:bodyPr wrap="square">
            <a:spAutoFit/>
          </a:bodyPr>
          <a:lstStyle/>
          <a:p>
            <a:pPr algn="just"/>
            <a:r>
              <a:rPr lang="es-MX" sz="4000" b="1" dirty="0"/>
              <a:t>C. EL SERVICIO NOS PONE EN EL LIDERAZGO. </a:t>
            </a:r>
          </a:p>
          <a:p>
            <a:pPr algn="just"/>
            <a:endParaRPr lang="es-MX" sz="3200" b="1" dirty="0"/>
          </a:p>
          <a:p>
            <a:pPr algn="just"/>
            <a:r>
              <a:rPr lang="es-MX" sz="3200" dirty="0"/>
              <a:t>Siervo es quien eleva y apoya, a los que le han dado la responsabilidad de ser: </a:t>
            </a:r>
            <a:r>
              <a:rPr lang="es-MX" sz="3200" b="1" dirty="0"/>
              <a:t>“…como el que sirve”.</a:t>
            </a:r>
          </a:p>
        </p:txBody>
      </p:sp>
    </p:spTree>
    <p:extLst>
      <p:ext uri="{BB962C8B-B14F-4D97-AF65-F5344CB8AC3E}">
        <p14:creationId xmlns:p14="http://schemas.microsoft.com/office/powerpoint/2010/main" val="334223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05079" y="1088333"/>
            <a:ext cx="8009263" cy="5016758"/>
          </a:xfrm>
          <a:prstGeom prst="rect">
            <a:avLst/>
          </a:prstGeom>
        </p:spPr>
        <p:txBody>
          <a:bodyPr wrap="square">
            <a:spAutoFit/>
          </a:bodyPr>
          <a:lstStyle/>
          <a:p>
            <a:pPr algn="just"/>
            <a:r>
              <a:rPr lang="es-MX" sz="4000" b="1" dirty="0"/>
              <a:t>IV.- LIDERAZGO CELULAR </a:t>
            </a:r>
          </a:p>
          <a:p>
            <a:pPr algn="just"/>
            <a:r>
              <a:rPr lang="es-MX" sz="2800" dirty="0"/>
              <a:t>Hechos 13:36: </a:t>
            </a:r>
            <a:r>
              <a:rPr lang="es-MX" sz="2800" b="1" dirty="0"/>
              <a:t>“Porque a la verdad David, habiendo servido a su propia generación según la voluntad de Dios, durmió, y fue reunido con sus padres, y vio corrupción”. </a:t>
            </a:r>
          </a:p>
          <a:p>
            <a:pPr algn="just"/>
            <a:r>
              <a:rPr lang="es-MX" sz="2800" dirty="0"/>
              <a:t>El líder que trabaja en las células, debe ser un excelente servidor. Uno que anteponga sus beneficios, en bienestar de los demás. Debe ser el primero en llegar, el que siempre está preparado; está atento a las necesidades y las convierte en áreas de oportunidad. </a:t>
            </a:r>
            <a:endParaRPr lang="es-MX" sz="2800" b="1" dirty="0"/>
          </a:p>
        </p:txBody>
      </p:sp>
    </p:spTree>
    <p:extLst>
      <p:ext uri="{BB962C8B-B14F-4D97-AF65-F5344CB8AC3E}">
        <p14:creationId xmlns:p14="http://schemas.microsoft.com/office/powerpoint/2010/main" val="325078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8809" y="1382747"/>
            <a:ext cx="8064347" cy="4401205"/>
          </a:xfrm>
          <a:prstGeom prst="rect">
            <a:avLst/>
          </a:prstGeom>
        </p:spPr>
        <p:txBody>
          <a:bodyPr wrap="square">
            <a:spAutoFit/>
          </a:bodyPr>
          <a:lstStyle/>
          <a:p>
            <a:pPr algn="just"/>
            <a:r>
              <a:rPr lang="es-MX" sz="2800" dirty="0"/>
              <a:t>Marcos 10:43</a:t>
            </a:r>
            <a:r>
              <a:rPr lang="es-MX" sz="2800" b="1" dirty="0"/>
              <a:t>: “Pero no será así entre vosotros, sino que el que quiera hacerse grande entre vosotros será vuestro servidor”. </a:t>
            </a:r>
          </a:p>
          <a:p>
            <a:pPr algn="just"/>
            <a:r>
              <a:rPr lang="es-MX" sz="2800" dirty="0"/>
              <a:t>De hecho, el Señor siempre usa a los que están en acción. Nunca usa a los mediocres, a los que están cruzados de manos. A todos los que Dios llama, es porque ya están haciendo algo. Llamó a Eliseo cuando estaba arando la tierra. Llamó a Mateo cuando estaba cobrando los impuestos, o a los que serían sus discípulos; cuando éstos tiraban las redes.</a:t>
            </a:r>
            <a:endParaRPr lang="es-MX" sz="2800" b="1" dirty="0"/>
          </a:p>
        </p:txBody>
      </p:sp>
    </p:spTree>
    <p:extLst>
      <p:ext uri="{BB962C8B-B14F-4D97-AF65-F5344CB8AC3E}">
        <p14:creationId xmlns:p14="http://schemas.microsoft.com/office/powerpoint/2010/main" val="4169652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91517" y="1920895"/>
            <a:ext cx="7414353" cy="3046988"/>
          </a:xfrm>
          <a:prstGeom prst="rect">
            <a:avLst/>
          </a:prstGeom>
        </p:spPr>
        <p:txBody>
          <a:bodyPr wrap="square">
            <a:spAutoFit/>
          </a:bodyPr>
          <a:lstStyle/>
          <a:p>
            <a:pPr algn="just"/>
            <a:r>
              <a:rPr lang="es-MX" sz="3200" dirty="0"/>
              <a:t>De hecho, Dios quiere </a:t>
            </a:r>
            <a:r>
              <a:rPr lang="es-MX" sz="3200" b="1" dirty="0"/>
              <a:t>“hacernos pescadores de hombres…”. </a:t>
            </a:r>
            <a:endParaRPr lang="es-MX" sz="3200" b="1" dirty="0" smtClean="0"/>
          </a:p>
          <a:p>
            <a:pPr algn="just"/>
            <a:r>
              <a:rPr lang="es-MX" sz="3200" dirty="0" smtClean="0"/>
              <a:t>El </a:t>
            </a:r>
            <a:r>
              <a:rPr lang="es-MX" sz="3200" dirty="0"/>
              <a:t>líder celular no avienta la caña, tira la red. </a:t>
            </a:r>
            <a:endParaRPr lang="es-MX" sz="3200" dirty="0" smtClean="0"/>
          </a:p>
          <a:p>
            <a:pPr algn="just"/>
            <a:r>
              <a:rPr lang="es-MX" sz="3200" dirty="0" smtClean="0"/>
              <a:t>Esta </a:t>
            </a:r>
            <a:r>
              <a:rPr lang="es-MX" sz="3200" dirty="0"/>
              <a:t>clase de líder, cree la palabra y tiene éxito en su red.</a:t>
            </a:r>
            <a:endParaRPr lang="es-MX" sz="3200" b="1" dirty="0"/>
          </a:p>
        </p:txBody>
      </p:sp>
    </p:spTree>
    <p:extLst>
      <p:ext uri="{BB962C8B-B14F-4D97-AF65-F5344CB8AC3E}">
        <p14:creationId xmlns:p14="http://schemas.microsoft.com/office/powerpoint/2010/main" val="1818164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300" y="1760957"/>
            <a:ext cx="7182996" cy="3785652"/>
          </a:xfrm>
          <a:prstGeom prst="rect">
            <a:avLst/>
          </a:prstGeom>
        </p:spPr>
        <p:txBody>
          <a:bodyPr wrap="square">
            <a:spAutoFit/>
          </a:bodyPr>
          <a:lstStyle/>
          <a:p>
            <a:pPr algn="ctr"/>
            <a:r>
              <a:rPr lang="es-MX" sz="8000" b="1" dirty="0" smtClean="0"/>
              <a:t>LOS SIERVOS DEL GRUPO DE CÉLULA</a:t>
            </a:r>
            <a:endParaRPr lang="es-MX" sz="80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94063" y="1297655"/>
            <a:ext cx="7855026" cy="4585871"/>
          </a:xfrm>
          <a:prstGeom prst="rect">
            <a:avLst/>
          </a:prstGeom>
        </p:spPr>
        <p:txBody>
          <a:bodyPr wrap="square">
            <a:spAutoFit/>
          </a:bodyPr>
          <a:lstStyle/>
          <a:p>
            <a:pPr algn="just"/>
            <a:r>
              <a:rPr lang="es-MX" sz="4000" b="1" dirty="0"/>
              <a:t>CONCLUSIÓN </a:t>
            </a:r>
          </a:p>
          <a:p>
            <a:pPr algn="just"/>
            <a:r>
              <a:rPr lang="es-MX" sz="2800" dirty="0"/>
              <a:t>1 Corintios 3:5: </a:t>
            </a:r>
            <a:r>
              <a:rPr lang="es-MX" sz="2800" b="1" dirty="0"/>
              <a:t>“¿Qué, pues, es Pablo, y qué es Apolos? Servidores por medio de los cuales habéis creído; y eso según lo que a cada uno concedió el Señor”.</a:t>
            </a:r>
            <a:r>
              <a:rPr lang="es-MX" sz="2800" dirty="0"/>
              <a:t> </a:t>
            </a:r>
          </a:p>
          <a:p>
            <a:pPr algn="just"/>
            <a:r>
              <a:rPr lang="es-MX" sz="2800" dirty="0"/>
              <a:t>El servicio es un propósito para el cual fuiste creado. Pero la humildad es hermana mayor del servicio, siempre provoca unidad. Se necesita disposición y entrega personal, para dar lo que uno tiene</a:t>
            </a:r>
            <a:r>
              <a:rPr lang="es-MX" sz="2800" dirty="0" smtClean="0"/>
              <a:t>. El </a:t>
            </a:r>
            <a:r>
              <a:rPr lang="es-MX" sz="2800" dirty="0"/>
              <a:t>Señor se encargará de dar lo demás. </a:t>
            </a:r>
            <a:endParaRPr lang="es-MX" sz="2800" b="1" dirty="0"/>
          </a:p>
        </p:txBody>
      </p:sp>
    </p:spTree>
    <p:extLst>
      <p:ext uri="{BB962C8B-B14F-4D97-AF65-F5344CB8AC3E}">
        <p14:creationId xmlns:p14="http://schemas.microsoft.com/office/powerpoint/2010/main" val="1851174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83046" y="1408566"/>
            <a:ext cx="7888077" cy="4401205"/>
          </a:xfrm>
          <a:prstGeom prst="rect">
            <a:avLst/>
          </a:prstGeom>
        </p:spPr>
        <p:txBody>
          <a:bodyPr wrap="square">
            <a:spAutoFit/>
          </a:bodyPr>
          <a:lstStyle/>
          <a:p>
            <a:pPr algn="just"/>
            <a:r>
              <a:rPr lang="es-MX" sz="2800" dirty="0"/>
              <a:t>Gente con espíritu de servicio, son las que llevan el reino de Dios a experimentar crecimientos exponenciales. Cuando en una congregación hay gran numero de líderes que han cedido sus logros personales, por el logro del equipo; se ha llegado al comienzo de algo grande y exponencial en esa congregación.</a:t>
            </a:r>
          </a:p>
          <a:p>
            <a:pPr algn="just"/>
            <a:r>
              <a:rPr lang="es-MX" sz="2800" dirty="0"/>
              <a:t> </a:t>
            </a:r>
          </a:p>
          <a:p>
            <a:pPr algn="ctr"/>
            <a:r>
              <a:rPr lang="es-MX" sz="2800" b="1" dirty="0"/>
              <a:t>¡Una misión, sin la actitud correcta de servicio; seguramente fracasará!</a:t>
            </a:r>
          </a:p>
        </p:txBody>
      </p:sp>
    </p:spTree>
    <p:extLst>
      <p:ext uri="{BB962C8B-B14F-4D97-AF65-F5344CB8AC3E}">
        <p14:creationId xmlns:p14="http://schemas.microsoft.com/office/powerpoint/2010/main" val="103146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71180" y="1751618"/>
            <a:ext cx="7227065" cy="3170099"/>
          </a:xfrm>
          <a:prstGeom prst="rect">
            <a:avLst/>
          </a:prstGeom>
        </p:spPr>
        <p:txBody>
          <a:bodyPr wrap="square">
            <a:spAutoFit/>
          </a:bodyPr>
          <a:lstStyle/>
          <a:p>
            <a:pPr algn="just"/>
            <a:r>
              <a:rPr lang="es-MX" sz="4000" b="1" dirty="0"/>
              <a:t>BASE BÍBLICA: </a:t>
            </a:r>
            <a:endParaRPr lang="es-MX" sz="4000" b="1" dirty="0" smtClean="0"/>
          </a:p>
          <a:p>
            <a:pPr algn="just"/>
            <a:endParaRPr lang="es-MX" sz="3200" b="1" dirty="0"/>
          </a:p>
          <a:p>
            <a:pPr algn="just"/>
            <a:r>
              <a:rPr lang="es-MX" sz="3200" dirty="0"/>
              <a:t>Mateo 20:28 </a:t>
            </a:r>
            <a:endParaRPr lang="es-MX" sz="3200" dirty="0" smtClean="0"/>
          </a:p>
          <a:p>
            <a:pPr algn="just"/>
            <a:r>
              <a:rPr lang="es-MX" sz="3200" b="1" dirty="0" smtClean="0"/>
              <a:t>“</a:t>
            </a:r>
            <a:r>
              <a:rPr lang="es-MX" sz="3200" b="1" dirty="0"/>
              <a:t>como el Hijo del Hombre no vino para ser servido, sino para servir, y para dar su vida en rescate por muchos”. </a:t>
            </a:r>
          </a:p>
        </p:txBody>
      </p:sp>
    </p:spTree>
    <p:extLst>
      <p:ext uri="{BB962C8B-B14F-4D97-AF65-F5344CB8AC3E}">
        <p14:creationId xmlns:p14="http://schemas.microsoft.com/office/powerpoint/2010/main" val="24804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93213" y="1451890"/>
            <a:ext cx="7447403" cy="4154984"/>
          </a:xfrm>
          <a:prstGeom prst="rect">
            <a:avLst/>
          </a:prstGeom>
        </p:spPr>
        <p:txBody>
          <a:bodyPr wrap="square">
            <a:spAutoFit/>
          </a:bodyPr>
          <a:lstStyle/>
          <a:p>
            <a:pPr algn="just"/>
            <a:r>
              <a:rPr lang="es-MX" sz="4000" b="1" dirty="0"/>
              <a:t>INTRODUCCIÓN </a:t>
            </a:r>
          </a:p>
          <a:p>
            <a:pPr algn="just"/>
            <a:r>
              <a:rPr lang="es-MX" sz="2800" dirty="0"/>
              <a:t>El hombre viene a la tierra con un propósito de parte de Dios: Servir. Fuiste formado para servir a Dios, a tu prójimo, en la iglesia, en tu comunidad. </a:t>
            </a:r>
          </a:p>
          <a:p>
            <a:pPr algn="just"/>
            <a:r>
              <a:rPr lang="es-MX" sz="2800" dirty="0"/>
              <a:t>Tu ministerio y fidelidad en la tierra, Determinará tu tarea en el cielo. Dios está esperando que cada uno de nosotros sea útil en sus manos. De hecho, Dios solo usa vasos de honra. Personas que se dejan usar por Dios, en la loable labor del servicio.</a:t>
            </a:r>
            <a:endParaRPr lang="es-MX" sz="2800" b="1" dirty="0"/>
          </a:p>
        </p:txBody>
      </p:sp>
    </p:spTree>
    <p:extLst>
      <p:ext uri="{BB962C8B-B14F-4D97-AF65-F5344CB8AC3E}">
        <p14:creationId xmlns:p14="http://schemas.microsoft.com/office/powerpoint/2010/main" val="1107107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70333" y="1276018"/>
            <a:ext cx="7149947" cy="4524315"/>
          </a:xfrm>
          <a:prstGeom prst="rect">
            <a:avLst/>
          </a:prstGeom>
        </p:spPr>
        <p:txBody>
          <a:bodyPr wrap="square">
            <a:spAutoFit/>
          </a:bodyPr>
          <a:lstStyle/>
          <a:p>
            <a:pPr algn="just"/>
            <a:r>
              <a:rPr lang="es-MX" sz="3200" dirty="0"/>
              <a:t>Pablo enseña en 2 Timoteo 2:20,21 que: </a:t>
            </a:r>
          </a:p>
          <a:p>
            <a:pPr algn="just"/>
            <a:r>
              <a:rPr lang="es-MX" sz="3200" b="1" dirty="0"/>
              <a:t>“Pero en una casa grande, no solamente hay utensilios de oro y de plata, sino también de madera y de barro; y unos son para usos honrosos, y otros para usos viles. Así que, si alguno se limpia de estas cosas, será instrumento para honra, santificado, útil al Señor, y dispuesto para toda buena obra”. </a:t>
            </a:r>
          </a:p>
        </p:txBody>
      </p:sp>
    </p:spTree>
    <p:extLst>
      <p:ext uri="{BB962C8B-B14F-4D97-AF65-F5344CB8AC3E}">
        <p14:creationId xmlns:p14="http://schemas.microsoft.com/office/powerpoint/2010/main" val="1931934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60164" y="1714730"/>
            <a:ext cx="7326217" cy="3600986"/>
          </a:xfrm>
          <a:prstGeom prst="rect">
            <a:avLst/>
          </a:prstGeom>
        </p:spPr>
        <p:txBody>
          <a:bodyPr wrap="square">
            <a:spAutoFit/>
          </a:bodyPr>
          <a:lstStyle/>
          <a:p>
            <a:pPr algn="just"/>
            <a:r>
              <a:rPr lang="es-MX" sz="4000" b="1" dirty="0"/>
              <a:t>I.- LIDERAZGO SECULAR </a:t>
            </a:r>
            <a:endParaRPr lang="es-MX" sz="4000" b="1" dirty="0" smtClean="0"/>
          </a:p>
          <a:p>
            <a:pPr algn="just"/>
            <a:endParaRPr lang="es-MX" sz="2800" b="1" dirty="0"/>
          </a:p>
          <a:p>
            <a:pPr algn="just"/>
            <a:r>
              <a:rPr lang="es-MX" sz="3200" dirty="0"/>
              <a:t>En realidad, éste liderazgo no busca servir, busca de todo menos el servir a los demás. </a:t>
            </a:r>
          </a:p>
          <a:p>
            <a:pPr algn="just"/>
            <a:r>
              <a:rPr lang="es-MX" sz="3200" dirty="0"/>
              <a:t>Aprender cuál es el verdadero liderazgo dentro del reino, es elemental para poder ser lideres espirituales.</a:t>
            </a:r>
            <a:endParaRPr lang="es-MX" sz="3200" b="1" dirty="0"/>
          </a:p>
        </p:txBody>
      </p:sp>
    </p:spTree>
    <p:extLst>
      <p:ext uri="{BB962C8B-B14F-4D97-AF65-F5344CB8AC3E}">
        <p14:creationId xmlns:p14="http://schemas.microsoft.com/office/powerpoint/2010/main" val="376325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93214" y="1209866"/>
            <a:ext cx="7634690" cy="4770537"/>
          </a:xfrm>
          <a:prstGeom prst="rect">
            <a:avLst/>
          </a:prstGeom>
        </p:spPr>
        <p:txBody>
          <a:bodyPr wrap="square">
            <a:spAutoFit/>
          </a:bodyPr>
          <a:lstStyle/>
          <a:p>
            <a:pPr marL="514350" indent="-514350" algn="just">
              <a:buAutoNum type="alphaUcPeriod"/>
            </a:pPr>
            <a:r>
              <a:rPr lang="es-MX" sz="4000" b="1" dirty="0"/>
              <a:t>LIDERAZGO DE PODER. </a:t>
            </a:r>
          </a:p>
          <a:p>
            <a:pPr algn="just"/>
            <a:r>
              <a:rPr lang="es-MX" sz="2800" dirty="0"/>
              <a:t>El liderazgo que el mundo usa, tiene que ver con el uso del poder y del prestigio. Buscan el liderazgo con ansias de poder, su liderazgo se limita a recibir, y no a dar. </a:t>
            </a:r>
          </a:p>
          <a:p>
            <a:pPr algn="just"/>
            <a:r>
              <a:rPr lang="es-MX" sz="4000" b="1" dirty="0"/>
              <a:t>B. LIDERAZGO DE SUPERIORIDAD. </a:t>
            </a:r>
          </a:p>
          <a:p>
            <a:pPr algn="just"/>
            <a:r>
              <a:rPr lang="es-MX" sz="2800" dirty="0"/>
              <a:t>Establecidos en posiciones a bases de supuesta superioridad en capacidades, dones y recursos. Muchas veces llegan al poder, por favores y deudas que se deben.</a:t>
            </a:r>
            <a:endParaRPr lang="es-MX" sz="2800" b="1" dirty="0"/>
          </a:p>
        </p:txBody>
      </p:sp>
    </p:spTree>
    <p:extLst>
      <p:ext uri="{BB962C8B-B14F-4D97-AF65-F5344CB8AC3E}">
        <p14:creationId xmlns:p14="http://schemas.microsoft.com/office/powerpoint/2010/main" val="4212473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94063" y="1366897"/>
            <a:ext cx="8020279" cy="4401205"/>
          </a:xfrm>
          <a:prstGeom prst="rect">
            <a:avLst/>
          </a:prstGeom>
        </p:spPr>
        <p:txBody>
          <a:bodyPr wrap="square">
            <a:spAutoFit/>
          </a:bodyPr>
          <a:lstStyle/>
          <a:p>
            <a:pPr algn="just"/>
            <a:r>
              <a:rPr lang="es-MX" sz="4000" b="1" dirty="0"/>
              <a:t>C. LIDERAZGO SEÑOREADOR. </a:t>
            </a:r>
          </a:p>
          <a:p>
            <a:pPr algn="just"/>
            <a:r>
              <a:rPr lang="es-MX" sz="2400" dirty="0"/>
              <a:t>La palabra de Dios nos señala este tipo de liderazgo, que su característica principal es ser más que los demás: </a:t>
            </a:r>
            <a:endParaRPr lang="es-MX" sz="2400" dirty="0" smtClean="0"/>
          </a:p>
          <a:p>
            <a:pPr algn="just"/>
            <a:r>
              <a:rPr lang="es-MX" sz="2400" b="1" dirty="0" smtClean="0"/>
              <a:t>“</a:t>
            </a:r>
            <a:r>
              <a:rPr lang="es-MX" sz="2400" b="1" dirty="0"/>
              <a:t>Entonces el les dijo: Los reyes de las naciones se enseñorean de ellas son llamados bienhechores. Pero entre vosotros no será así. Mas bien, el que de vosotros sea el importante, sea como el mas nueva, y el que es dirigente como el que sirve. Por que cual es el mas importante, el que se sienta a la mesa o el que sirve. No es el que se sienta a la mesa sin embargo, yo estoy en medio de vosotros como el que sirve”.</a:t>
            </a:r>
            <a:r>
              <a:rPr lang="es-MX" sz="2400" dirty="0"/>
              <a:t> </a:t>
            </a:r>
          </a:p>
          <a:p>
            <a:pPr algn="r"/>
            <a:r>
              <a:rPr lang="es-MX" sz="2400" dirty="0"/>
              <a:t>Lucas 22:25-27.</a:t>
            </a:r>
            <a:endParaRPr lang="es-MX" sz="2400" b="1" dirty="0"/>
          </a:p>
        </p:txBody>
      </p:sp>
    </p:spTree>
    <p:extLst>
      <p:ext uri="{BB962C8B-B14F-4D97-AF65-F5344CB8AC3E}">
        <p14:creationId xmlns:p14="http://schemas.microsoft.com/office/powerpoint/2010/main" val="2337322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59316" y="1264950"/>
            <a:ext cx="7524520" cy="4770537"/>
          </a:xfrm>
          <a:prstGeom prst="rect">
            <a:avLst/>
          </a:prstGeom>
        </p:spPr>
        <p:txBody>
          <a:bodyPr wrap="square">
            <a:spAutoFit/>
          </a:bodyPr>
          <a:lstStyle/>
          <a:p>
            <a:pPr marL="514350" indent="-514350" algn="just">
              <a:buAutoNum type="alphaUcPeriod"/>
            </a:pPr>
            <a:r>
              <a:rPr lang="es-MX" sz="4000" b="1" dirty="0"/>
              <a:t>LIDERAZGO DE PODER. </a:t>
            </a:r>
          </a:p>
          <a:p>
            <a:pPr algn="just"/>
            <a:r>
              <a:rPr lang="es-MX" sz="2800" dirty="0"/>
              <a:t>El liderazgo que el mundo usa, tiene que ver con el uso del poder y del prestigio. Buscan el liderazgo con ansias de poder, su liderazgo se limita a recibir, y no a dar. </a:t>
            </a:r>
          </a:p>
          <a:p>
            <a:pPr algn="just"/>
            <a:r>
              <a:rPr lang="es-MX" sz="4000" b="1" dirty="0"/>
              <a:t>B. LIDERAZGO DE SUPERIORIDAD. </a:t>
            </a:r>
          </a:p>
          <a:p>
            <a:pPr algn="just"/>
            <a:r>
              <a:rPr lang="es-MX" sz="2800" dirty="0"/>
              <a:t>Establecidos en posiciones a bases de supuesta superioridad en capacidades, dones y recursos. Muchas veces llegan al poder, por favores y deudas que se deben.</a:t>
            </a:r>
            <a:endParaRPr lang="es-MX" sz="2800" b="1" dirty="0"/>
          </a:p>
        </p:txBody>
      </p:sp>
    </p:spTree>
    <p:extLst>
      <p:ext uri="{BB962C8B-B14F-4D97-AF65-F5344CB8AC3E}">
        <p14:creationId xmlns:p14="http://schemas.microsoft.com/office/powerpoint/2010/main" val="14696646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302</TotalTime>
  <Words>1430</Words>
  <Application>Microsoft Office PowerPoint</Application>
  <PresentationFormat>Presentación en pantalla (4:3)</PresentationFormat>
  <Paragraphs>73</Paragraphs>
  <Slides>21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21</vt:i4>
      </vt:variant>
    </vt:vector>
  </HeadingPairs>
  <TitlesOfParts>
    <vt:vector size="24"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66</cp:revision>
  <dcterms:created xsi:type="dcterms:W3CDTF">2016-01-29T05:02:58Z</dcterms:created>
  <dcterms:modified xsi:type="dcterms:W3CDTF">2018-01-19T00:56:27Z</dcterms:modified>
  <cp:category/>
</cp:coreProperties>
</file>