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18/01/2018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18/01/2018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18/01/2018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18/01/2018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18/01/2018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18/01/2018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ultiplic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04231" y="1479106"/>
            <a:ext cx="7535538" cy="3970318"/>
          </a:xfrm>
          <a:prstGeom prst="rect">
            <a:avLst/>
          </a:prstGeom>
        </p:spPr>
        <p:txBody>
          <a:bodyPr wrap="square">
            <a:spAutoFit/>
          </a:bodyPr>
          <a:lstStyle/>
          <a:p>
            <a:pPr algn="just"/>
            <a:r>
              <a:rPr lang="es-MX" sz="2800" dirty="0"/>
              <a:t>Un pueblo esclavo sin libertades, sin comodidades; pero con un Dios grande. Israel nunca perdió la fe, por las circunstancias que estaba viviendo. </a:t>
            </a:r>
          </a:p>
          <a:p>
            <a:pPr algn="just"/>
            <a:r>
              <a:rPr lang="es-MX" sz="2800" dirty="0"/>
              <a:t>Al contrario, aun cuando sus posibilidades eran nulas para un grande crecimiento; su fe fue premiada, y el mal tiempo no los detuvo. </a:t>
            </a:r>
            <a:endParaRPr lang="es-MX" sz="2800" dirty="0" smtClean="0"/>
          </a:p>
          <a:p>
            <a:pPr algn="just"/>
            <a:r>
              <a:rPr lang="es-MX" sz="2800" dirty="0" smtClean="0"/>
              <a:t>Esa </a:t>
            </a:r>
            <a:r>
              <a:rPr lang="es-MX" sz="2800" dirty="0"/>
              <a:t>es la lección que todo discípulo deberá aprender, que a pesar de las circunstancias; podemos dar resultados para la gloria de Dios.</a:t>
            </a:r>
            <a:endParaRPr lang="es-MX" sz="2800" b="1" dirty="0"/>
          </a:p>
        </p:txBody>
      </p:sp>
    </p:spTree>
    <p:extLst>
      <p:ext uri="{BB962C8B-B14F-4D97-AF65-F5344CB8AC3E}">
        <p14:creationId xmlns:p14="http://schemas.microsoft.com/office/powerpoint/2010/main" val="3185368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257015"/>
            <a:ext cx="7546554" cy="4770537"/>
          </a:xfrm>
          <a:prstGeom prst="rect">
            <a:avLst/>
          </a:prstGeom>
        </p:spPr>
        <p:txBody>
          <a:bodyPr wrap="square">
            <a:spAutoFit/>
          </a:bodyPr>
          <a:lstStyle/>
          <a:p>
            <a:pPr algn="just"/>
            <a:r>
              <a:rPr lang="es-MX" sz="4000" b="1" dirty="0"/>
              <a:t>II.- EL ENEMIGO ESTÁ EN CONTRA DE LA MULTIPLICACIÓN </a:t>
            </a:r>
          </a:p>
          <a:p>
            <a:pPr algn="just"/>
            <a:r>
              <a:rPr lang="es-MX" sz="2800" dirty="0"/>
              <a:t>Éxodo 1:11-12: </a:t>
            </a:r>
            <a:endParaRPr lang="es-MX" sz="2800" dirty="0" smtClean="0"/>
          </a:p>
          <a:p>
            <a:pPr algn="just"/>
            <a:r>
              <a:rPr lang="es-MX" sz="2800" b="1" dirty="0" smtClean="0"/>
              <a:t>“</a:t>
            </a:r>
            <a:r>
              <a:rPr lang="es-MX" sz="2800" b="1" dirty="0"/>
              <a:t>Entonces pusieron sobre ellos comisarios de tributos que los molestasen con sus cargas; y edificaron para Faraón las ciudades de almacenaje, Pitón y </a:t>
            </a:r>
            <a:r>
              <a:rPr lang="es-MX" sz="2800" b="1" dirty="0" err="1"/>
              <a:t>Ramesés</a:t>
            </a:r>
            <a:r>
              <a:rPr lang="es-MX" sz="2800" b="1" dirty="0"/>
              <a:t>. Pero cuanto más los oprimían, tanto más se multiplicaban y crecían, de manera que los egipcios temían a los hijos de Israel”.</a:t>
            </a:r>
          </a:p>
        </p:txBody>
      </p:sp>
    </p:spTree>
    <p:extLst>
      <p:ext uri="{BB962C8B-B14F-4D97-AF65-F5344CB8AC3E}">
        <p14:creationId xmlns:p14="http://schemas.microsoft.com/office/powerpoint/2010/main" val="1982181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94063" y="1455489"/>
            <a:ext cx="7799942" cy="4154984"/>
          </a:xfrm>
          <a:prstGeom prst="rect">
            <a:avLst/>
          </a:prstGeom>
        </p:spPr>
        <p:txBody>
          <a:bodyPr wrap="square">
            <a:spAutoFit/>
          </a:bodyPr>
          <a:lstStyle/>
          <a:p>
            <a:pPr algn="just"/>
            <a:r>
              <a:rPr lang="es-MX" sz="2400" dirty="0"/>
              <a:t>El crecimiento de la obra de Dios a través de la historia, ha enfrentado una tremenda oposición; de las mentes que el enemigo levanta para detener el crecimiento. Podemos decir con certeza, que no existen grandes multiplicaciones; sin oposición. </a:t>
            </a:r>
          </a:p>
          <a:p>
            <a:pPr algn="just"/>
            <a:r>
              <a:rPr lang="es-MX" sz="2400" dirty="0"/>
              <a:t>Pero tanto en el pueblo de Israel, como en la iglesia primitiva; encontramos un común denominador: que las mas grandes multiplicaciones, nacieron en los peores momentos del pueblo de Dios. Faraón en Egipto, los cesares en la iglesia. Sin embargo, podemos ver que contra el poder de Dios; nada prevalece.</a:t>
            </a:r>
            <a:endParaRPr lang="es-MX" sz="2400" b="1" dirty="0"/>
          </a:p>
        </p:txBody>
      </p:sp>
    </p:spTree>
    <p:extLst>
      <p:ext uri="{BB962C8B-B14F-4D97-AF65-F5344CB8AC3E}">
        <p14:creationId xmlns:p14="http://schemas.microsoft.com/office/powerpoint/2010/main" val="42480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26265" y="1288562"/>
            <a:ext cx="7568588" cy="4770537"/>
          </a:xfrm>
          <a:prstGeom prst="rect">
            <a:avLst/>
          </a:prstGeom>
        </p:spPr>
        <p:txBody>
          <a:bodyPr wrap="square">
            <a:spAutoFit/>
          </a:bodyPr>
          <a:lstStyle/>
          <a:p>
            <a:pPr algn="just"/>
            <a:r>
              <a:rPr lang="es-MX" sz="4000" b="1" dirty="0"/>
              <a:t>III.- MATAR LA MULTIPLICACIÓN ES EL TRABAJO DEL ENEMIGO </a:t>
            </a:r>
          </a:p>
          <a:p>
            <a:pPr algn="just"/>
            <a:r>
              <a:rPr lang="es-MX" sz="3200" dirty="0"/>
              <a:t>Éxodo 1:15-16: </a:t>
            </a:r>
            <a:endParaRPr lang="es-MX" sz="3200" dirty="0" smtClean="0"/>
          </a:p>
          <a:p>
            <a:pPr algn="just"/>
            <a:r>
              <a:rPr lang="es-MX" sz="3200" b="1" dirty="0" smtClean="0"/>
              <a:t>“</a:t>
            </a:r>
            <a:r>
              <a:rPr lang="es-MX" sz="3200" b="1" dirty="0"/>
              <a:t>Y habló el rey de Egipto a las parteras de las hebreas, una de las cuales se llamaba </a:t>
            </a:r>
            <a:r>
              <a:rPr lang="es-MX" sz="3200" b="1" dirty="0" err="1"/>
              <a:t>Sifra</a:t>
            </a:r>
            <a:r>
              <a:rPr lang="es-MX" sz="3200" b="1" dirty="0"/>
              <a:t>, y otra </a:t>
            </a:r>
            <a:r>
              <a:rPr lang="es-MX" sz="3200" b="1" dirty="0" err="1"/>
              <a:t>Fúa</a:t>
            </a:r>
            <a:r>
              <a:rPr lang="es-MX" sz="3200" b="1" dirty="0"/>
              <a:t>, y les dijo: Cuando asistáis a las hebreas en sus partos, y veáis el sexo, si es hijo, matadlo; y si es hija, entonces viva”. </a:t>
            </a:r>
          </a:p>
        </p:txBody>
      </p:sp>
    </p:spTree>
    <p:extLst>
      <p:ext uri="{BB962C8B-B14F-4D97-AF65-F5344CB8AC3E}">
        <p14:creationId xmlns:p14="http://schemas.microsoft.com/office/powerpoint/2010/main" val="3693393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69485" y="1626419"/>
            <a:ext cx="7370283" cy="3539430"/>
          </a:xfrm>
          <a:prstGeom prst="rect">
            <a:avLst/>
          </a:prstGeom>
        </p:spPr>
        <p:txBody>
          <a:bodyPr wrap="square">
            <a:spAutoFit/>
          </a:bodyPr>
          <a:lstStyle/>
          <a:p>
            <a:pPr algn="just"/>
            <a:r>
              <a:rPr lang="es-MX" sz="3200" dirty="0"/>
              <a:t>Toda gran visión, tendrá una grande oposición. </a:t>
            </a:r>
            <a:r>
              <a:rPr lang="es-MX" sz="3200" dirty="0" smtClean="0"/>
              <a:t>Dicho </a:t>
            </a:r>
            <a:r>
              <a:rPr lang="es-MX" sz="3200" dirty="0"/>
              <a:t>de otra manera, </a:t>
            </a:r>
            <a:r>
              <a:rPr lang="es-MX" sz="3200" dirty="0" err="1"/>
              <a:t>quedrá</a:t>
            </a:r>
            <a:r>
              <a:rPr lang="es-MX" sz="3200" dirty="0"/>
              <a:t> matar la visión del pueblo de Dios; para tratar de detener el reino de Cristo, es la tarea mas agresiva. </a:t>
            </a:r>
          </a:p>
          <a:p>
            <a:pPr algn="just"/>
            <a:r>
              <a:rPr lang="es-MX" sz="3200" dirty="0"/>
              <a:t>Es donde el enemigo ataca sin piedad, para detener la multiplicación en las iglesias. </a:t>
            </a:r>
            <a:endParaRPr lang="es-MX" sz="3200" b="1" dirty="0"/>
          </a:p>
        </p:txBody>
      </p:sp>
    </p:spTree>
    <p:extLst>
      <p:ext uri="{BB962C8B-B14F-4D97-AF65-F5344CB8AC3E}">
        <p14:creationId xmlns:p14="http://schemas.microsoft.com/office/powerpoint/2010/main" val="40026229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48299" y="1438947"/>
            <a:ext cx="7315200" cy="4739759"/>
          </a:xfrm>
          <a:prstGeom prst="rect">
            <a:avLst/>
          </a:prstGeom>
        </p:spPr>
        <p:txBody>
          <a:bodyPr wrap="square">
            <a:spAutoFit/>
          </a:bodyPr>
          <a:lstStyle/>
          <a:p>
            <a:pPr algn="just"/>
            <a:r>
              <a:rPr lang="es-MX" sz="2800" dirty="0"/>
              <a:t>Éxodo 1:18,19: </a:t>
            </a:r>
            <a:endParaRPr lang="es-MX" sz="2800" dirty="0" smtClean="0"/>
          </a:p>
          <a:p>
            <a:pPr algn="just"/>
            <a:r>
              <a:rPr lang="es-MX" sz="3200" b="1" dirty="0" smtClean="0"/>
              <a:t>“</a:t>
            </a:r>
            <a:r>
              <a:rPr lang="es-MX" sz="3200" b="1" dirty="0"/>
              <a:t>Y el rey de Egipto hizo llamar a las parteras y les dijo: ¿Por qué habéis hecho esto, que habéis preservado la vida a los niños? Y las parteras respondieron a Faraón: Porque las mujeres hebreas no son como las egipcias; pues son robustas, y dan a luz antes que la partera venga a ellas”.</a:t>
            </a:r>
          </a:p>
          <a:p>
            <a:endParaRPr lang="es-MX" b="1" dirty="0"/>
          </a:p>
        </p:txBody>
      </p:sp>
    </p:spTree>
    <p:extLst>
      <p:ext uri="{BB962C8B-B14F-4D97-AF65-F5344CB8AC3E}">
        <p14:creationId xmlns:p14="http://schemas.microsoft.com/office/powerpoint/2010/main" val="4199781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49147" y="1163700"/>
            <a:ext cx="7810959" cy="4832092"/>
          </a:xfrm>
          <a:prstGeom prst="rect">
            <a:avLst/>
          </a:prstGeom>
        </p:spPr>
        <p:txBody>
          <a:bodyPr wrap="square">
            <a:spAutoFit/>
          </a:bodyPr>
          <a:lstStyle/>
          <a:p>
            <a:pPr algn="just"/>
            <a:r>
              <a:rPr lang="es-MX" sz="2800" dirty="0"/>
              <a:t>Ir un paso adelante de satanás en su estrategia, nos ayudará a preservar el crecimiento del reino de Dios. La iglesia no puede seguir dormida, sin mirar como satanás se introduce en el pueblo; para detener el reino de Dios. Necesitamos líderes con revelación, para desarticular los planes y estrategias; que el enemigo usa contra el reino de Dios. </a:t>
            </a:r>
          </a:p>
          <a:p>
            <a:pPr algn="just"/>
            <a:r>
              <a:rPr lang="es-MX" sz="2800" dirty="0"/>
              <a:t>Líderes que se paren en la brecha, a luchar y dar a luz nuevas almas; antes que el enemigo venga y destruya, lo que el Señor ha engendrado por su palabra en los corazones.</a:t>
            </a:r>
            <a:endParaRPr lang="es-MX" sz="2800" b="1" dirty="0"/>
          </a:p>
        </p:txBody>
      </p:sp>
    </p:spTree>
    <p:extLst>
      <p:ext uri="{BB962C8B-B14F-4D97-AF65-F5344CB8AC3E}">
        <p14:creationId xmlns:p14="http://schemas.microsoft.com/office/powerpoint/2010/main" val="2226222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16096" y="1670835"/>
            <a:ext cx="7557571" cy="3200876"/>
          </a:xfrm>
          <a:prstGeom prst="rect">
            <a:avLst/>
          </a:prstGeom>
        </p:spPr>
        <p:txBody>
          <a:bodyPr wrap="square">
            <a:spAutoFit/>
          </a:bodyPr>
          <a:lstStyle/>
          <a:p>
            <a:pPr algn="just"/>
            <a:r>
              <a:rPr lang="es-MX" sz="4000" b="1" dirty="0"/>
              <a:t>IV.- DIOS ES EL QUE MULTIPLICA </a:t>
            </a:r>
          </a:p>
          <a:p>
            <a:pPr algn="just"/>
            <a:endParaRPr lang="es-MX" dirty="0"/>
          </a:p>
          <a:p>
            <a:pPr algn="just"/>
            <a:r>
              <a:rPr lang="es-MX" sz="3600" dirty="0"/>
              <a:t>Salmos 105:24</a:t>
            </a:r>
            <a:r>
              <a:rPr lang="es-MX" sz="3600" dirty="0" smtClean="0"/>
              <a:t>:</a:t>
            </a:r>
          </a:p>
          <a:p>
            <a:pPr algn="just"/>
            <a:r>
              <a:rPr lang="es-MX" sz="3600" dirty="0" smtClean="0"/>
              <a:t> </a:t>
            </a:r>
            <a:r>
              <a:rPr lang="es-MX" sz="3600" b="1" dirty="0"/>
              <a:t>“Y multiplicó su pueblo en gran manera, Y lo hizo más fuerte que sus enemigos”.</a:t>
            </a:r>
          </a:p>
        </p:txBody>
      </p:sp>
    </p:spTree>
    <p:extLst>
      <p:ext uri="{BB962C8B-B14F-4D97-AF65-F5344CB8AC3E}">
        <p14:creationId xmlns:p14="http://schemas.microsoft.com/office/powerpoint/2010/main" val="4074698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3" y="1455392"/>
            <a:ext cx="7381301" cy="4216539"/>
          </a:xfrm>
          <a:prstGeom prst="rect">
            <a:avLst/>
          </a:prstGeom>
        </p:spPr>
        <p:txBody>
          <a:bodyPr wrap="square">
            <a:spAutoFit/>
          </a:bodyPr>
          <a:lstStyle/>
          <a:p>
            <a:pPr marL="514350" indent="-514350" algn="just">
              <a:buAutoNum type="alphaUcPeriod"/>
            </a:pPr>
            <a:r>
              <a:rPr lang="es-MX" sz="4000" b="1" dirty="0"/>
              <a:t>EL PUEBLO DE DIOS SIEMPRE SE MULTIPLICA</a:t>
            </a:r>
          </a:p>
          <a:p>
            <a:pPr algn="just"/>
            <a:r>
              <a:rPr lang="es-MX" sz="2800" b="1" dirty="0"/>
              <a:t> </a:t>
            </a:r>
          </a:p>
          <a:p>
            <a:pPr algn="just"/>
            <a:r>
              <a:rPr lang="es-MX" sz="3200" dirty="0"/>
              <a:t>Génesis 47:27: </a:t>
            </a:r>
            <a:endParaRPr lang="es-MX" sz="3200" dirty="0" smtClean="0"/>
          </a:p>
          <a:p>
            <a:pPr algn="just"/>
            <a:r>
              <a:rPr lang="es-MX" sz="3200" b="1" dirty="0" smtClean="0"/>
              <a:t>“</a:t>
            </a:r>
            <a:r>
              <a:rPr lang="es-MX" sz="3200" b="1" dirty="0"/>
              <a:t>Así habitó Israel en la tierra de Egipto, en la tierra de </a:t>
            </a:r>
            <a:r>
              <a:rPr lang="es-MX" sz="3200" b="1" dirty="0" err="1"/>
              <a:t>Gosén</a:t>
            </a:r>
            <a:r>
              <a:rPr lang="es-MX" sz="3200" b="1" dirty="0"/>
              <a:t>; y tomaron posesión de ella, y se aumentaron, y se multiplicaron en gran manera”. </a:t>
            </a:r>
          </a:p>
        </p:txBody>
      </p:sp>
    </p:spTree>
    <p:extLst>
      <p:ext uri="{BB962C8B-B14F-4D97-AF65-F5344CB8AC3E}">
        <p14:creationId xmlns:p14="http://schemas.microsoft.com/office/powerpoint/2010/main" val="31700277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93213" y="1198676"/>
            <a:ext cx="7656723" cy="4893647"/>
          </a:xfrm>
          <a:prstGeom prst="rect">
            <a:avLst/>
          </a:prstGeom>
        </p:spPr>
        <p:txBody>
          <a:bodyPr wrap="square">
            <a:spAutoFit/>
          </a:bodyPr>
          <a:lstStyle/>
          <a:p>
            <a:r>
              <a:rPr lang="es-MX" sz="4000" b="1" dirty="0"/>
              <a:t>B. CRECÍA Y SE MULTIPLICABA </a:t>
            </a:r>
          </a:p>
          <a:p>
            <a:pPr algn="just"/>
            <a:r>
              <a:rPr lang="es-MX" sz="2800" dirty="0"/>
              <a:t>Hechos 12:24: </a:t>
            </a:r>
          </a:p>
          <a:p>
            <a:pPr algn="just"/>
            <a:r>
              <a:rPr lang="es-MX" sz="2800" b="1" dirty="0"/>
              <a:t>“Pero la palabra del Señor crecía y se multiplicaba”. </a:t>
            </a:r>
          </a:p>
          <a:p>
            <a:pPr algn="just"/>
            <a:endParaRPr lang="es-MX" sz="2800" dirty="0"/>
          </a:p>
          <a:p>
            <a:pPr algn="just"/>
            <a:r>
              <a:rPr lang="es-MX" sz="3200" dirty="0"/>
              <a:t>La tarea nuestra, es hacer lo que el Señor nos ha mandado: hacer discípulos. Y la tarea del El Espíritu Santo, es hacer crecer a su pueblo. Hagamos lo que el Señor nos ha mandado, y el dará el crecimiento.</a:t>
            </a:r>
            <a:endParaRPr lang="es-MX" sz="3200" b="1" dirty="0"/>
          </a:p>
        </p:txBody>
      </p:sp>
    </p:spTree>
    <p:extLst>
      <p:ext uri="{BB962C8B-B14F-4D97-AF65-F5344CB8AC3E}">
        <p14:creationId xmlns:p14="http://schemas.microsoft.com/office/powerpoint/2010/main" val="57192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79653" y="1414796"/>
            <a:ext cx="6929610" cy="4524315"/>
          </a:xfrm>
          <a:prstGeom prst="rect">
            <a:avLst/>
          </a:prstGeom>
        </p:spPr>
        <p:txBody>
          <a:bodyPr wrap="square">
            <a:spAutoFit/>
          </a:bodyPr>
          <a:lstStyle/>
          <a:p>
            <a:pPr algn="ctr"/>
            <a:r>
              <a:rPr lang="es-MX" sz="7200" b="1" dirty="0" smtClean="0"/>
              <a:t>LA MULTIPLICACIÓN DEL PUEBLO DE ISRAEL</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649995" y="1357631"/>
            <a:ext cx="7700791" cy="4585871"/>
          </a:xfrm>
          <a:prstGeom prst="rect">
            <a:avLst/>
          </a:prstGeom>
        </p:spPr>
        <p:txBody>
          <a:bodyPr wrap="square">
            <a:spAutoFit/>
          </a:bodyPr>
          <a:lstStyle/>
          <a:p>
            <a:r>
              <a:rPr lang="es-MX" sz="4000" b="1" dirty="0"/>
              <a:t>C. PARÁBOLA DEL CRECIMIENTO</a:t>
            </a:r>
          </a:p>
          <a:p>
            <a:pPr algn="just"/>
            <a:r>
              <a:rPr lang="es-MX" dirty="0"/>
              <a:t> </a:t>
            </a:r>
            <a:r>
              <a:rPr lang="es-MX" sz="2800" dirty="0"/>
              <a:t>Marcos 4:26-29: </a:t>
            </a:r>
          </a:p>
          <a:p>
            <a:pPr algn="just"/>
            <a:r>
              <a:rPr lang="es-MX" sz="2800" b="1" dirty="0"/>
              <a:t>“Decía además: Así es el reino de Dios, como cuando un hombre echa semilla en la tierra; y duerme y se levanta, de noche y de día, y la semilla brota y crece sin que él sepa cómo. Porque de suyo lleva fruto la tierra, primero hierba, luego espiga, después grano lleno en la espiga; y cuando el fruto está maduro, en seguida se mete la hoz, porque la siega ha llegado”.</a:t>
            </a:r>
            <a:r>
              <a:rPr lang="es-MX" sz="2800" dirty="0"/>
              <a:t> </a:t>
            </a:r>
          </a:p>
        </p:txBody>
      </p:sp>
    </p:spTree>
    <p:extLst>
      <p:ext uri="{BB962C8B-B14F-4D97-AF65-F5344CB8AC3E}">
        <p14:creationId xmlns:p14="http://schemas.microsoft.com/office/powerpoint/2010/main" val="2756516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991518" y="2141070"/>
            <a:ext cx="7105880" cy="2308324"/>
          </a:xfrm>
          <a:prstGeom prst="rect">
            <a:avLst/>
          </a:prstGeom>
        </p:spPr>
        <p:txBody>
          <a:bodyPr wrap="square">
            <a:spAutoFit/>
          </a:bodyPr>
          <a:lstStyle/>
          <a:p>
            <a:pPr algn="just"/>
            <a:r>
              <a:rPr lang="es-MX" sz="3600" dirty="0"/>
              <a:t>El evangelio es poder de Dios para salvación, solo necesita ser sembrado en el corazón del hombre, y él tiene poder para brotar y crecer.</a:t>
            </a:r>
            <a:endParaRPr lang="es-MX" sz="3600" b="1" dirty="0"/>
          </a:p>
        </p:txBody>
      </p:sp>
    </p:spTree>
    <p:extLst>
      <p:ext uri="{BB962C8B-B14F-4D97-AF65-F5344CB8AC3E}">
        <p14:creationId xmlns:p14="http://schemas.microsoft.com/office/powerpoint/2010/main" val="4272967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49" y="1299232"/>
            <a:ext cx="7777909" cy="4647426"/>
          </a:xfrm>
          <a:prstGeom prst="rect">
            <a:avLst/>
          </a:prstGeom>
        </p:spPr>
        <p:txBody>
          <a:bodyPr wrap="square">
            <a:spAutoFit/>
          </a:bodyPr>
          <a:lstStyle/>
          <a:p>
            <a:r>
              <a:rPr lang="es-MX" sz="4000" b="1" dirty="0"/>
              <a:t>CONCLUSIÓN </a:t>
            </a:r>
          </a:p>
          <a:p>
            <a:pPr algn="just"/>
            <a:r>
              <a:rPr lang="es-MX" sz="3200" dirty="0"/>
              <a:t>El paradigma que hoy se ha arraigado en la mente del liderazgo cristiano, es que estos tiempos son mas difíciles para el evangelio. Es decir, que crecer en este tiempo es una tarea mas compleja; la verdad de esto es que en todo tiempo, tanto para Israel, como para la iglesia primitiva: estuvo difícil lograr multiplicarse, igual o tal vez; peor para ellos. </a:t>
            </a:r>
            <a:endParaRPr lang="es-MX" sz="3200" b="1" dirty="0"/>
          </a:p>
        </p:txBody>
      </p:sp>
    </p:spTree>
    <p:extLst>
      <p:ext uri="{BB962C8B-B14F-4D97-AF65-F5344CB8AC3E}">
        <p14:creationId xmlns:p14="http://schemas.microsoft.com/office/powerpoint/2010/main" val="26461511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59315" y="1192030"/>
            <a:ext cx="7458419" cy="4832092"/>
          </a:xfrm>
          <a:prstGeom prst="rect">
            <a:avLst/>
          </a:prstGeom>
        </p:spPr>
        <p:txBody>
          <a:bodyPr wrap="square">
            <a:spAutoFit/>
          </a:bodyPr>
          <a:lstStyle/>
          <a:p>
            <a:pPr algn="just"/>
            <a:r>
              <a:rPr lang="es-MX" sz="2800" dirty="0"/>
              <a:t>La verdad es que el crecimiento, es el resultado de líderes apasionados que van mas allá de sus fuerzas y posibilidades; pero con una convicción firme de que el evangelio tiene que seguir adelante, a pesar de cualquier pronóstico, y superar lo negativo aun a costa de sus propias vidas. </a:t>
            </a:r>
          </a:p>
          <a:p>
            <a:pPr algn="just"/>
            <a:r>
              <a:rPr lang="es-MX" sz="2800" smtClean="0"/>
              <a:t>Mateo </a:t>
            </a:r>
            <a:r>
              <a:rPr lang="es-MX" sz="2800" dirty="0"/>
              <a:t>16:18</a:t>
            </a:r>
            <a:r>
              <a:rPr lang="es-MX" sz="2800"/>
              <a:t>: </a:t>
            </a:r>
            <a:endParaRPr lang="es-MX" sz="2800" smtClean="0"/>
          </a:p>
          <a:p>
            <a:pPr algn="just"/>
            <a:r>
              <a:rPr lang="es-MX" sz="2800" b="1" dirty="0" smtClean="0"/>
              <a:t>“</a:t>
            </a:r>
            <a:r>
              <a:rPr lang="es-MX" sz="2800" b="1" dirty="0"/>
              <a:t>Y yo también te digo, que tú eres Pedro, y sobre esta roca edificaré mi iglesia; y las puertas del Hades no prevalecerán contra ella”. </a:t>
            </a:r>
          </a:p>
        </p:txBody>
      </p:sp>
    </p:spTree>
    <p:extLst>
      <p:ext uri="{BB962C8B-B14F-4D97-AF65-F5344CB8AC3E}">
        <p14:creationId xmlns:p14="http://schemas.microsoft.com/office/powerpoint/2010/main" val="1198579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Rectángulo 2"/>
          <p:cNvSpPr/>
          <p:nvPr/>
        </p:nvSpPr>
        <p:spPr>
          <a:xfrm>
            <a:off x="947451" y="1725921"/>
            <a:ext cx="7513503" cy="3600986"/>
          </a:xfrm>
          <a:prstGeom prst="rect">
            <a:avLst/>
          </a:prstGeom>
        </p:spPr>
        <p:txBody>
          <a:bodyPr wrap="square">
            <a:spAutoFit/>
          </a:bodyPr>
          <a:lstStyle/>
          <a:p>
            <a:pPr algn="just"/>
            <a:r>
              <a:rPr lang="es-MX" sz="4000" b="1" dirty="0"/>
              <a:t>BASE BÍBLICA: </a:t>
            </a:r>
          </a:p>
          <a:p>
            <a:pPr algn="just"/>
            <a:endParaRPr lang="es-MX" sz="2800" b="1" dirty="0"/>
          </a:p>
          <a:p>
            <a:pPr algn="just"/>
            <a:r>
              <a:rPr lang="es-MX" sz="3200" dirty="0"/>
              <a:t>Hechos 7:17 </a:t>
            </a:r>
            <a:endParaRPr lang="es-MX" sz="3200" dirty="0" smtClean="0"/>
          </a:p>
          <a:p>
            <a:pPr algn="just"/>
            <a:r>
              <a:rPr lang="es-MX" sz="3200" b="1" dirty="0" smtClean="0"/>
              <a:t>“</a:t>
            </a:r>
            <a:r>
              <a:rPr lang="es-MX" sz="3200" b="1" dirty="0"/>
              <a:t>Pero cuando se acercaba el tiempo de la promesa, que Dios había jurado a Abraham, el pueblo creció y se multiplicó en Egipto”.</a:t>
            </a:r>
          </a:p>
        </p:txBody>
      </p:sp>
    </p:spTree>
    <p:extLst>
      <p:ext uri="{BB962C8B-B14F-4D97-AF65-F5344CB8AC3E}">
        <p14:creationId xmlns:p14="http://schemas.microsoft.com/office/powerpoint/2010/main" val="248048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123720" y="1536883"/>
            <a:ext cx="6852492" cy="3939540"/>
          </a:xfrm>
          <a:prstGeom prst="rect">
            <a:avLst/>
          </a:prstGeom>
        </p:spPr>
        <p:txBody>
          <a:bodyPr wrap="square">
            <a:spAutoFit/>
          </a:bodyPr>
          <a:lstStyle/>
          <a:p>
            <a:r>
              <a:rPr lang="es-MX" sz="4000" b="1" dirty="0"/>
              <a:t>INTRODUCCIÓN</a:t>
            </a:r>
            <a:r>
              <a:rPr lang="es-MX" sz="4000" dirty="0"/>
              <a:t> </a:t>
            </a:r>
          </a:p>
          <a:p>
            <a:endParaRPr lang="es-MX" dirty="0"/>
          </a:p>
          <a:p>
            <a:pPr algn="just"/>
            <a:r>
              <a:rPr lang="es-MX" sz="3200" dirty="0"/>
              <a:t>El pueblo de Dios siempre se ha multiplicado. Aun cuando en cada generación, las circunstancias y retos han sido distintos; la multiplicación ha llegado, porque el crecimiento siempre ha estado en el corazón de Dios.</a:t>
            </a:r>
            <a:endParaRPr lang="es-MX" sz="3200" b="1" dirty="0"/>
          </a:p>
        </p:txBody>
      </p:sp>
    </p:spTree>
    <p:extLst>
      <p:ext uri="{BB962C8B-B14F-4D97-AF65-F5344CB8AC3E}">
        <p14:creationId xmlns:p14="http://schemas.microsoft.com/office/powerpoint/2010/main" val="122181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81350" y="1359034"/>
            <a:ext cx="7315200" cy="4585871"/>
          </a:xfrm>
          <a:prstGeom prst="rect">
            <a:avLst/>
          </a:prstGeom>
        </p:spPr>
        <p:txBody>
          <a:bodyPr wrap="square">
            <a:spAutoFit/>
          </a:bodyPr>
          <a:lstStyle/>
          <a:p>
            <a:r>
              <a:rPr lang="es-MX" sz="4000" b="1" dirty="0"/>
              <a:t>PROMESA A ABRAHAM </a:t>
            </a:r>
          </a:p>
          <a:p>
            <a:pPr algn="just"/>
            <a:r>
              <a:rPr lang="es-MX" sz="2800" dirty="0"/>
              <a:t>Génesis 17:1-6: </a:t>
            </a:r>
            <a:r>
              <a:rPr lang="es-MX" sz="2800" b="1" dirty="0"/>
              <a:t>“Era Abram de edad de noventa y nueve años, cuando le apareció Jehová y le dijo: Yo soy el Dios Todopoderoso; anda delante de mí y sé perfecto. Y pondré mi pacto entre mí y ti, y te multiplicaré en gran manera… He aquí mi pacto es contigo, y serás padre de muchedumbre de gentes… Y te multiplicaré en gran manera, y haré naciones de ti, y reyes saldrán de ti.</a:t>
            </a:r>
          </a:p>
        </p:txBody>
      </p:sp>
    </p:spTree>
    <p:extLst>
      <p:ext uri="{BB962C8B-B14F-4D97-AF65-F5344CB8AC3E}">
        <p14:creationId xmlns:p14="http://schemas.microsoft.com/office/powerpoint/2010/main" val="2458413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1013552" y="1753902"/>
            <a:ext cx="6852491" cy="3416320"/>
          </a:xfrm>
          <a:prstGeom prst="rect">
            <a:avLst/>
          </a:prstGeom>
        </p:spPr>
        <p:txBody>
          <a:bodyPr wrap="square">
            <a:spAutoFit/>
          </a:bodyPr>
          <a:lstStyle/>
          <a:p>
            <a:pPr algn="just"/>
            <a:r>
              <a:rPr lang="es-MX" sz="3600" dirty="0"/>
              <a:t>Abraham era un hombre, que humanamente podemos decir; que tenía cero probabilidad de llegar a multiplicarse. </a:t>
            </a:r>
            <a:endParaRPr lang="es-MX" sz="3600" dirty="0" smtClean="0"/>
          </a:p>
          <a:p>
            <a:pPr algn="just"/>
            <a:r>
              <a:rPr lang="es-MX" sz="3600" dirty="0" smtClean="0"/>
              <a:t>Es </a:t>
            </a:r>
            <a:r>
              <a:rPr lang="es-MX" sz="3600" dirty="0"/>
              <a:t>decir, que la multiplicación llega aun contra todo pronóstico.</a:t>
            </a:r>
          </a:p>
        </p:txBody>
      </p:sp>
    </p:spTree>
    <p:extLst>
      <p:ext uri="{BB962C8B-B14F-4D97-AF65-F5344CB8AC3E}">
        <p14:creationId xmlns:p14="http://schemas.microsoft.com/office/powerpoint/2010/main" val="2780848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749147" y="1535528"/>
            <a:ext cx="7502487" cy="4216539"/>
          </a:xfrm>
          <a:prstGeom prst="rect">
            <a:avLst/>
          </a:prstGeom>
        </p:spPr>
        <p:txBody>
          <a:bodyPr wrap="square">
            <a:spAutoFit/>
          </a:bodyPr>
          <a:lstStyle/>
          <a:p>
            <a:pPr algn="just"/>
            <a:r>
              <a:rPr lang="es-MX" sz="4000" b="1" dirty="0"/>
              <a:t>I.- LOS HIJOS DE ISRAEL SE MULTIPLICARON</a:t>
            </a:r>
          </a:p>
          <a:p>
            <a:pPr algn="just"/>
            <a:r>
              <a:rPr lang="es-MX" sz="2800" b="1" dirty="0"/>
              <a:t> </a:t>
            </a:r>
          </a:p>
          <a:p>
            <a:pPr algn="just"/>
            <a:r>
              <a:rPr lang="es-MX" sz="3200" dirty="0"/>
              <a:t>Éxodo 1:7: </a:t>
            </a:r>
            <a:endParaRPr lang="es-MX" sz="3200" dirty="0" smtClean="0"/>
          </a:p>
          <a:p>
            <a:pPr algn="just"/>
            <a:r>
              <a:rPr lang="es-MX" sz="3200" b="1" dirty="0" smtClean="0"/>
              <a:t>“</a:t>
            </a:r>
            <a:r>
              <a:rPr lang="es-MX" sz="3200" b="1" dirty="0"/>
              <a:t>Y los hijos de Israel fructificaron y se multiplicaron, y fueron aumentados y fortalecidos en extremo, y se llenó de ellos la tierra”.</a:t>
            </a:r>
          </a:p>
        </p:txBody>
      </p:sp>
    </p:spTree>
    <p:extLst>
      <p:ext uri="{BB962C8B-B14F-4D97-AF65-F5344CB8AC3E}">
        <p14:creationId xmlns:p14="http://schemas.microsoft.com/office/powerpoint/2010/main" val="1599239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37282" y="1408567"/>
            <a:ext cx="7491470" cy="4401205"/>
          </a:xfrm>
          <a:prstGeom prst="rect">
            <a:avLst/>
          </a:prstGeom>
        </p:spPr>
        <p:txBody>
          <a:bodyPr wrap="square">
            <a:spAutoFit/>
          </a:bodyPr>
          <a:lstStyle/>
          <a:p>
            <a:r>
              <a:rPr lang="es-MX" sz="2800" dirty="0"/>
              <a:t>La multiplicación de Israel en Egipto, vuelve a suceder contra todo pronóstico: </a:t>
            </a:r>
          </a:p>
          <a:p>
            <a:pPr marL="514350" indent="-514350">
              <a:buAutoNum type="alphaUcPeriod"/>
            </a:pPr>
            <a:r>
              <a:rPr lang="es-MX" sz="2800" dirty="0"/>
              <a:t>Sin libertad, eran esclavos. </a:t>
            </a:r>
          </a:p>
          <a:p>
            <a:pPr marL="514350" indent="-514350">
              <a:buAutoNum type="alphaUcPeriod"/>
            </a:pPr>
            <a:r>
              <a:rPr lang="es-MX" sz="2800" dirty="0"/>
              <a:t>Sin disposición de tiempo, 16 horas o mas de trabajo forzado. </a:t>
            </a:r>
          </a:p>
          <a:p>
            <a:pPr marL="514350" indent="-514350">
              <a:buAutoNum type="alphaUcPeriod"/>
            </a:pPr>
            <a:r>
              <a:rPr lang="es-MX" sz="2800" dirty="0"/>
              <a:t>Sin economía disponible. </a:t>
            </a:r>
          </a:p>
          <a:p>
            <a:pPr marL="514350" indent="-514350">
              <a:buAutoNum type="alphaUcPeriod"/>
            </a:pPr>
            <a:r>
              <a:rPr lang="es-MX" sz="2800" dirty="0"/>
              <a:t>Sin libertad de acción. </a:t>
            </a:r>
          </a:p>
          <a:p>
            <a:pPr marL="514350" indent="-514350">
              <a:buAutoNum type="alphaUcPeriod"/>
            </a:pPr>
            <a:r>
              <a:rPr lang="es-MX" sz="2800" dirty="0"/>
              <a:t>Sin buenas circunstancias. </a:t>
            </a:r>
          </a:p>
          <a:p>
            <a:pPr marL="514350" indent="-514350">
              <a:buAutoNum type="alphaUcPeriod"/>
            </a:pPr>
            <a:r>
              <a:rPr lang="es-MX" sz="2800" dirty="0"/>
              <a:t>Sin buena infraestructura. </a:t>
            </a:r>
          </a:p>
          <a:p>
            <a:pPr marL="514350" indent="-514350">
              <a:buAutoNum type="alphaUcPeriod"/>
            </a:pPr>
            <a:r>
              <a:rPr lang="es-MX" sz="2800" dirty="0"/>
              <a:t>Sin condiciones ni siquiera humanas. </a:t>
            </a:r>
            <a:endParaRPr lang="es-MX" sz="2800" b="1" dirty="0"/>
          </a:p>
        </p:txBody>
      </p:sp>
    </p:spTree>
    <p:extLst>
      <p:ext uri="{BB962C8B-B14F-4D97-AF65-F5344CB8AC3E}">
        <p14:creationId xmlns:p14="http://schemas.microsoft.com/office/powerpoint/2010/main" val="41768631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870331" y="1355720"/>
            <a:ext cx="7216049" cy="4524315"/>
          </a:xfrm>
          <a:prstGeom prst="rect">
            <a:avLst/>
          </a:prstGeom>
        </p:spPr>
        <p:txBody>
          <a:bodyPr wrap="square">
            <a:spAutoFit/>
          </a:bodyPr>
          <a:lstStyle/>
          <a:p>
            <a:pPr algn="just"/>
            <a:r>
              <a:rPr lang="es-MX" sz="3200" dirty="0"/>
              <a:t>Es decir, que la posibilidad de multiplicarse era casi nula, pero contra todo pronóstico; Israel se multiplicó exponencialmente. </a:t>
            </a:r>
          </a:p>
          <a:p>
            <a:pPr algn="just"/>
            <a:r>
              <a:rPr lang="es-MX" sz="3200" dirty="0"/>
              <a:t>Porque la multiplicación en el reino de Dios, no es asunto de circunstancias; sino del poder de Dios obrando para traer crecimiento, no importando las circunstancias.</a:t>
            </a:r>
            <a:endParaRPr lang="es-MX" sz="3200" b="1" dirty="0"/>
          </a:p>
        </p:txBody>
      </p:sp>
    </p:spTree>
    <p:extLst>
      <p:ext uri="{BB962C8B-B14F-4D97-AF65-F5344CB8AC3E}">
        <p14:creationId xmlns:p14="http://schemas.microsoft.com/office/powerpoint/2010/main" val="39551747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TotalTime>
  <Words>1320</Words>
  <Application>Microsoft Office PowerPoint</Application>
  <PresentationFormat>Presentación en pantalla (4:3)</PresentationFormat>
  <Paragraphs>65</Paragraphs>
  <Slides>23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23</vt:i4>
      </vt:variant>
    </vt:vector>
  </HeadingPairs>
  <TitlesOfParts>
    <vt:vector size="26"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64</cp:revision>
  <dcterms:created xsi:type="dcterms:W3CDTF">2016-01-29T05:02:58Z</dcterms:created>
  <dcterms:modified xsi:type="dcterms:W3CDTF">2018-01-19T00:52:17Z</dcterms:modified>
  <cp:category/>
</cp:coreProperties>
</file>