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310" r:id="rId28"/>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73" autoAdjust="0"/>
    <p:restoredTop sz="94660"/>
  </p:normalViewPr>
  <p:slideViewPr>
    <p:cSldViewPr snapToGrid="0" snapToObjects="1">
      <p:cViewPr varScale="1">
        <p:scale>
          <a:sx n="87" d="100"/>
          <a:sy n="87" d="100"/>
        </p:scale>
        <p:origin x="1638"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18/01/2018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18/01/2018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18/01/2018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18/01/2018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ultiplic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134737" y="1775936"/>
            <a:ext cx="6698256" cy="2246769"/>
          </a:xfrm>
          <a:prstGeom prst="rect">
            <a:avLst/>
          </a:prstGeom>
        </p:spPr>
        <p:txBody>
          <a:bodyPr wrap="square">
            <a:spAutoFit/>
          </a:bodyPr>
          <a:lstStyle/>
          <a:p>
            <a:pPr algn="just"/>
            <a:r>
              <a:rPr lang="es-MX" sz="2800" dirty="0"/>
              <a:t>Pablo lo dice así:</a:t>
            </a:r>
          </a:p>
          <a:p>
            <a:pPr algn="just"/>
            <a:r>
              <a:rPr lang="es-MX" sz="2800" dirty="0"/>
              <a:t> </a:t>
            </a:r>
            <a:r>
              <a:rPr lang="es-MX" sz="2800" b="1" dirty="0"/>
              <a:t>“Así que, yo de esta manera corro, no como a la ventura; de esta manera peleo, no como quien golpea el aire”. </a:t>
            </a:r>
          </a:p>
          <a:p>
            <a:pPr algn="r"/>
            <a:r>
              <a:rPr lang="es-MX" sz="2800" dirty="0"/>
              <a:t>1 Corintios 9:26.</a:t>
            </a:r>
            <a:endParaRPr lang="es-MX" sz="2800" b="1" dirty="0"/>
          </a:p>
        </p:txBody>
      </p:sp>
    </p:spTree>
    <p:extLst>
      <p:ext uri="{BB962C8B-B14F-4D97-AF65-F5344CB8AC3E}">
        <p14:creationId xmlns:p14="http://schemas.microsoft.com/office/powerpoint/2010/main" val="420634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36434" y="1725920"/>
            <a:ext cx="7315200" cy="2431435"/>
          </a:xfrm>
          <a:prstGeom prst="rect">
            <a:avLst/>
          </a:prstGeom>
        </p:spPr>
        <p:txBody>
          <a:bodyPr wrap="square">
            <a:spAutoFit/>
          </a:bodyPr>
          <a:lstStyle/>
          <a:p>
            <a:pPr algn="just"/>
            <a:r>
              <a:rPr lang="es-MX" sz="4000" b="1" dirty="0"/>
              <a:t>IV.- LAS METAS SE PLANIFICAN </a:t>
            </a:r>
          </a:p>
          <a:p>
            <a:pPr algn="just"/>
            <a:r>
              <a:rPr lang="es-MX" sz="2800" dirty="0"/>
              <a:t>Planificación es el proceso de desarrollar objetivos, y elegir un futuro curso de acción para lograrlos. Se necesita un plan, para lograr un objetivo. </a:t>
            </a:r>
            <a:endParaRPr lang="es-MX" sz="2800" b="1" dirty="0"/>
          </a:p>
        </p:txBody>
      </p:sp>
    </p:spTree>
    <p:extLst>
      <p:ext uri="{BB962C8B-B14F-4D97-AF65-F5344CB8AC3E}">
        <p14:creationId xmlns:p14="http://schemas.microsoft.com/office/powerpoint/2010/main" val="3884692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93214" y="1613826"/>
            <a:ext cx="7381302" cy="3539430"/>
          </a:xfrm>
          <a:prstGeom prst="rect">
            <a:avLst/>
          </a:prstGeom>
        </p:spPr>
        <p:txBody>
          <a:bodyPr wrap="square">
            <a:spAutoFit/>
          </a:bodyPr>
          <a:lstStyle/>
          <a:p>
            <a:pPr algn="just"/>
            <a:r>
              <a:rPr lang="es-MX" sz="2800" dirty="0"/>
              <a:t>Para llegar a lograr algo, se ocupa algo más que una intención. Hay que tener una idea, hay que convertirla en proyecto; hay que hacer un programa para saber cómo vamos a llegar al objetivo deseado. </a:t>
            </a:r>
          </a:p>
          <a:p>
            <a:pPr algn="just"/>
            <a:r>
              <a:rPr lang="es-MX" sz="2800" dirty="0"/>
              <a:t>Una vez que tenemos ya un propósito, hay que empezar a trabajar. Porque sin trabajo, sin esfuerzo no se logra nada.</a:t>
            </a:r>
            <a:endParaRPr lang="es-MX" sz="2800" b="1" dirty="0"/>
          </a:p>
        </p:txBody>
      </p:sp>
    </p:spTree>
    <p:extLst>
      <p:ext uri="{BB962C8B-B14F-4D97-AF65-F5344CB8AC3E}">
        <p14:creationId xmlns:p14="http://schemas.microsoft.com/office/powerpoint/2010/main" val="193865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14399" y="1697242"/>
            <a:ext cx="7359267" cy="3293209"/>
          </a:xfrm>
          <a:prstGeom prst="rect">
            <a:avLst/>
          </a:prstGeom>
        </p:spPr>
        <p:txBody>
          <a:bodyPr wrap="square">
            <a:spAutoFit/>
          </a:bodyPr>
          <a:lstStyle/>
          <a:p>
            <a:pPr marL="514350" indent="-514350" algn="just">
              <a:buAutoNum type="alphaUcPeriod"/>
            </a:pPr>
            <a:r>
              <a:rPr lang="es-MX" sz="4000" b="1" dirty="0"/>
              <a:t>PLANEAR, PREPARAR</a:t>
            </a:r>
          </a:p>
          <a:p>
            <a:pPr algn="just"/>
            <a:r>
              <a:rPr lang="es-MX" dirty="0"/>
              <a:t> </a:t>
            </a:r>
            <a:r>
              <a:rPr lang="es-MX" sz="2800" b="1" dirty="0"/>
              <a:t>“Ve a la hormiga, oh perezoso, Mira sus caminos, y sé sabio; La cual no teniendo capitán, Ni gobernador, ni señor, Prepara en el verano su comida, Y recoge en el tiempo de la siega su mantenimiento”.</a:t>
            </a:r>
          </a:p>
          <a:p>
            <a:pPr algn="r"/>
            <a:r>
              <a:rPr lang="es-MX" sz="2800" b="1" dirty="0"/>
              <a:t> </a:t>
            </a:r>
            <a:r>
              <a:rPr lang="es-MX" sz="2800" dirty="0"/>
              <a:t>Proverbios 6:6-8</a:t>
            </a:r>
            <a:endParaRPr lang="es-MX" sz="2800" b="1" dirty="0"/>
          </a:p>
        </p:txBody>
      </p:sp>
    </p:spTree>
    <p:extLst>
      <p:ext uri="{BB962C8B-B14F-4D97-AF65-F5344CB8AC3E}">
        <p14:creationId xmlns:p14="http://schemas.microsoft.com/office/powerpoint/2010/main" val="3177242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49146" y="1463080"/>
            <a:ext cx="7634689" cy="4154984"/>
          </a:xfrm>
          <a:prstGeom prst="rect">
            <a:avLst/>
          </a:prstGeom>
        </p:spPr>
        <p:txBody>
          <a:bodyPr wrap="square">
            <a:spAutoFit/>
          </a:bodyPr>
          <a:lstStyle/>
          <a:p>
            <a:pPr algn="just"/>
            <a:r>
              <a:rPr lang="es-MX" sz="4000" b="1" dirty="0"/>
              <a:t>V.- LAS METAS SE ORGANIZAN </a:t>
            </a:r>
          </a:p>
          <a:p>
            <a:pPr algn="just"/>
            <a:r>
              <a:rPr lang="es-MX" sz="2800" dirty="0"/>
              <a:t>La organización es el proceso mediante el cual, los colaboradores se relacionan unos con otros; para Cumplir las METAS de una Organización. Las ideas que no se organizan, no se logran. Hay que darles forma, estructurarlas, arreglarlas para su consumación. </a:t>
            </a:r>
          </a:p>
          <a:p>
            <a:pPr algn="just"/>
            <a:r>
              <a:rPr lang="es-MX" sz="2800" dirty="0"/>
              <a:t>El desorden nunca es bueno en ninguna circunstancia. </a:t>
            </a:r>
            <a:endParaRPr lang="es-MX" sz="2800" b="1" dirty="0"/>
          </a:p>
        </p:txBody>
      </p:sp>
    </p:spTree>
    <p:extLst>
      <p:ext uri="{BB962C8B-B14F-4D97-AF65-F5344CB8AC3E}">
        <p14:creationId xmlns:p14="http://schemas.microsoft.com/office/powerpoint/2010/main" val="124193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03383" y="1624843"/>
            <a:ext cx="7238082" cy="3539430"/>
          </a:xfrm>
          <a:prstGeom prst="rect">
            <a:avLst/>
          </a:prstGeom>
        </p:spPr>
        <p:txBody>
          <a:bodyPr wrap="square">
            <a:spAutoFit/>
          </a:bodyPr>
          <a:lstStyle/>
          <a:p>
            <a:pPr algn="just"/>
            <a:r>
              <a:rPr lang="es-MX" sz="2800" dirty="0" smtClean="0"/>
              <a:t>A.	Nuestras </a:t>
            </a:r>
            <a:r>
              <a:rPr lang="es-MX" sz="2800" dirty="0"/>
              <a:t>metas deben estar orientadas </a:t>
            </a:r>
            <a:r>
              <a:rPr lang="es-MX" sz="2800" dirty="0" smtClean="0"/>
              <a:t>en</a:t>
            </a:r>
          </a:p>
          <a:p>
            <a:pPr algn="just"/>
            <a:r>
              <a:rPr lang="es-MX" sz="2800" dirty="0" smtClean="0"/>
              <a:t>GANAR </a:t>
            </a:r>
            <a:r>
              <a:rPr lang="es-MX" sz="2800" dirty="0"/>
              <a:t>ALMAS. </a:t>
            </a:r>
          </a:p>
          <a:p>
            <a:pPr algn="just"/>
            <a:r>
              <a:rPr lang="es-MX" sz="2800" dirty="0" smtClean="0"/>
              <a:t>B.	Nuestro </a:t>
            </a:r>
            <a:r>
              <a:rPr lang="es-MX" sz="2800" dirty="0"/>
              <a:t>Sistema de Actividades deliberadamente debe ser planeado a ganar almas. </a:t>
            </a:r>
          </a:p>
          <a:p>
            <a:pPr algn="just"/>
            <a:r>
              <a:rPr lang="es-MX" sz="2800" dirty="0" smtClean="0"/>
              <a:t>C.	La </a:t>
            </a:r>
            <a:r>
              <a:rPr lang="es-MX" sz="2800" dirty="0"/>
              <a:t>naturaleza nos enseña bastante: </a:t>
            </a:r>
            <a:r>
              <a:rPr lang="es-MX" sz="2800" b="1" dirty="0"/>
              <a:t>“Las langostas, que no tienen rey, y salen todas por CUADRILLAS”</a:t>
            </a:r>
            <a:r>
              <a:rPr lang="es-MX" sz="2800" dirty="0"/>
              <a:t>. Proverbios 30:27.</a:t>
            </a:r>
            <a:endParaRPr lang="es-MX" sz="2800" b="1" dirty="0"/>
          </a:p>
        </p:txBody>
      </p:sp>
    </p:spTree>
    <p:extLst>
      <p:ext uri="{BB962C8B-B14F-4D97-AF65-F5344CB8AC3E}">
        <p14:creationId xmlns:p14="http://schemas.microsoft.com/office/powerpoint/2010/main" val="19861459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46602" y="1842037"/>
            <a:ext cx="7006728" cy="2246769"/>
          </a:xfrm>
          <a:prstGeom prst="rect">
            <a:avLst/>
          </a:prstGeom>
        </p:spPr>
        <p:txBody>
          <a:bodyPr wrap="square">
            <a:spAutoFit/>
          </a:bodyPr>
          <a:lstStyle/>
          <a:p>
            <a:pPr algn="just"/>
            <a:r>
              <a:rPr lang="es-MX" sz="2800" dirty="0"/>
              <a:t>D. La iglesia debe estar organizada, el libro de Cantares 6:10 nos refiere: </a:t>
            </a:r>
            <a:r>
              <a:rPr lang="es-MX" sz="2800" b="1" dirty="0"/>
              <a:t>“¿Quién es ésta que se muestra como el alba, Hermosa como la luna, Esclarecida como el sol, Imponente como ejércitos en orden?”.</a:t>
            </a:r>
          </a:p>
        </p:txBody>
      </p:sp>
    </p:spTree>
    <p:extLst>
      <p:ext uri="{BB962C8B-B14F-4D97-AF65-F5344CB8AC3E}">
        <p14:creationId xmlns:p14="http://schemas.microsoft.com/office/powerpoint/2010/main" val="2925141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59316" y="1804442"/>
            <a:ext cx="7194014" cy="2000548"/>
          </a:xfrm>
          <a:prstGeom prst="rect">
            <a:avLst/>
          </a:prstGeom>
        </p:spPr>
        <p:txBody>
          <a:bodyPr wrap="square">
            <a:spAutoFit/>
          </a:bodyPr>
          <a:lstStyle/>
          <a:p>
            <a:pPr algn="just"/>
            <a:r>
              <a:rPr lang="es-MX" sz="4000" b="1" dirty="0"/>
              <a:t>VI.- LAS METAS SE EVALÚAN </a:t>
            </a:r>
          </a:p>
          <a:p>
            <a:pPr algn="just"/>
            <a:r>
              <a:rPr lang="es-MX" sz="2800" dirty="0"/>
              <a:t>La evaluación es el proceso de asegurar el desempeño eficiente, para alcanzar los objetivos de una organización.</a:t>
            </a:r>
            <a:endParaRPr lang="es-MX" sz="2800" b="1" dirty="0"/>
          </a:p>
        </p:txBody>
      </p:sp>
    </p:spTree>
    <p:extLst>
      <p:ext uri="{BB962C8B-B14F-4D97-AF65-F5344CB8AC3E}">
        <p14:creationId xmlns:p14="http://schemas.microsoft.com/office/powerpoint/2010/main" val="3868588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70333" y="1569759"/>
            <a:ext cx="7403334" cy="3539430"/>
          </a:xfrm>
          <a:prstGeom prst="rect">
            <a:avLst/>
          </a:prstGeom>
        </p:spPr>
        <p:txBody>
          <a:bodyPr wrap="square">
            <a:spAutoFit/>
          </a:bodyPr>
          <a:lstStyle/>
          <a:p>
            <a:pPr algn="just"/>
            <a:r>
              <a:rPr lang="es-MX" sz="2800" dirty="0"/>
              <a:t>De hecho, todo lo que no se evalúa , no tiene buenos resultados. Considera la siguiente máxima: “NO CONSIGUES LO QUE ESPERAS; CONSIGUES LO QUE EVALÚAS”.</a:t>
            </a:r>
          </a:p>
          <a:p>
            <a:pPr algn="just"/>
            <a:endParaRPr lang="es-MX" sz="2800" dirty="0"/>
          </a:p>
          <a:p>
            <a:pPr algn="just"/>
            <a:r>
              <a:rPr lang="es-MX" sz="2800" dirty="0"/>
              <a:t>A. </a:t>
            </a:r>
            <a:r>
              <a:rPr lang="es-MX" sz="2800" dirty="0" smtClean="0"/>
              <a:t> LA </a:t>
            </a:r>
            <a:r>
              <a:rPr lang="es-MX" sz="2800" dirty="0"/>
              <a:t>EVALUACIÓN LOGRA </a:t>
            </a:r>
          </a:p>
          <a:p>
            <a:pPr algn="just"/>
            <a:r>
              <a:rPr lang="es-MX" sz="2800" dirty="0" smtClean="0"/>
              <a:t>1.  Establecer </a:t>
            </a:r>
            <a:r>
              <a:rPr lang="es-MX" sz="2800" dirty="0"/>
              <a:t>Objetivos. </a:t>
            </a:r>
          </a:p>
          <a:p>
            <a:pPr algn="just"/>
            <a:r>
              <a:rPr lang="es-MX" sz="2800" dirty="0" smtClean="0"/>
              <a:t>2.  </a:t>
            </a:r>
            <a:r>
              <a:rPr lang="es-MX" sz="2800" dirty="0"/>
              <a:t>Desarrollar Prioridades.</a:t>
            </a:r>
            <a:endParaRPr lang="es-MX" sz="2800" b="1" dirty="0"/>
          </a:p>
        </p:txBody>
      </p:sp>
    </p:spTree>
    <p:extLst>
      <p:ext uri="{BB962C8B-B14F-4D97-AF65-F5344CB8AC3E}">
        <p14:creationId xmlns:p14="http://schemas.microsoft.com/office/powerpoint/2010/main" val="11262376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25417" y="1558741"/>
            <a:ext cx="7403335" cy="3539430"/>
          </a:xfrm>
          <a:prstGeom prst="rect">
            <a:avLst/>
          </a:prstGeom>
        </p:spPr>
        <p:txBody>
          <a:bodyPr wrap="square">
            <a:spAutoFit/>
          </a:bodyPr>
          <a:lstStyle/>
          <a:p>
            <a:pPr algn="just"/>
            <a:r>
              <a:rPr lang="es-MX" sz="2800" dirty="0"/>
              <a:t>3. Tomar Decisiones Respecto a los Cursos de Acción.</a:t>
            </a:r>
          </a:p>
          <a:p>
            <a:pPr algn="just"/>
            <a:r>
              <a:rPr lang="es-MX" sz="2800" dirty="0"/>
              <a:t> </a:t>
            </a:r>
          </a:p>
          <a:p>
            <a:pPr algn="just"/>
            <a:r>
              <a:rPr lang="es-MX" sz="2800" dirty="0"/>
              <a:t>4. Emprender Acciones que Tiendan a Activar los Planes.</a:t>
            </a:r>
          </a:p>
          <a:p>
            <a:pPr algn="just"/>
            <a:endParaRPr lang="es-MX" sz="2800" dirty="0"/>
          </a:p>
          <a:p>
            <a:pPr algn="just"/>
            <a:r>
              <a:rPr lang="es-MX" sz="2800" dirty="0"/>
              <a:t> 5. Evaluar la Retroalimentación del Desempeño para la Re-planificación.</a:t>
            </a:r>
            <a:endParaRPr lang="es-MX" sz="2800" b="1" dirty="0"/>
          </a:p>
        </p:txBody>
      </p:sp>
    </p:spTree>
    <p:extLst>
      <p:ext uri="{BB962C8B-B14F-4D97-AF65-F5344CB8AC3E}">
        <p14:creationId xmlns:p14="http://schemas.microsoft.com/office/powerpoint/2010/main" val="165086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432194" y="1803710"/>
            <a:ext cx="6257581" cy="3139321"/>
          </a:xfrm>
          <a:prstGeom prst="rect">
            <a:avLst/>
          </a:prstGeom>
        </p:spPr>
        <p:txBody>
          <a:bodyPr wrap="square">
            <a:spAutoFit/>
          </a:bodyPr>
          <a:lstStyle/>
          <a:p>
            <a:pPr algn="ctr"/>
            <a:r>
              <a:rPr lang="es-MX" sz="6600" b="1" dirty="0" smtClean="0"/>
              <a:t>LOS QUE AVALÚAS FUNCIONA</a:t>
            </a:r>
            <a:endParaRPr lang="es-MX" sz="66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81349" y="1636034"/>
            <a:ext cx="7238082" cy="3724096"/>
          </a:xfrm>
          <a:prstGeom prst="rect">
            <a:avLst/>
          </a:prstGeom>
        </p:spPr>
        <p:txBody>
          <a:bodyPr wrap="square">
            <a:spAutoFit/>
          </a:bodyPr>
          <a:lstStyle/>
          <a:p>
            <a:pPr algn="just"/>
            <a:r>
              <a:rPr lang="es-MX" sz="4000" b="1" dirty="0"/>
              <a:t>B. POR QUÉ EVALUAR</a:t>
            </a:r>
          </a:p>
          <a:p>
            <a:pPr algn="just"/>
            <a:r>
              <a:rPr lang="es-MX" sz="2800" dirty="0"/>
              <a:t> Si no evaluamos, no sabemos dónde vamos; ni cómo vamos, ni cuando llegamos. </a:t>
            </a:r>
          </a:p>
          <a:p>
            <a:pPr marL="514350" indent="-514350" algn="just">
              <a:buAutoNum type="arabicPeriod"/>
            </a:pPr>
            <a:r>
              <a:rPr lang="es-MX" sz="2800" dirty="0"/>
              <a:t>El resultado de la organización puede </a:t>
            </a:r>
            <a:r>
              <a:rPr lang="es-MX" sz="2800" dirty="0" smtClean="0"/>
              <a:t>ser</a:t>
            </a:r>
          </a:p>
          <a:p>
            <a:pPr algn="just"/>
            <a:r>
              <a:rPr lang="es-MX" sz="2800" dirty="0" smtClean="0"/>
              <a:t>mejorado</a:t>
            </a:r>
            <a:r>
              <a:rPr lang="es-MX" sz="2800" dirty="0"/>
              <a:t>; por consiguiente, puede ser planificado. </a:t>
            </a:r>
          </a:p>
          <a:p>
            <a:pPr algn="just"/>
            <a:r>
              <a:rPr lang="es-MX" sz="2800" dirty="0"/>
              <a:t>2. Los buenos administradores, pueden hallar formas realistas por fe de lograr los objetivos.</a:t>
            </a:r>
            <a:endParaRPr lang="es-MX" sz="2800" b="1" dirty="0"/>
          </a:p>
        </p:txBody>
      </p:sp>
    </p:spTree>
    <p:extLst>
      <p:ext uri="{BB962C8B-B14F-4D97-AF65-F5344CB8AC3E}">
        <p14:creationId xmlns:p14="http://schemas.microsoft.com/office/powerpoint/2010/main" val="21178092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69483" y="1842683"/>
            <a:ext cx="7447403" cy="2677656"/>
          </a:xfrm>
          <a:prstGeom prst="rect">
            <a:avLst/>
          </a:prstGeom>
        </p:spPr>
        <p:txBody>
          <a:bodyPr wrap="square">
            <a:spAutoFit/>
          </a:bodyPr>
          <a:lstStyle/>
          <a:p>
            <a:pPr algn="just"/>
            <a:r>
              <a:rPr lang="es-MX" sz="2800" dirty="0"/>
              <a:t>3. La administración puede planificar para traer más perdidos a Cristo. </a:t>
            </a:r>
          </a:p>
          <a:p>
            <a:pPr algn="just"/>
            <a:endParaRPr lang="es-MX" sz="2800" dirty="0"/>
          </a:p>
          <a:p>
            <a:pPr algn="just"/>
            <a:r>
              <a:rPr lang="es-MX" sz="2800" dirty="0"/>
              <a:t>4. Por lo tanto, la calidad de las decisiones de planificación por la administración determina el éxito de ésta.</a:t>
            </a:r>
            <a:endParaRPr lang="es-MX" sz="2800" b="1" dirty="0"/>
          </a:p>
        </p:txBody>
      </p:sp>
    </p:spTree>
    <p:extLst>
      <p:ext uri="{BB962C8B-B14F-4D97-AF65-F5344CB8AC3E}">
        <p14:creationId xmlns:p14="http://schemas.microsoft.com/office/powerpoint/2010/main" val="12090201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38130" y="1453329"/>
            <a:ext cx="7612656" cy="4339650"/>
          </a:xfrm>
          <a:prstGeom prst="rect">
            <a:avLst/>
          </a:prstGeom>
        </p:spPr>
        <p:txBody>
          <a:bodyPr wrap="square">
            <a:spAutoFit/>
          </a:bodyPr>
          <a:lstStyle/>
          <a:p>
            <a:pPr algn="just"/>
            <a:r>
              <a:rPr lang="es-MX" sz="4000" b="1" dirty="0"/>
              <a:t>VII.- ¿QUÉ DEBEMOS EVALUAR? A. NUESTRAS METAS DE LA IGLESIAS </a:t>
            </a:r>
          </a:p>
          <a:p>
            <a:pPr algn="just"/>
            <a:r>
              <a:rPr lang="es-MX" sz="2800" dirty="0"/>
              <a:t>Todo Pastor deberá Evaluar cómo van con las METAS de sus GDA cada semana, en la Reunión del </a:t>
            </a:r>
            <a:r>
              <a:rPr lang="es-MX" sz="2800" dirty="0" err="1"/>
              <a:t>Meet</a:t>
            </a:r>
            <a:r>
              <a:rPr lang="es-MX" sz="2800" dirty="0"/>
              <a:t> . Esta reunión es imprescindible. No se puede saltar, posponer ni evitar. Esta actividad es en gran manera, la mejor forma de lograr el crecimiento de la iglesia. Es ahí donde recogemos los reportes de los Grupos de Amistad. </a:t>
            </a:r>
            <a:endParaRPr lang="es-MX" sz="2800" b="1" dirty="0"/>
          </a:p>
        </p:txBody>
      </p:sp>
    </p:spTree>
    <p:extLst>
      <p:ext uri="{BB962C8B-B14F-4D97-AF65-F5344CB8AC3E}">
        <p14:creationId xmlns:p14="http://schemas.microsoft.com/office/powerpoint/2010/main" val="1708763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68636" y="1881386"/>
            <a:ext cx="6951644" cy="1815882"/>
          </a:xfrm>
          <a:prstGeom prst="rect">
            <a:avLst/>
          </a:prstGeom>
        </p:spPr>
        <p:txBody>
          <a:bodyPr wrap="square">
            <a:spAutoFit/>
          </a:bodyPr>
          <a:lstStyle/>
          <a:p>
            <a:pPr algn="just"/>
            <a:r>
              <a:rPr lang="es-MX" sz="2800" b="1" dirty="0"/>
              <a:t>“Ahora bien, se requiere de los ADMINISTRADORES, que cada uno sea hallado fiel”.</a:t>
            </a:r>
          </a:p>
          <a:p>
            <a:pPr algn="r"/>
            <a:r>
              <a:rPr lang="es-MX" sz="2800" dirty="0"/>
              <a:t> 1 Corintios 4:2.</a:t>
            </a:r>
            <a:endParaRPr lang="es-MX" sz="2800" b="1" dirty="0"/>
          </a:p>
        </p:txBody>
      </p:sp>
    </p:spTree>
    <p:extLst>
      <p:ext uri="{BB962C8B-B14F-4D97-AF65-F5344CB8AC3E}">
        <p14:creationId xmlns:p14="http://schemas.microsoft.com/office/powerpoint/2010/main" val="10197502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90670" y="1769640"/>
            <a:ext cx="7194014" cy="2677656"/>
          </a:xfrm>
          <a:prstGeom prst="rect">
            <a:avLst/>
          </a:prstGeom>
        </p:spPr>
        <p:txBody>
          <a:bodyPr wrap="square">
            <a:spAutoFit/>
          </a:bodyPr>
          <a:lstStyle/>
          <a:p>
            <a:pPr algn="just"/>
            <a:r>
              <a:rPr lang="es-MX" sz="2800" dirty="0" smtClean="0"/>
              <a:t>A. Evaluar </a:t>
            </a:r>
            <a:r>
              <a:rPr lang="es-MX" sz="2800" dirty="0"/>
              <a:t>los reportes semanales de GDA. </a:t>
            </a:r>
          </a:p>
          <a:p>
            <a:pPr algn="just"/>
            <a:r>
              <a:rPr lang="es-MX" sz="2800" dirty="0"/>
              <a:t>B. Evaluar las metas de los procesos o engranes que estén corriendo, </a:t>
            </a:r>
          </a:p>
          <a:p>
            <a:pPr algn="just"/>
            <a:r>
              <a:rPr lang="es-MX" sz="2800" dirty="0"/>
              <a:t>C. Evaluar las asistencias a la Escuela Sígame. </a:t>
            </a:r>
          </a:p>
          <a:p>
            <a:pPr algn="just"/>
            <a:r>
              <a:rPr lang="es-MX" sz="2800" dirty="0"/>
              <a:t>D. Evaluar la asistencia a la celebración. </a:t>
            </a:r>
          </a:p>
          <a:p>
            <a:pPr algn="just"/>
            <a:r>
              <a:rPr lang="es-MX" sz="2800" dirty="0"/>
              <a:t>E. Evaluar los sectores , zonas y redes. </a:t>
            </a:r>
            <a:endParaRPr lang="es-MX" sz="2800" b="1" dirty="0"/>
          </a:p>
        </p:txBody>
      </p:sp>
    </p:spTree>
    <p:extLst>
      <p:ext uri="{BB962C8B-B14F-4D97-AF65-F5344CB8AC3E}">
        <p14:creationId xmlns:p14="http://schemas.microsoft.com/office/powerpoint/2010/main" val="19056088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57619" y="1670662"/>
            <a:ext cx="6940627" cy="2862322"/>
          </a:xfrm>
          <a:prstGeom prst="rect">
            <a:avLst/>
          </a:prstGeom>
        </p:spPr>
        <p:txBody>
          <a:bodyPr wrap="square">
            <a:spAutoFit/>
          </a:bodyPr>
          <a:lstStyle/>
          <a:p>
            <a:pPr algn="just"/>
            <a:r>
              <a:rPr lang="es-MX" sz="4000" b="1" dirty="0"/>
              <a:t>CONCLUSIÓN </a:t>
            </a:r>
          </a:p>
          <a:p>
            <a:pPr algn="just"/>
            <a:r>
              <a:rPr lang="es-MX" sz="2800" dirty="0"/>
              <a:t>Es muy importante que evaluemos nuestra condición. Muchas iglesias o líderes de GDA, se preguntan por qué no crecen. Pero nunca evalúan, o nunca hacen algo para que la iglesias o GDA se llenen. </a:t>
            </a:r>
            <a:endParaRPr lang="es-MX" sz="2800" b="1" dirty="0"/>
          </a:p>
        </p:txBody>
      </p:sp>
    </p:spTree>
    <p:extLst>
      <p:ext uri="{BB962C8B-B14F-4D97-AF65-F5344CB8AC3E}">
        <p14:creationId xmlns:p14="http://schemas.microsoft.com/office/powerpoint/2010/main" val="10285011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13551" y="1769639"/>
            <a:ext cx="6995711" cy="2677656"/>
          </a:xfrm>
          <a:prstGeom prst="rect">
            <a:avLst/>
          </a:prstGeom>
        </p:spPr>
        <p:txBody>
          <a:bodyPr wrap="square">
            <a:spAutoFit/>
          </a:bodyPr>
          <a:lstStyle/>
          <a:p>
            <a:pPr algn="just"/>
            <a:r>
              <a:rPr lang="es-MX" sz="2800" dirty="0"/>
              <a:t>LAS OVEJAS NO VAN A VENIR SOLAS, HAY QUE IR POR ELLAS. Romanos 10:14 lo dice de manera enfática: </a:t>
            </a:r>
            <a:r>
              <a:rPr lang="es-MX" sz="2800" b="1" dirty="0"/>
              <a:t>“¿Cómo, pues, invocarán a aquel en el cual no han creído? ¿Y cómo creerán en aquel de quien no han oído? ¿Y cómo oirán sin haber quien les PREDIQUE?”. </a:t>
            </a:r>
          </a:p>
        </p:txBody>
      </p:sp>
    </p:spTree>
    <p:extLst>
      <p:ext uri="{BB962C8B-B14F-4D97-AF65-F5344CB8AC3E}">
        <p14:creationId xmlns:p14="http://schemas.microsoft.com/office/powerpoint/2010/main" val="15698508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48299" y="1780656"/>
            <a:ext cx="7337234" cy="2677656"/>
          </a:xfrm>
          <a:prstGeom prst="rect">
            <a:avLst/>
          </a:prstGeom>
        </p:spPr>
        <p:txBody>
          <a:bodyPr wrap="square">
            <a:spAutoFit/>
          </a:bodyPr>
          <a:lstStyle/>
          <a:p>
            <a:pPr algn="just"/>
            <a:r>
              <a:rPr lang="es-MX" sz="2800" dirty="0"/>
              <a:t>El evaluar nos hace reconocer nuestros puntos débiles, tomar decisiones importantes para mejorar. </a:t>
            </a:r>
          </a:p>
          <a:p>
            <a:pPr algn="just"/>
            <a:r>
              <a:rPr lang="es-MX" sz="2800" dirty="0"/>
              <a:t>Muchos grupos e iglesias, llegan a su fin por no evaluar ni arreglar; lo que se ha estado haciendo mal.</a:t>
            </a:r>
            <a:endParaRPr lang="es-MX" sz="2800" b="1" dirty="0"/>
          </a:p>
        </p:txBody>
      </p:sp>
    </p:spTree>
    <p:extLst>
      <p:ext uri="{BB962C8B-B14F-4D97-AF65-F5344CB8AC3E}">
        <p14:creationId xmlns:p14="http://schemas.microsoft.com/office/powerpoint/2010/main" val="4042056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03383" y="1536882"/>
            <a:ext cx="7425369" cy="3724096"/>
          </a:xfrm>
          <a:prstGeom prst="rect">
            <a:avLst/>
          </a:prstGeom>
        </p:spPr>
        <p:txBody>
          <a:bodyPr wrap="square">
            <a:spAutoFit/>
          </a:bodyPr>
          <a:lstStyle/>
          <a:p>
            <a:pPr algn="just"/>
            <a:r>
              <a:rPr lang="es-MX" sz="4000" b="1" dirty="0"/>
              <a:t>BASE BÍBLICA: </a:t>
            </a:r>
          </a:p>
          <a:p>
            <a:pPr algn="just"/>
            <a:r>
              <a:rPr lang="es-MX" sz="2800" dirty="0"/>
              <a:t>Lucas 14:28,29 </a:t>
            </a:r>
            <a:r>
              <a:rPr lang="es-MX" sz="2800" b="1" dirty="0"/>
              <a:t>“Porque ¿Quién de vosotros, queriendo edificar una torre, no se sienta primero y CALCULA los gastos, a ver si tiene lo que necesita para acabarla? No sea que después que haya puesto el cimiento, y no pueda acabarla, todos los que lo vean comiencen a hacer burla de él”. </a:t>
            </a:r>
          </a:p>
        </p:txBody>
      </p:sp>
    </p:spTree>
    <p:extLst>
      <p:ext uri="{BB962C8B-B14F-4D97-AF65-F5344CB8AC3E}">
        <p14:creationId xmlns:p14="http://schemas.microsoft.com/office/powerpoint/2010/main" val="248048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59316" y="1632891"/>
            <a:ext cx="7601638" cy="2431435"/>
          </a:xfrm>
          <a:prstGeom prst="rect">
            <a:avLst/>
          </a:prstGeom>
        </p:spPr>
        <p:txBody>
          <a:bodyPr wrap="square">
            <a:spAutoFit/>
          </a:bodyPr>
          <a:lstStyle/>
          <a:p>
            <a:pPr algn="just"/>
            <a:r>
              <a:rPr lang="es-MX" sz="4000" b="1" dirty="0"/>
              <a:t>INTRODUCCIÓN </a:t>
            </a:r>
          </a:p>
          <a:p>
            <a:pPr algn="just"/>
            <a:r>
              <a:rPr lang="es-MX" sz="2800" dirty="0"/>
              <a:t>Cualquier cosa que uno quiera hacer en la vida, es comparado con una edificación. Todo lo que hagas tiene el principio de construir, de crear o confeccionar.</a:t>
            </a:r>
            <a:endParaRPr lang="es-MX" sz="2800" b="1" dirty="0"/>
          </a:p>
        </p:txBody>
      </p:sp>
    </p:spTree>
    <p:extLst>
      <p:ext uri="{BB962C8B-B14F-4D97-AF65-F5344CB8AC3E}">
        <p14:creationId xmlns:p14="http://schemas.microsoft.com/office/powerpoint/2010/main" val="2833103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14399" y="1609106"/>
            <a:ext cx="6973677" cy="3539430"/>
          </a:xfrm>
          <a:prstGeom prst="rect">
            <a:avLst/>
          </a:prstGeom>
        </p:spPr>
        <p:txBody>
          <a:bodyPr wrap="square">
            <a:spAutoFit/>
          </a:bodyPr>
          <a:lstStyle/>
          <a:p>
            <a:pPr algn="just"/>
            <a:r>
              <a:rPr lang="es-MX" sz="2800" dirty="0"/>
              <a:t>Por eso la palabra:</a:t>
            </a:r>
          </a:p>
          <a:p>
            <a:pPr algn="just"/>
            <a:r>
              <a:rPr lang="es-MX" sz="2800" dirty="0"/>
              <a:t> “QUERIENDO EDIFICAR” tiene el siguiente significado: </a:t>
            </a:r>
            <a:endParaRPr lang="es-MX" sz="2800" dirty="0" smtClean="0"/>
          </a:p>
          <a:p>
            <a:pPr algn="just"/>
            <a:r>
              <a:rPr lang="es-MX" sz="2800" dirty="0" smtClean="0"/>
              <a:t>1</a:t>
            </a:r>
            <a:r>
              <a:rPr lang="es-MX" sz="2800" dirty="0"/>
              <a:t>. Realizar una construcción; edificar una muralla. </a:t>
            </a:r>
          </a:p>
          <a:p>
            <a:pPr algn="just"/>
            <a:r>
              <a:rPr lang="es-MX" sz="2800" dirty="0"/>
              <a:t>2. Construir una organización o entidad. </a:t>
            </a:r>
          </a:p>
          <a:p>
            <a:pPr algn="just"/>
            <a:r>
              <a:rPr lang="es-MX" sz="2800" dirty="0"/>
              <a:t>3. Incitar a alguien a obrar bien; edificar. </a:t>
            </a:r>
          </a:p>
          <a:p>
            <a:pPr algn="just"/>
            <a:r>
              <a:rPr lang="es-MX" sz="2800" dirty="0"/>
              <a:t>4. Edificar la iglesia de Cristo</a:t>
            </a:r>
            <a:endParaRPr lang="es-MX" sz="2800" b="1" dirty="0"/>
          </a:p>
        </p:txBody>
      </p:sp>
    </p:spTree>
    <p:extLst>
      <p:ext uri="{BB962C8B-B14F-4D97-AF65-F5344CB8AC3E}">
        <p14:creationId xmlns:p14="http://schemas.microsoft.com/office/powerpoint/2010/main" val="2948386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05080" y="1428453"/>
            <a:ext cx="7855026" cy="4154984"/>
          </a:xfrm>
          <a:prstGeom prst="rect">
            <a:avLst/>
          </a:prstGeom>
        </p:spPr>
        <p:txBody>
          <a:bodyPr wrap="square">
            <a:spAutoFit/>
          </a:bodyPr>
          <a:lstStyle/>
          <a:p>
            <a:pPr algn="just"/>
            <a:r>
              <a:rPr lang="es-MX" sz="4000" b="1" dirty="0"/>
              <a:t>I.- LAS METAS TE HACEN CALCULAR </a:t>
            </a:r>
          </a:p>
          <a:p>
            <a:pPr algn="just"/>
            <a:r>
              <a:rPr lang="es-MX" sz="2800" b="1" dirty="0"/>
              <a:t>“No se sienta primero y calcula…”. </a:t>
            </a:r>
            <a:r>
              <a:rPr lang="es-MX" sz="2800" dirty="0"/>
              <a:t>Lucas 14:28. </a:t>
            </a:r>
          </a:p>
          <a:p>
            <a:pPr algn="just"/>
            <a:r>
              <a:rPr lang="es-MX" sz="2800" dirty="0"/>
              <a:t>Sin una visión definida no podremos determinar el cuánto, el cómo y el cuándo. Lo primero que todo líder necesita para lograr el éxito, es una visión clara de lo que desea realizar. </a:t>
            </a:r>
          </a:p>
          <a:p>
            <a:pPr algn="just"/>
            <a:r>
              <a:rPr lang="es-MX" sz="2800" dirty="0"/>
              <a:t>Líderes que logran éxito. son inspirados por metas que los desafían a salir de su status; para dar lo mejor de ellos en la realización de la obra de Dios. </a:t>
            </a:r>
            <a:endParaRPr lang="es-MX" sz="2800" b="1" dirty="0"/>
          </a:p>
        </p:txBody>
      </p:sp>
    </p:spTree>
    <p:extLst>
      <p:ext uri="{BB962C8B-B14F-4D97-AF65-F5344CB8AC3E}">
        <p14:creationId xmlns:p14="http://schemas.microsoft.com/office/powerpoint/2010/main" val="4120297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616945" y="1481972"/>
            <a:ext cx="7832992" cy="3477875"/>
          </a:xfrm>
          <a:prstGeom prst="rect">
            <a:avLst/>
          </a:prstGeom>
        </p:spPr>
        <p:txBody>
          <a:bodyPr wrap="square">
            <a:spAutoFit/>
          </a:bodyPr>
          <a:lstStyle/>
          <a:p>
            <a:pPr algn="just"/>
            <a:r>
              <a:rPr lang="es-MX" sz="4000" b="1" dirty="0"/>
              <a:t>II.- LAS METAS TE HACEN SABER LO QUE QUIERES</a:t>
            </a:r>
          </a:p>
          <a:p>
            <a:pPr algn="just"/>
            <a:r>
              <a:rPr lang="es-MX" sz="2800" dirty="0" smtClean="0"/>
              <a:t>Si </a:t>
            </a:r>
            <a:r>
              <a:rPr lang="es-MX" sz="2800" dirty="0"/>
              <a:t>no se sabe a dónde se va, no se llega a ningún lado. El consejo del proverbista en Proverbios 11:14 es: </a:t>
            </a:r>
          </a:p>
          <a:p>
            <a:pPr algn="ctr"/>
            <a:r>
              <a:rPr lang="es-MX" sz="2800" b="1" dirty="0"/>
              <a:t>“Donde no hay dirección sabia, caerá el pueblo; Mas en la multitud de consejeros hay seguridad”.</a:t>
            </a:r>
          </a:p>
        </p:txBody>
      </p:sp>
    </p:spTree>
    <p:extLst>
      <p:ext uri="{BB962C8B-B14F-4D97-AF65-F5344CB8AC3E}">
        <p14:creationId xmlns:p14="http://schemas.microsoft.com/office/powerpoint/2010/main" val="1124790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59316" y="1382747"/>
            <a:ext cx="7238082" cy="4401205"/>
          </a:xfrm>
          <a:prstGeom prst="rect">
            <a:avLst/>
          </a:prstGeom>
        </p:spPr>
        <p:txBody>
          <a:bodyPr wrap="square">
            <a:spAutoFit/>
          </a:bodyPr>
          <a:lstStyle/>
          <a:p>
            <a:pPr algn="just"/>
            <a:r>
              <a:rPr lang="es-MX" sz="2800" dirty="0"/>
              <a:t>Los seres humanos están diseñados, para ser guiados por líderes que saben a donde van. Cuando el liderazgo no mira la visión en la iglesia, tiende a buscar dónde se le desafíe a ir a una meta mas grande que su propia vida. </a:t>
            </a:r>
          </a:p>
          <a:p>
            <a:pPr algn="just"/>
            <a:r>
              <a:rPr lang="es-MX" sz="2800" dirty="0"/>
              <a:t>Las iglesias celulares trabajan con metas, que desafían al pueblo a ir por la cosecha que el Señor tiene preparada para su pueblo. Por ello, los líderes de las iglesia celulares son líderes; con un alto nivel de pasión.</a:t>
            </a:r>
            <a:endParaRPr lang="es-MX" sz="2800" b="1" dirty="0"/>
          </a:p>
        </p:txBody>
      </p:sp>
    </p:spTree>
    <p:extLst>
      <p:ext uri="{BB962C8B-B14F-4D97-AF65-F5344CB8AC3E}">
        <p14:creationId xmlns:p14="http://schemas.microsoft.com/office/powerpoint/2010/main" val="1986247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92365" y="1354488"/>
            <a:ext cx="7182998" cy="4339650"/>
          </a:xfrm>
          <a:prstGeom prst="rect">
            <a:avLst/>
          </a:prstGeom>
        </p:spPr>
        <p:txBody>
          <a:bodyPr wrap="square">
            <a:spAutoFit/>
          </a:bodyPr>
          <a:lstStyle/>
          <a:p>
            <a:pPr algn="just"/>
            <a:r>
              <a:rPr lang="es-MX" sz="4000" b="1" dirty="0"/>
              <a:t>III.- LAS METAS DETERMINAN A DÓNDE SE QUIERE LLEGAR </a:t>
            </a:r>
          </a:p>
          <a:p>
            <a:pPr algn="just"/>
            <a:r>
              <a:rPr lang="es-MX" sz="2800" dirty="0"/>
              <a:t>El Logro de una Organización, se Mide en términos del LOGRO de sus METAS. Una Organización Sin Metas, NO es Organización… Sino DESORGANIZACIÓN. </a:t>
            </a:r>
          </a:p>
          <a:p>
            <a:pPr algn="just"/>
            <a:r>
              <a:rPr lang="es-MX" sz="2800" dirty="0"/>
              <a:t>Una persona que sale sin saber a dónde va, no llega a un buen lugar. Una barca que no lleva rumbo, andará a la deriva. </a:t>
            </a:r>
            <a:endParaRPr lang="es-MX" sz="2800" b="1" dirty="0"/>
          </a:p>
        </p:txBody>
      </p:sp>
    </p:spTree>
    <p:extLst>
      <p:ext uri="{BB962C8B-B14F-4D97-AF65-F5344CB8AC3E}">
        <p14:creationId xmlns:p14="http://schemas.microsoft.com/office/powerpoint/2010/main" val="55894162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530</TotalTime>
  <Words>1239</Words>
  <Application>Microsoft Office PowerPoint</Application>
  <PresentationFormat>Presentación en pantalla (4:3)</PresentationFormat>
  <Paragraphs>75</Paragraphs>
  <Slides>27</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27</vt:i4>
      </vt:variant>
    </vt:vector>
  </HeadingPairs>
  <TitlesOfParts>
    <vt:vector size="30"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102</cp:revision>
  <dcterms:created xsi:type="dcterms:W3CDTF">2016-01-29T05:02:58Z</dcterms:created>
  <dcterms:modified xsi:type="dcterms:W3CDTF">2018-01-18T22:54:46Z</dcterms:modified>
  <cp:category/>
</cp:coreProperties>
</file>