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45" autoAdjust="0"/>
    <p:restoredTop sz="94627"/>
  </p:normalViewPr>
  <p:slideViewPr>
    <p:cSldViewPr snapToGrid="0" snapToObjects="1">
      <p:cViewPr varScale="1">
        <p:scale>
          <a:sx n="88" d="100"/>
          <a:sy n="88" d="100"/>
        </p:scale>
        <p:origin x="1400" y="1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5/3/18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5/3/18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5/3/18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5/3/18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5/3/18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5/3/18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5/3/18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5/3/18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5/3/18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5/3/18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5/3/18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5/3/18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‹Nr.›</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270242"/>
            <a:ext cx="7590621" cy="4524315"/>
          </a:xfrm>
          <a:prstGeom prst="rect">
            <a:avLst/>
          </a:prstGeom>
        </p:spPr>
        <p:txBody>
          <a:bodyPr wrap="square">
            <a:spAutoFit/>
          </a:bodyPr>
          <a:lstStyle/>
          <a:p>
            <a:pPr algn="just"/>
            <a:r>
              <a:rPr lang="es-MX" sz="4000" b="1" dirty="0"/>
              <a:t>C. UN LÍDER ESPIRITUAL SE ABSTIENE DE HACER JUICIO DE SUS AUTORIDADES </a:t>
            </a:r>
          </a:p>
          <a:p>
            <a:pPr algn="just"/>
            <a:r>
              <a:rPr lang="es-MX" sz="2800" dirty="0"/>
              <a:t>Judas 1:9: </a:t>
            </a:r>
          </a:p>
          <a:p>
            <a:pPr algn="just"/>
            <a:r>
              <a:rPr lang="es-MX" sz="2800" b="1" dirty="0"/>
              <a:t>“Pero cuando el arcángel Miguel contendía con el diablo, disputando con él por el cuerpo de Moisés, no se atrevió a proferir juicio de maldición contra él, sino que dijo: El Señor te reprenda”.</a:t>
            </a:r>
          </a:p>
        </p:txBody>
      </p:sp>
    </p:spTree>
    <p:extLst>
      <p:ext uri="{BB962C8B-B14F-4D97-AF65-F5344CB8AC3E}">
        <p14:creationId xmlns:p14="http://schemas.microsoft.com/office/powerpoint/2010/main" val="292720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2" y="1697241"/>
            <a:ext cx="7447403" cy="4031873"/>
          </a:xfrm>
          <a:prstGeom prst="rect">
            <a:avLst/>
          </a:prstGeom>
        </p:spPr>
        <p:txBody>
          <a:bodyPr wrap="square">
            <a:spAutoFit/>
          </a:bodyPr>
          <a:lstStyle/>
          <a:p>
            <a:pPr algn="just"/>
            <a:r>
              <a:rPr lang="es-MX" sz="3200" dirty="0"/>
              <a:t>El diablo había sido autoridad del arcángel Miguel en el cielo, eso fue suficiente para que el arcángel le dijera: </a:t>
            </a:r>
            <a:endParaRPr lang="es-MX" sz="3200" dirty="0" smtClean="0"/>
          </a:p>
          <a:p>
            <a:pPr algn="just"/>
            <a:r>
              <a:rPr lang="es-MX" sz="3200" b="1" dirty="0" smtClean="0"/>
              <a:t>“</a:t>
            </a:r>
            <a:r>
              <a:rPr lang="es-MX" sz="3200" b="1" dirty="0"/>
              <a:t>EL SEÑOR TE REPRENDA”.</a:t>
            </a:r>
            <a:r>
              <a:rPr lang="es-MX" sz="3200" dirty="0"/>
              <a:t> Es decir, él no tenía jurisdicción sobre alguien; que había sido su autoridad, pero si podía remitirlo a quien tiene autoridad sobre todo principado y potestad.</a:t>
            </a:r>
            <a:endParaRPr lang="es-MX" sz="3200" b="1" dirty="0"/>
          </a:p>
        </p:txBody>
      </p:sp>
    </p:spTree>
    <p:extLst>
      <p:ext uri="{BB962C8B-B14F-4D97-AF65-F5344CB8AC3E}">
        <p14:creationId xmlns:p14="http://schemas.microsoft.com/office/powerpoint/2010/main" val="2011616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134737" y="1570923"/>
            <a:ext cx="7105880" cy="3539430"/>
          </a:xfrm>
          <a:prstGeom prst="rect">
            <a:avLst/>
          </a:prstGeom>
        </p:spPr>
        <p:txBody>
          <a:bodyPr wrap="square">
            <a:spAutoFit/>
          </a:bodyPr>
          <a:lstStyle/>
          <a:p>
            <a:pPr algn="just"/>
            <a:r>
              <a:rPr lang="es-MX" sz="4000" b="1" dirty="0"/>
              <a:t>II.- ¿CÓMO SE MANIFIESTA LA REBELIÓN DEL HOMBRE</a:t>
            </a:r>
            <a:r>
              <a:rPr lang="es-MX" sz="4000" b="1" dirty="0" smtClean="0"/>
              <a:t>?</a:t>
            </a:r>
            <a:endParaRPr lang="es-MX" sz="4000" b="1" dirty="0"/>
          </a:p>
          <a:p>
            <a:pPr algn="just"/>
            <a:endParaRPr lang="es-MX" sz="3600" dirty="0" smtClean="0"/>
          </a:p>
          <a:p>
            <a:pPr algn="just"/>
            <a:r>
              <a:rPr lang="es-MX" sz="3600" dirty="0" smtClean="0"/>
              <a:t>A</a:t>
            </a:r>
            <a:r>
              <a:rPr lang="es-MX" sz="3600" dirty="0"/>
              <a:t>. PALABRAS </a:t>
            </a:r>
          </a:p>
          <a:p>
            <a:pPr algn="just"/>
            <a:r>
              <a:rPr lang="es-MX" sz="3600" dirty="0"/>
              <a:t>B. RAZONES </a:t>
            </a:r>
          </a:p>
          <a:p>
            <a:pPr algn="just"/>
            <a:r>
              <a:rPr lang="es-MX" sz="3600" dirty="0"/>
              <a:t>C. PENSAMIENTOS</a:t>
            </a:r>
            <a:endParaRPr lang="es-MX" sz="3600" b="1" dirty="0"/>
          </a:p>
        </p:txBody>
      </p:sp>
    </p:spTree>
    <p:extLst>
      <p:ext uri="{BB962C8B-B14F-4D97-AF65-F5344CB8AC3E}">
        <p14:creationId xmlns:p14="http://schemas.microsoft.com/office/powerpoint/2010/main" val="4244006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15248" y="1372781"/>
            <a:ext cx="7205032" cy="4278094"/>
          </a:xfrm>
          <a:prstGeom prst="rect">
            <a:avLst/>
          </a:prstGeom>
        </p:spPr>
        <p:txBody>
          <a:bodyPr wrap="square">
            <a:spAutoFit/>
          </a:bodyPr>
          <a:lstStyle/>
          <a:p>
            <a:pPr algn="just"/>
            <a:r>
              <a:rPr lang="es-MX" sz="4000" b="1" dirty="0"/>
              <a:t>III.- EL HOMBRE NO CONOCE LA AUTORIDAD</a:t>
            </a:r>
          </a:p>
          <a:p>
            <a:pPr algn="just"/>
            <a:r>
              <a:rPr lang="es-MX" sz="2400" dirty="0" smtClean="0"/>
              <a:t>A</a:t>
            </a:r>
            <a:r>
              <a:rPr lang="es-MX" sz="2400" dirty="0"/>
              <a:t>. Para conocer la autoridad, tenemos que tener un encuentro con ella. De otro modo no vamos a obedecer. </a:t>
            </a:r>
            <a:endParaRPr lang="es-MX" sz="2400" dirty="0" smtClean="0"/>
          </a:p>
          <a:p>
            <a:pPr algn="just"/>
            <a:r>
              <a:rPr lang="es-MX" sz="2400" dirty="0" smtClean="0"/>
              <a:t>B</a:t>
            </a:r>
            <a:r>
              <a:rPr lang="es-MX" sz="2400" dirty="0"/>
              <a:t>. ¿Por qué luchamos para someternos a la autoridad? </a:t>
            </a:r>
            <a:endParaRPr lang="es-MX" sz="2400" dirty="0" smtClean="0"/>
          </a:p>
          <a:p>
            <a:pPr algn="just"/>
            <a:r>
              <a:rPr lang="es-MX" sz="2400" dirty="0" smtClean="0"/>
              <a:t>C</a:t>
            </a:r>
            <a:r>
              <a:rPr lang="es-MX" sz="2400" dirty="0"/>
              <a:t>. Meramente el escuchar el mensaje de autoridad, o las enseñanzas; es completamente ineficaz. Es necesario el obedecer. </a:t>
            </a:r>
          </a:p>
          <a:p>
            <a:pPr algn="just"/>
            <a:r>
              <a:rPr lang="es-MX" sz="2400" dirty="0"/>
              <a:t>D. Mientras no tengamos un encuentro con Dios, no nos podemos sujetar a la autoridad.</a:t>
            </a:r>
            <a:endParaRPr lang="es-MX" sz="2400" b="1" dirty="0"/>
          </a:p>
        </p:txBody>
      </p:sp>
    </p:spTree>
    <p:extLst>
      <p:ext uri="{BB962C8B-B14F-4D97-AF65-F5344CB8AC3E}">
        <p14:creationId xmlns:p14="http://schemas.microsoft.com/office/powerpoint/2010/main" val="313706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26264" y="1505582"/>
            <a:ext cx="7348251" cy="4216539"/>
          </a:xfrm>
          <a:prstGeom prst="rect">
            <a:avLst/>
          </a:prstGeom>
        </p:spPr>
        <p:txBody>
          <a:bodyPr wrap="square">
            <a:spAutoFit/>
          </a:bodyPr>
          <a:lstStyle/>
          <a:p>
            <a:pPr algn="just"/>
            <a:r>
              <a:rPr lang="es-MX" sz="4000" b="1" dirty="0"/>
              <a:t>IV.- EL HOMBRE HACE USO DE PALABRAS PARA REBELARSE </a:t>
            </a:r>
          </a:p>
          <a:p>
            <a:pPr algn="just"/>
            <a:endParaRPr lang="es-MX" sz="2800" dirty="0" smtClean="0"/>
          </a:p>
          <a:p>
            <a:pPr algn="just"/>
            <a:r>
              <a:rPr lang="es-MX" sz="3200" dirty="0" smtClean="0"/>
              <a:t>A</a:t>
            </a:r>
            <a:r>
              <a:rPr lang="es-MX" sz="3200" dirty="0" smtClean="0"/>
              <a:t>. Las </a:t>
            </a:r>
            <a:r>
              <a:rPr lang="es-MX" sz="3200" dirty="0"/>
              <a:t>palabras son escape del corazón. </a:t>
            </a:r>
          </a:p>
          <a:p>
            <a:pPr algn="just"/>
            <a:r>
              <a:rPr lang="es-MX" sz="3200" dirty="0"/>
              <a:t>B. De la abundancia del corazón, habla la boca. </a:t>
            </a:r>
          </a:p>
          <a:p>
            <a:pPr algn="just"/>
            <a:r>
              <a:rPr lang="es-MX" sz="3200" dirty="0"/>
              <a:t>C. Cuando expresamos una palabra rebelde para justificarnos.</a:t>
            </a:r>
            <a:endParaRPr lang="es-MX" sz="3200" b="1" dirty="0"/>
          </a:p>
        </p:txBody>
      </p:sp>
    </p:spTree>
    <p:extLst>
      <p:ext uri="{BB962C8B-B14F-4D97-AF65-F5344CB8AC3E}">
        <p14:creationId xmlns:p14="http://schemas.microsoft.com/office/powerpoint/2010/main" val="2585428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71180" y="1492640"/>
            <a:ext cx="7304183" cy="3539430"/>
          </a:xfrm>
          <a:prstGeom prst="rect">
            <a:avLst/>
          </a:prstGeom>
        </p:spPr>
        <p:txBody>
          <a:bodyPr wrap="square">
            <a:spAutoFit/>
          </a:bodyPr>
          <a:lstStyle/>
          <a:p>
            <a:pPr algn="just"/>
            <a:r>
              <a:rPr lang="es-MX" sz="2800" dirty="0"/>
              <a:t>D. No, cuando la pensamos, y antes de decirla, seremos refrenados. </a:t>
            </a:r>
          </a:p>
          <a:p>
            <a:pPr algn="just"/>
            <a:r>
              <a:rPr lang="es-MX" sz="2800" dirty="0"/>
              <a:t>E. Nos damos cuenta del gran pecado y somos refrenados. </a:t>
            </a:r>
          </a:p>
          <a:p>
            <a:pPr algn="just"/>
            <a:r>
              <a:rPr lang="es-MX" sz="2800" dirty="0"/>
              <a:t>F. La lengua es difícil de domar. </a:t>
            </a:r>
          </a:p>
          <a:p>
            <a:pPr algn="just"/>
            <a:endParaRPr lang="es-MX" sz="2800" dirty="0"/>
          </a:p>
          <a:p>
            <a:pPr algn="just"/>
            <a:r>
              <a:rPr lang="es-MX" sz="2800" dirty="0"/>
              <a:t>• Comparemos Génesis 2:16-17 y 3:1 </a:t>
            </a:r>
          </a:p>
          <a:p>
            <a:pPr algn="just"/>
            <a:r>
              <a:rPr lang="es-MX" sz="2800" dirty="0"/>
              <a:t>• ¿Que se añadió?</a:t>
            </a:r>
            <a:endParaRPr lang="es-MX" sz="2800" b="1" dirty="0"/>
          </a:p>
        </p:txBody>
      </p:sp>
    </p:spTree>
    <p:extLst>
      <p:ext uri="{BB962C8B-B14F-4D97-AF65-F5344CB8AC3E}">
        <p14:creationId xmlns:p14="http://schemas.microsoft.com/office/powerpoint/2010/main" val="1345970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14400" y="1537056"/>
            <a:ext cx="7238082" cy="3293209"/>
          </a:xfrm>
          <a:prstGeom prst="rect">
            <a:avLst/>
          </a:prstGeom>
        </p:spPr>
        <p:txBody>
          <a:bodyPr wrap="square">
            <a:spAutoFit/>
          </a:bodyPr>
          <a:lstStyle/>
          <a:p>
            <a:pPr algn="just"/>
            <a:r>
              <a:rPr lang="es-MX" sz="4000" b="1" dirty="0"/>
              <a:t>DE TODO ÁRBOL PUEDES COMER</a:t>
            </a:r>
          </a:p>
          <a:p>
            <a:pPr algn="just"/>
            <a:r>
              <a:rPr lang="es-MX" dirty="0"/>
              <a:t> </a:t>
            </a:r>
            <a:r>
              <a:rPr lang="es-MX" sz="2800" dirty="0"/>
              <a:t>Génesis 2:16-17: </a:t>
            </a:r>
          </a:p>
          <a:p>
            <a:pPr algn="just"/>
            <a:r>
              <a:rPr lang="es-MX" sz="2800" b="1" dirty="0"/>
              <a:t>“Y mandó Jehová Dios al hombre, diciendo: De todo árbol del huerto podrás comer; mas del árbol de la ciencia del bien y del mal no comerás; porque el día que de él comieres, ciertamente morirás”.</a:t>
            </a:r>
          </a:p>
        </p:txBody>
      </p:sp>
    </p:spTree>
    <p:extLst>
      <p:ext uri="{BB962C8B-B14F-4D97-AF65-F5344CB8AC3E}">
        <p14:creationId xmlns:p14="http://schemas.microsoft.com/office/powerpoint/2010/main" val="84751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47451" y="1202041"/>
            <a:ext cx="7116896" cy="4585871"/>
          </a:xfrm>
          <a:prstGeom prst="rect">
            <a:avLst/>
          </a:prstGeom>
        </p:spPr>
        <p:txBody>
          <a:bodyPr wrap="square">
            <a:spAutoFit/>
          </a:bodyPr>
          <a:lstStyle/>
          <a:p>
            <a:pPr algn="just"/>
            <a:r>
              <a:rPr lang="es-MX" sz="4000" b="1" dirty="0"/>
              <a:t>NO COMAIS DE TODO ÁRBOL </a:t>
            </a:r>
          </a:p>
          <a:p>
            <a:pPr algn="just"/>
            <a:r>
              <a:rPr lang="es-MX" sz="2800" dirty="0"/>
              <a:t>Génesis 3:1: </a:t>
            </a:r>
            <a:r>
              <a:rPr lang="es-MX" sz="2800" b="1" dirty="0"/>
              <a:t>“Pero la serpiente era astuta, más que todos los animales del campo que Jehová Dios había hecho; la cual dijo a la mujer: ¿Conque Dios os ha dicho: No comáis de todo árbol del huerto?”. </a:t>
            </a:r>
          </a:p>
          <a:p>
            <a:pPr algn="just"/>
            <a:r>
              <a:rPr lang="es-MX" sz="2800" dirty="0"/>
              <a:t>Dios dio autoridad de comer DE TODO ÁRBOL, solo prohibió UNO; pero una tendencia de los que se revelan es de MAXIMIZAR las cosas para causar rebelión contra la autoridad.</a:t>
            </a:r>
            <a:endParaRPr lang="es-MX" sz="2800" b="1" dirty="0"/>
          </a:p>
        </p:txBody>
      </p:sp>
    </p:spTree>
    <p:extLst>
      <p:ext uri="{BB962C8B-B14F-4D97-AF65-F5344CB8AC3E}">
        <p14:creationId xmlns:p14="http://schemas.microsoft.com/office/powerpoint/2010/main" val="2247803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70333" y="1725746"/>
            <a:ext cx="7425368" cy="2862322"/>
          </a:xfrm>
          <a:prstGeom prst="rect">
            <a:avLst/>
          </a:prstGeom>
        </p:spPr>
        <p:txBody>
          <a:bodyPr wrap="square">
            <a:spAutoFit/>
          </a:bodyPr>
          <a:lstStyle/>
          <a:p>
            <a:pPr algn="just"/>
            <a:r>
              <a:rPr lang="es-MX" sz="4000" b="1" dirty="0"/>
              <a:t>V.- CASOS DE REBELIÓN </a:t>
            </a:r>
          </a:p>
          <a:p>
            <a:pPr algn="just"/>
            <a:r>
              <a:rPr lang="es-MX" sz="2800" dirty="0" smtClean="0"/>
              <a:t>A. ¿Qué </a:t>
            </a:r>
            <a:r>
              <a:rPr lang="es-MX" sz="2800" dirty="0"/>
              <a:t>hizo </a:t>
            </a:r>
            <a:r>
              <a:rPr lang="es-MX" sz="2800" dirty="0" err="1"/>
              <a:t>Cam</a:t>
            </a:r>
            <a:r>
              <a:rPr lang="es-MX" sz="2800" dirty="0"/>
              <a:t> cuando vio a su padre borracho y desnudo? </a:t>
            </a:r>
          </a:p>
          <a:p>
            <a:pPr algn="just"/>
            <a:r>
              <a:rPr lang="es-MX" sz="2800" dirty="0"/>
              <a:t>Génesis 9:22</a:t>
            </a:r>
            <a:r>
              <a:rPr lang="es-MX" sz="2800" b="1" dirty="0"/>
              <a:t>: “Y </a:t>
            </a:r>
            <a:r>
              <a:rPr lang="es-MX" sz="2800" b="1" dirty="0" err="1"/>
              <a:t>Cam</a:t>
            </a:r>
            <a:r>
              <a:rPr lang="es-MX" sz="2800" b="1" dirty="0"/>
              <a:t>, padre de Canaán, vio la desnudez de su padre, y lo dijo a sus dos hermanos que estaban afuera”. </a:t>
            </a:r>
          </a:p>
        </p:txBody>
      </p:sp>
    </p:spTree>
    <p:extLst>
      <p:ext uri="{BB962C8B-B14F-4D97-AF65-F5344CB8AC3E}">
        <p14:creationId xmlns:p14="http://schemas.microsoft.com/office/powerpoint/2010/main" val="3475182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26265" y="1585497"/>
            <a:ext cx="7491470" cy="3970318"/>
          </a:xfrm>
          <a:prstGeom prst="rect">
            <a:avLst/>
          </a:prstGeom>
        </p:spPr>
        <p:txBody>
          <a:bodyPr wrap="square">
            <a:spAutoFit/>
          </a:bodyPr>
          <a:lstStyle/>
          <a:p>
            <a:pPr algn="just"/>
            <a:r>
              <a:rPr lang="es-MX" sz="2800" dirty="0"/>
              <a:t>B. ¿Cómo se expresaron Miriam y Aarón con Moisés por la esposa que tomó?</a:t>
            </a:r>
          </a:p>
          <a:p>
            <a:pPr algn="just"/>
            <a:r>
              <a:rPr lang="es-MX" sz="2800" dirty="0"/>
              <a:t> Números 12:1,2: </a:t>
            </a:r>
          </a:p>
          <a:p>
            <a:pPr algn="just"/>
            <a:r>
              <a:rPr lang="es-MX" sz="2800" b="1" dirty="0"/>
              <a:t>“María y Aarón hablaron contra Moisés a causa de la mujer cusita que había tomado; porque él había tomado mujer cusita. Y dijeron: ¿Solamente por Moisés ha hablado Jehová? ¿No ha hablado también por nosotros? Y lo oyó Jehová”. </a:t>
            </a:r>
          </a:p>
        </p:txBody>
      </p:sp>
    </p:spTree>
    <p:extLst>
      <p:ext uri="{BB962C8B-B14F-4D97-AF65-F5344CB8AC3E}">
        <p14:creationId xmlns:p14="http://schemas.microsoft.com/office/powerpoint/2010/main" val="58167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432194" y="1803710"/>
            <a:ext cx="6257581" cy="2123658"/>
          </a:xfrm>
          <a:prstGeom prst="rect">
            <a:avLst/>
          </a:prstGeom>
        </p:spPr>
        <p:txBody>
          <a:bodyPr wrap="square">
            <a:spAutoFit/>
          </a:bodyPr>
          <a:lstStyle/>
          <a:p>
            <a:pPr algn="ctr"/>
            <a:r>
              <a:rPr lang="es-MX" sz="6600" b="1" dirty="0" smtClean="0"/>
              <a:t>AUTORIDAD ESPIRITUAL</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60164" y="1214065"/>
            <a:ext cx="7590622" cy="4832092"/>
          </a:xfrm>
          <a:prstGeom prst="rect">
            <a:avLst/>
          </a:prstGeom>
        </p:spPr>
        <p:txBody>
          <a:bodyPr wrap="square">
            <a:spAutoFit/>
          </a:bodyPr>
          <a:lstStyle/>
          <a:p>
            <a:pPr algn="just"/>
            <a:r>
              <a:rPr lang="es-MX" sz="2800" dirty="0"/>
              <a:t>C. </a:t>
            </a:r>
            <a:r>
              <a:rPr lang="es-MX" sz="2800" dirty="0" err="1"/>
              <a:t>Coré</a:t>
            </a:r>
            <a:r>
              <a:rPr lang="es-MX" sz="2800" dirty="0"/>
              <a:t> y 250 dirigentes reflejan la no aceptación de autoridad </a:t>
            </a:r>
          </a:p>
          <a:p>
            <a:pPr algn="just"/>
            <a:r>
              <a:rPr lang="es-MX" sz="2800" dirty="0"/>
              <a:t>Números 16:2-3: </a:t>
            </a:r>
            <a:r>
              <a:rPr lang="es-MX" sz="2800" b="1" dirty="0"/>
              <a:t>“y se levantaron contra Moisés con doscientos cincuenta varones de los hijos de Israel, príncipes de la congregación, de los del consejo, varones de renombre. Y se juntaron contra Moisés y Aarón y les dijeron: ¡Basta ya de vosotros! Porque toda la congregación, todos ellos son santos, y en medio de ellos está Jehová; ¿por qué, pues, os levantáis vosotros sobre la congregación de Jehová?”.</a:t>
            </a:r>
          </a:p>
        </p:txBody>
      </p:sp>
    </p:spTree>
    <p:extLst>
      <p:ext uri="{BB962C8B-B14F-4D97-AF65-F5344CB8AC3E}">
        <p14:creationId xmlns:p14="http://schemas.microsoft.com/office/powerpoint/2010/main" val="1460411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81349" y="1746029"/>
            <a:ext cx="7337234" cy="3539430"/>
          </a:xfrm>
          <a:prstGeom prst="rect">
            <a:avLst/>
          </a:prstGeom>
        </p:spPr>
        <p:txBody>
          <a:bodyPr wrap="square">
            <a:spAutoFit/>
          </a:bodyPr>
          <a:lstStyle/>
          <a:p>
            <a:pPr algn="just"/>
            <a:r>
              <a:rPr lang="es-MX" sz="2800" dirty="0"/>
              <a:t>El síntoma de rebelión se manifiesta por lo que hablan – lo que dicen. Semejantes atraen semejantes.</a:t>
            </a:r>
          </a:p>
          <a:p>
            <a:pPr algn="just"/>
            <a:r>
              <a:rPr lang="es-MX" sz="2800" dirty="0"/>
              <a:t>No debemos hablar mal de alguien, ni siquiera en nuestras oraciones.</a:t>
            </a:r>
          </a:p>
          <a:p>
            <a:pPr algn="just"/>
            <a:r>
              <a:rPr lang="es-MX" sz="2800" dirty="0"/>
              <a:t>El poder de Dios nos deja cuando hablamos mal de otras personas; especialmente de la autoridad.</a:t>
            </a:r>
            <a:endParaRPr lang="es-MX" sz="2800" b="1" dirty="0"/>
          </a:p>
        </p:txBody>
      </p:sp>
    </p:spTree>
    <p:extLst>
      <p:ext uri="{BB962C8B-B14F-4D97-AF65-F5344CB8AC3E}">
        <p14:creationId xmlns:p14="http://schemas.microsoft.com/office/powerpoint/2010/main" val="1905441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94063" y="1462907"/>
            <a:ext cx="7678756" cy="4585871"/>
          </a:xfrm>
          <a:prstGeom prst="rect">
            <a:avLst/>
          </a:prstGeom>
        </p:spPr>
        <p:txBody>
          <a:bodyPr wrap="square">
            <a:spAutoFit/>
          </a:bodyPr>
          <a:lstStyle/>
          <a:p>
            <a:pPr algn="just"/>
            <a:r>
              <a:rPr lang="es-MX" sz="4000" b="1" dirty="0"/>
              <a:t>VI.- RAZONES DE AUTORIDAD </a:t>
            </a:r>
          </a:p>
          <a:p>
            <a:pPr algn="just"/>
            <a:r>
              <a:rPr lang="es-MX" sz="2800" dirty="0"/>
              <a:t>El hombre se rebela a la autoridad de Dios, como si estuvieran hablando de igual a igual. Hay una diferencia entre Dios y el hombre. Pero esa abismal diferencia, tal parece que el hombre no la entiende. Pablo escribe lo siguiente: </a:t>
            </a:r>
            <a:r>
              <a:rPr lang="es-MX" sz="2800" b="1" dirty="0"/>
              <a:t>“Mas antes, oh hombre, ¿quien eres tu para que alterques con Dios? ¿Dirá el vaso de barro al que lo formó: porque me has hecho así?”. </a:t>
            </a:r>
          </a:p>
          <a:p>
            <a:pPr algn="r"/>
            <a:r>
              <a:rPr lang="es-MX" sz="2800" dirty="0"/>
              <a:t>Romanos 9:20.</a:t>
            </a:r>
            <a:endParaRPr lang="es-MX" sz="2800" b="1" dirty="0"/>
          </a:p>
        </p:txBody>
      </p:sp>
    </p:spTree>
    <p:extLst>
      <p:ext uri="{BB962C8B-B14F-4D97-AF65-F5344CB8AC3E}">
        <p14:creationId xmlns:p14="http://schemas.microsoft.com/office/powerpoint/2010/main" val="3773614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36433" y="1580775"/>
            <a:ext cx="7304183" cy="3539430"/>
          </a:xfrm>
          <a:prstGeom prst="rect">
            <a:avLst/>
          </a:prstGeom>
        </p:spPr>
        <p:txBody>
          <a:bodyPr wrap="square">
            <a:spAutoFit/>
          </a:bodyPr>
          <a:lstStyle/>
          <a:p>
            <a:pPr algn="just"/>
            <a:r>
              <a:rPr lang="es-MX" sz="2800" dirty="0"/>
              <a:t>Veamos algunas verdades de la autoridad de Dios. </a:t>
            </a:r>
          </a:p>
          <a:p>
            <a:pPr algn="just"/>
            <a:r>
              <a:rPr lang="es-MX" sz="2800" dirty="0" smtClean="0"/>
              <a:t>A. Dios </a:t>
            </a:r>
            <a:r>
              <a:rPr lang="es-MX" sz="2800" dirty="0"/>
              <a:t>tiene autoridad para hacer lo que Él quiera, con el que Él quiera. </a:t>
            </a:r>
          </a:p>
          <a:p>
            <a:pPr algn="just"/>
            <a:r>
              <a:rPr lang="es-MX" sz="2800" dirty="0"/>
              <a:t>B. Dios no discute, Él hace. </a:t>
            </a:r>
          </a:p>
          <a:p>
            <a:pPr algn="just"/>
            <a:r>
              <a:rPr lang="es-MX" sz="2800" dirty="0"/>
              <a:t>C. Dios no argumenta, Él es el argumento. </a:t>
            </a:r>
          </a:p>
          <a:p>
            <a:pPr algn="just"/>
            <a:r>
              <a:rPr lang="es-MX" sz="2800" dirty="0"/>
              <a:t>D. Dios delega autoridad a quien Él quiere y la quita hasta que Él quiere. </a:t>
            </a:r>
            <a:endParaRPr lang="es-MX" sz="2800" b="1" dirty="0"/>
          </a:p>
        </p:txBody>
      </p:sp>
    </p:spTree>
    <p:extLst>
      <p:ext uri="{BB962C8B-B14F-4D97-AF65-F5344CB8AC3E}">
        <p14:creationId xmlns:p14="http://schemas.microsoft.com/office/powerpoint/2010/main" val="568307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3" y="1537056"/>
            <a:ext cx="7557571" cy="3293209"/>
          </a:xfrm>
          <a:prstGeom prst="rect">
            <a:avLst/>
          </a:prstGeom>
        </p:spPr>
        <p:txBody>
          <a:bodyPr wrap="square">
            <a:spAutoFit/>
          </a:bodyPr>
          <a:lstStyle/>
          <a:p>
            <a:pPr algn="just"/>
            <a:r>
              <a:rPr lang="es-MX" sz="4000" b="1" dirty="0"/>
              <a:t>VII.- VERDADES DE LA REBELIÓN </a:t>
            </a:r>
          </a:p>
          <a:p>
            <a:pPr algn="just"/>
            <a:r>
              <a:rPr lang="es-MX" sz="2800" dirty="0" smtClean="0"/>
              <a:t>A. Si </a:t>
            </a:r>
            <a:r>
              <a:rPr lang="es-MX" sz="2800" dirty="0"/>
              <a:t>es difícil deshacernos de palabras denigrantes y de razonamiento, </a:t>
            </a:r>
            <a:r>
              <a:rPr lang="es-MX" sz="2800" dirty="0" smtClean="0"/>
              <a:t>más</a:t>
            </a:r>
          </a:p>
          <a:p>
            <a:pPr algn="just"/>
            <a:r>
              <a:rPr lang="es-MX" sz="2800" dirty="0" smtClean="0"/>
              <a:t>difícil </a:t>
            </a:r>
            <a:r>
              <a:rPr lang="es-MX" sz="2800" dirty="0"/>
              <a:t>es deshacernos de pensamientos denigrantes. </a:t>
            </a:r>
          </a:p>
          <a:p>
            <a:pPr algn="just"/>
            <a:r>
              <a:rPr lang="es-MX" sz="2800" dirty="0"/>
              <a:t>B. Palabras denigrantes producen rebelión. </a:t>
            </a:r>
          </a:p>
          <a:p>
            <a:pPr algn="just"/>
            <a:r>
              <a:rPr lang="es-MX" sz="2800" dirty="0"/>
              <a:t>C. Razonamiento produce rebelión.</a:t>
            </a:r>
            <a:endParaRPr lang="es-MX" sz="2800" b="1" dirty="0"/>
          </a:p>
        </p:txBody>
      </p:sp>
    </p:spTree>
    <p:extLst>
      <p:ext uri="{BB962C8B-B14F-4D97-AF65-F5344CB8AC3E}">
        <p14:creationId xmlns:p14="http://schemas.microsoft.com/office/powerpoint/2010/main" val="1353898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36434" y="1358860"/>
            <a:ext cx="7171980" cy="3970318"/>
          </a:xfrm>
          <a:prstGeom prst="rect">
            <a:avLst/>
          </a:prstGeom>
        </p:spPr>
        <p:txBody>
          <a:bodyPr wrap="square">
            <a:spAutoFit/>
          </a:bodyPr>
          <a:lstStyle/>
          <a:p>
            <a:pPr algn="just"/>
            <a:r>
              <a:rPr lang="es-MX" sz="2800" dirty="0"/>
              <a:t>D. Pensamientos producen rebelión. </a:t>
            </a:r>
          </a:p>
          <a:p>
            <a:pPr algn="just"/>
            <a:r>
              <a:rPr lang="es-MX" sz="2800" dirty="0"/>
              <a:t>E. La iglesia es afectada cuando los miembros se envuelven en chismes, en conversaciones mal dirigidas de otros. Dios no se agrada de ello. </a:t>
            </a:r>
          </a:p>
          <a:p>
            <a:pPr algn="just"/>
            <a:r>
              <a:rPr lang="es-MX" sz="2800" dirty="0"/>
              <a:t>F. El hombre expresa palabras rebeldes porque sus razonamientos son rebeldes. </a:t>
            </a:r>
          </a:p>
          <a:p>
            <a:pPr algn="just"/>
            <a:r>
              <a:rPr lang="es-MX" sz="2800" dirty="0"/>
              <a:t>Pero los razonamientos se manifiestan en pensamiento, por lo tanto; el pensamiento es el centro de la rebelión del hombre.</a:t>
            </a:r>
            <a:endParaRPr lang="es-MX" sz="2800" b="1" dirty="0"/>
          </a:p>
        </p:txBody>
      </p:sp>
    </p:spTree>
    <p:extLst>
      <p:ext uri="{BB962C8B-B14F-4D97-AF65-F5344CB8AC3E}">
        <p14:creationId xmlns:p14="http://schemas.microsoft.com/office/powerpoint/2010/main" val="4055705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59316" y="1620297"/>
            <a:ext cx="7557571" cy="2862322"/>
          </a:xfrm>
          <a:prstGeom prst="rect">
            <a:avLst/>
          </a:prstGeom>
        </p:spPr>
        <p:txBody>
          <a:bodyPr wrap="square">
            <a:spAutoFit/>
          </a:bodyPr>
          <a:lstStyle/>
          <a:p>
            <a:pPr algn="just"/>
            <a:r>
              <a:rPr lang="es-MX" sz="4000" b="1" dirty="0"/>
              <a:t>CONCLUSIÓN </a:t>
            </a:r>
          </a:p>
          <a:p>
            <a:pPr algn="just"/>
            <a:r>
              <a:rPr lang="es-MX" sz="2800" dirty="0"/>
              <a:t>El hombre debe respetar la autoridad de Dios, es Él quien la da y Él quien la puede quitar; nuestra tarea es mantenernos sirviendo a Dios respetando la autoridad, y cuando la autoridad se sale de las normas de Dios, Él tomará control de ella. </a:t>
            </a:r>
          </a:p>
        </p:txBody>
      </p:sp>
    </p:spTree>
    <p:extLst>
      <p:ext uri="{BB962C8B-B14F-4D97-AF65-F5344CB8AC3E}">
        <p14:creationId xmlns:p14="http://schemas.microsoft.com/office/powerpoint/2010/main" val="6057368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3" y="1733434"/>
            <a:ext cx="7888077" cy="3539430"/>
          </a:xfrm>
          <a:prstGeom prst="rect">
            <a:avLst/>
          </a:prstGeom>
        </p:spPr>
        <p:txBody>
          <a:bodyPr wrap="square">
            <a:spAutoFit/>
          </a:bodyPr>
          <a:lstStyle/>
          <a:p>
            <a:pPr algn="just"/>
            <a:r>
              <a:rPr lang="es-MX" sz="2800" dirty="0"/>
              <a:t>DEBE DESTRUIR FORTALEZAS. </a:t>
            </a:r>
            <a:r>
              <a:rPr lang="es-MX" sz="2800" b="1" dirty="0"/>
              <a:t>“Porque las armas de nuestra milicia no son carnales, sino poderosas en Dios para la destrucción de fortalezas”.</a:t>
            </a:r>
          </a:p>
          <a:p>
            <a:pPr algn="just"/>
            <a:r>
              <a:rPr lang="es-MX" sz="2800" dirty="0"/>
              <a:t>DEBE DERRIBAR ARGUMENTOS. “Derribando argumentos (Palabras, razones y pensamientos) y toda altivez que se levanta contra el conocimiento de Dios, y llevando todo pensamiento cautivo a la obediencia de Cristo”.</a:t>
            </a:r>
            <a:endParaRPr lang="es-MX" sz="2800" b="1" dirty="0"/>
          </a:p>
        </p:txBody>
      </p:sp>
    </p:spTree>
    <p:extLst>
      <p:ext uri="{BB962C8B-B14F-4D97-AF65-F5344CB8AC3E}">
        <p14:creationId xmlns:p14="http://schemas.microsoft.com/office/powerpoint/2010/main" val="3772692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04231" y="1768063"/>
            <a:ext cx="7601639" cy="3108543"/>
          </a:xfrm>
          <a:prstGeom prst="rect">
            <a:avLst/>
          </a:prstGeom>
        </p:spPr>
        <p:txBody>
          <a:bodyPr wrap="square">
            <a:spAutoFit/>
          </a:bodyPr>
          <a:lstStyle/>
          <a:p>
            <a:pPr algn="just"/>
            <a:r>
              <a:rPr lang="es-MX" sz="2800" dirty="0"/>
              <a:t>CUIDAR SU CORAZÓN. </a:t>
            </a:r>
            <a:r>
              <a:rPr lang="es-MX" sz="2800" b="1" dirty="0"/>
              <a:t>“Porque del “corazón” salen los malos pensamientos, los homicidios, los adulterios, las fornicaciones, los hurtos, los falsos testimonios, las blasfemias”. </a:t>
            </a:r>
          </a:p>
          <a:p>
            <a:pPr algn="just"/>
            <a:r>
              <a:rPr lang="es-MX" sz="2800" dirty="0"/>
              <a:t>Mateo 15:19. Palabras, razones, y pensamientos están en la mente, que comúnmente la palabra de Dios lo expresa como </a:t>
            </a:r>
            <a:r>
              <a:rPr lang="es-MX" sz="2800" b="1" dirty="0"/>
              <a:t>“El Corazón de Hombre”. </a:t>
            </a:r>
          </a:p>
        </p:txBody>
      </p:sp>
    </p:spTree>
    <p:extLst>
      <p:ext uri="{BB962C8B-B14F-4D97-AF65-F5344CB8AC3E}">
        <p14:creationId xmlns:p14="http://schemas.microsoft.com/office/powerpoint/2010/main" val="4265392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04231" y="1840461"/>
            <a:ext cx="7469436" cy="2677656"/>
          </a:xfrm>
          <a:prstGeom prst="rect">
            <a:avLst/>
          </a:prstGeom>
        </p:spPr>
        <p:txBody>
          <a:bodyPr wrap="square">
            <a:spAutoFit/>
          </a:bodyPr>
          <a:lstStyle/>
          <a:p>
            <a:pPr algn="just"/>
            <a:r>
              <a:rPr lang="es-MX" sz="2800" dirty="0"/>
              <a:t>Dios desea que nuestra obediencia sea automática. Así como nuestro cuerpo humano actúa de manera espontánea, así quiere Dios que le obedezcamos. Aún así, cuando no lo hacemos; Él sigue esperando que cambiemos nuestra manera de responder ante su autoridad.</a:t>
            </a:r>
            <a:endParaRPr lang="es-MX" sz="2800" b="1" dirty="0"/>
          </a:p>
        </p:txBody>
      </p:sp>
    </p:spTree>
    <p:extLst>
      <p:ext uri="{BB962C8B-B14F-4D97-AF65-F5344CB8AC3E}">
        <p14:creationId xmlns:p14="http://schemas.microsoft.com/office/powerpoint/2010/main" val="1466524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Rectángulo 2"/>
          <p:cNvSpPr/>
          <p:nvPr/>
        </p:nvSpPr>
        <p:spPr>
          <a:xfrm>
            <a:off x="853808" y="1519569"/>
            <a:ext cx="7166472" cy="4154984"/>
          </a:xfrm>
          <a:prstGeom prst="rect">
            <a:avLst/>
          </a:prstGeom>
        </p:spPr>
        <p:txBody>
          <a:bodyPr wrap="square">
            <a:spAutoFit/>
          </a:bodyPr>
          <a:lstStyle/>
          <a:p>
            <a:pPr algn="just"/>
            <a:r>
              <a:rPr lang="es-MX" sz="4000" b="1" dirty="0"/>
              <a:t>BASE BÍBLICA: </a:t>
            </a:r>
          </a:p>
          <a:p>
            <a:pPr algn="just"/>
            <a:r>
              <a:rPr lang="es-MX" sz="2800" dirty="0"/>
              <a:t>Romanos 13: 1-2 </a:t>
            </a:r>
          </a:p>
          <a:p>
            <a:pPr algn="just"/>
            <a:r>
              <a:rPr lang="es-MX" sz="2800" b="1" dirty="0"/>
              <a:t>“Sométase toda persona a las autoridades superiores; porque no hay autoridad sino de parte de Dios, y las que hay, por Dios han sido establecidas de modo que quien se opone a la autoridad, a lo establecido por Dios resiste; y los que resisten, acarrean condenación para sí mismos”.</a:t>
            </a:r>
          </a:p>
        </p:txBody>
      </p:sp>
    </p:spTree>
    <p:extLst>
      <p:ext uri="{BB962C8B-B14F-4D97-AF65-F5344CB8AC3E}">
        <p14:creationId xmlns:p14="http://schemas.microsoft.com/office/powerpoint/2010/main" val="24804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15248" y="1503832"/>
            <a:ext cx="7491470" cy="3293209"/>
          </a:xfrm>
          <a:prstGeom prst="rect">
            <a:avLst/>
          </a:prstGeom>
        </p:spPr>
        <p:txBody>
          <a:bodyPr wrap="square">
            <a:spAutoFit/>
          </a:bodyPr>
          <a:lstStyle/>
          <a:p>
            <a:pPr algn="just"/>
            <a:r>
              <a:rPr lang="es-MX" sz="4000" b="1" dirty="0"/>
              <a:t>INTRODUCCIÓN </a:t>
            </a:r>
          </a:p>
          <a:p>
            <a:pPr algn="just"/>
            <a:r>
              <a:rPr lang="es-MX" sz="2800" dirty="0"/>
              <a:t>A través de todos los tiempos, podemos ver a la luz de la palabra de Dios; cómo el hombre se ha rebelado contra Dios. La desobediencia trajo como resultado esa rebelión, que Dios amonesta. Lo peor, es que el hombre no ha querido ni quiere dejar la rebelión; antes bien la han abrazado. </a:t>
            </a:r>
            <a:endParaRPr lang="es-MX" sz="2800" b="1" dirty="0"/>
          </a:p>
        </p:txBody>
      </p:sp>
    </p:spTree>
    <p:extLst>
      <p:ext uri="{BB962C8B-B14F-4D97-AF65-F5344CB8AC3E}">
        <p14:creationId xmlns:p14="http://schemas.microsoft.com/office/powerpoint/2010/main" val="4039152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92366" y="1842037"/>
            <a:ext cx="7050795" cy="2246769"/>
          </a:xfrm>
          <a:prstGeom prst="rect">
            <a:avLst/>
          </a:prstGeom>
        </p:spPr>
        <p:txBody>
          <a:bodyPr wrap="square">
            <a:spAutoFit/>
          </a:bodyPr>
          <a:lstStyle/>
          <a:p>
            <a:pPr algn="just"/>
            <a:r>
              <a:rPr lang="es-MX" sz="2800" dirty="0"/>
              <a:t>Observa lo que nos señala </a:t>
            </a:r>
          </a:p>
          <a:p>
            <a:pPr algn="just"/>
            <a:r>
              <a:rPr lang="es-MX" sz="2800" dirty="0"/>
              <a:t>Jeremías 8:5: </a:t>
            </a:r>
          </a:p>
          <a:p>
            <a:pPr algn="just"/>
            <a:r>
              <a:rPr lang="es-MX" sz="2800" b="1" dirty="0"/>
              <a:t>“¿Por qué es este pueblo de Jerusalén rebelde con rebeldía perpetua? Abrazaron el engaño, y no han querido volverse”.</a:t>
            </a:r>
          </a:p>
        </p:txBody>
      </p:sp>
    </p:spTree>
    <p:extLst>
      <p:ext uri="{BB962C8B-B14F-4D97-AF65-F5344CB8AC3E}">
        <p14:creationId xmlns:p14="http://schemas.microsoft.com/office/powerpoint/2010/main" val="567437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25417" y="1642157"/>
            <a:ext cx="7425369" cy="3108543"/>
          </a:xfrm>
          <a:prstGeom prst="rect">
            <a:avLst/>
          </a:prstGeom>
        </p:spPr>
        <p:txBody>
          <a:bodyPr wrap="square">
            <a:spAutoFit/>
          </a:bodyPr>
          <a:lstStyle/>
          <a:p>
            <a:pPr algn="just"/>
            <a:r>
              <a:rPr lang="es-MX" sz="2800" dirty="0"/>
              <a:t>De hecho, no solo el hombre se ha abrazado a lo malo, se quedó pegado; está adherido a la rebelión: Esto lo confirma Oseas 11:7: </a:t>
            </a:r>
          </a:p>
          <a:p>
            <a:pPr algn="just"/>
            <a:r>
              <a:rPr lang="es-MX" sz="2800" b="1" dirty="0"/>
              <a:t>“Entre tanto, mi pueblo está adherido a la rebelión contra mí; aunque me llaman el Altísimo, ninguno absolutamente me quiere enaltecer”. </a:t>
            </a:r>
          </a:p>
        </p:txBody>
      </p:sp>
    </p:spTree>
    <p:extLst>
      <p:ext uri="{BB962C8B-B14F-4D97-AF65-F5344CB8AC3E}">
        <p14:creationId xmlns:p14="http://schemas.microsoft.com/office/powerpoint/2010/main" val="2584236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26265" y="1447344"/>
            <a:ext cx="7590622" cy="4339650"/>
          </a:xfrm>
          <a:prstGeom prst="rect">
            <a:avLst/>
          </a:prstGeom>
        </p:spPr>
        <p:txBody>
          <a:bodyPr wrap="square">
            <a:spAutoFit/>
          </a:bodyPr>
          <a:lstStyle/>
          <a:p>
            <a:pPr algn="just"/>
            <a:r>
              <a:rPr lang="es-MX" sz="4000" b="1" dirty="0"/>
              <a:t>I</a:t>
            </a:r>
            <a:r>
              <a:rPr lang="es-MX" sz="4000" b="1" dirty="0" smtClean="0"/>
              <a:t>.-MANIFESTACIONES </a:t>
            </a:r>
            <a:r>
              <a:rPr lang="es-MX" sz="4000" b="1" dirty="0"/>
              <a:t>DE REBELIÓN DEL HOMBRE </a:t>
            </a:r>
          </a:p>
          <a:p>
            <a:pPr algn="just"/>
            <a:r>
              <a:rPr lang="es-MX" sz="2800" dirty="0"/>
              <a:t>A. 2 Pedro 2:10-12: “y mayormente a aquellos que, siguiendo la carne, andan en concupiscencia e inmundicia, y desprecian el señorío. Atrevidos y contumaces, no temen decir mal de las potestades superiores, mientras que los ángeles, que son mayores en fuerza y en potencia, no pronuncian juicio de maldición contra ellas delante del Señor…</a:t>
            </a:r>
            <a:endParaRPr lang="es-MX" sz="2800" b="1" dirty="0"/>
          </a:p>
        </p:txBody>
      </p:sp>
    </p:spTree>
    <p:extLst>
      <p:ext uri="{BB962C8B-B14F-4D97-AF65-F5344CB8AC3E}">
        <p14:creationId xmlns:p14="http://schemas.microsoft.com/office/powerpoint/2010/main" val="2265034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69484" y="1991554"/>
            <a:ext cx="6984694" cy="1815882"/>
          </a:xfrm>
          <a:prstGeom prst="rect">
            <a:avLst/>
          </a:prstGeom>
        </p:spPr>
        <p:txBody>
          <a:bodyPr wrap="square">
            <a:spAutoFit/>
          </a:bodyPr>
          <a:lstStyle/>
          <a:p>
            <a:pPr algn="just"/>
            <a:r>
              <a:rPr lang="es-MX" sz="2800" dirty="0"/>
              <a:t>Pero éstos, hablando mal de cosas que no entienden, como animales irracionales, nacidos para presa y destrucción, perecerán en su propia perdición”.</a:t>
            </a:r>
            <a:endParaRPr lang="es-MX" sz="2800" b="1" dirty="0"/>
          </a:p>
        </p:txBody>
      </p:sp>
    </p:spTree>
    <p:extLst>
      <p:ext uri="{BB962C8B-B14F-4D97-AF65-F5344CB8AC3E}">
        <p14:creationId xmlns:p14="http://schemas.microsoft.com/office/powerpoint/2010/main" val="682113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93214" y="1697588"/>
            <a:ext cx="7502487" cy="3908762"/>
          </a:xfrm>
          <a:prstGeom prst="rect">
            <a:avLst/>
          </a:prstGeom>
        </p:spPr>
        <p:txBody>
          <a:bodyPr wrap="square">
            <a:spAutoFit/>
          </a:bodyPr>
          <a:lstStyle/>
          <a:p>
            <a:pPr algn="just"/>
            <a:r>
              <a:rPr lang="es-MX" sz="4000" b="1" dirty="0"/>
              <a:t>B. RECHAZO A LA AUTORIDAD . </a:t>
            </a:r>
          </a:p>
          <a:p>
            <a:pPr algn="just"/>
            <a:r>
              <a:rPr lang="es-MX" sz="2800" dirty="0"/>
              <a:t>Judas 1:8:</a:t>
            </a:r>
          </a:p>
          <a:p>
            <a:pPr algn="just"/>
            <a:r>
              <a:rPr lang="es-MX" sz="2800" b="1" dirty="0"/>
              <a:t>“</a:t>
            </a:r>
            <a:r>
              <a:rPr lang="es-MX" sz="3600" b="1" dirty="0"/>
              <a:t>No obstante, de la misma manera también estos soñadores mancillan la carne, rechazan la autoridad y blasfeman de las potestades superiores”. </a:t>
            </a:r>
          </a:p>
        </p:txBody>
      </p:sp>
    </p:spTree>
    <p:extLst>
      <p:ext uri="{BB962C8B-B14F-4D97-AF65-F5344CB8AC3E}">
        <p14:creationId xmlns:p14="http://schemas.microsoft.com/office/powerpoint/2010/main" val="35340448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512</TotalTime>
  <Words>1541</Words>
  <Application>Microsoft Macintosh PowerPoint</Application>
  <PresentationFormat>Presentación en pantalla (4:3)</PresentationFormat>
  <Paragraphs>84</Paragraphs>
  <Slides>29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29</vt:i4>
      </vt:variant>
    </vt:vector>
  </HeadingPairs>
  <TitlesOfParts>
    <vt:vector size="32"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Usuario de Microsoft Office</cp:lastModifiedBy>
  <cp:revision>100</cp:revision>
  <dcterms:created xsi:type="dcterms:W3CDTF">2016-01-29T05:02:58Z</dcterms:created>
  <dcterms:modified xsi:type="dcterms:W3CDTF">2018-03-06T02:34:20Z</dcterms:modified>
  <cp:category/>
</cp:coreProperties>
</file>