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73" autoAdjust="0"/>
    <p:restoredTop sz="94660"/>
  </p:normalViewPr>
  <p:slideViewPr>
    <p:cSldViewPr snapToGrid="0" snapToObjects="1">
      <p:cViewPr varScale="1">
        <p:scale>
          <a:sx n="87" d="100"/>
          <a:sy n="87" d="100"/>
        </p:scale>
        <p:origin x="1638"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18/01/2018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18/01/2018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18/01/2018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18/01/2018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ultiplic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27113" y="1280797"/>
            <a:ext cx="7788926" cy="4832092"/>
          </a:xfrm>
          <a:prstGeom prst="rect">
            <a:avLst/>
          </a:prstGeom>
        </p:spPr>
        <p:txBody>
          <a:bodyPr wrap="square">
            <a:spAutoFit/>
          </a:bodyPr>
          <a:lstStyle/>
          <a:p>
            <a:pPr algn="just"/>
            <a:r>
              <a:rPr lang="es-MX" sz="2800" dirty="0"/>
              <a:t>C. COMUNICACIÓN. El trabajo en equipo exige una comunicación abierta entre todos sus miembros, que es esencial para poder coordinar las distintas actuaciones individuales. </a:t>
            </a:r>
          </a:p>
          <a:p>
            <a:pPr algn="just"/>
            <a:r>
              <a:rPr lang="es-MX" sz="2800" dirty="0"/>
              <a:t>D. CONFIANZA. Cada persona confía en el buen hacer, del resto de sus compañeros. Esta confianza le lleva a aceptar anteponer el éxito del equipo, al propio lucimiento personal. </a:t>
            </a:r>
          </a:p>
          <a:p>
            <a:pPr algn="just"/>
            <a:r>
              <a:rPr lang="es-MX" sz="2800" dirty="0"/>
              <a:t>E. COMPROMISO. Cada miembro se compromete a aportar lo mejor de sí mismo, a poner todo su empeño en sacar adelante el trabajo. </a:t>
            </a:r>
            <a:endParaRPr lang="es-MX" sz="2800" b="1" dirty="0"/>
          </a:p>
        </p:txBody>
      </p:sp>
    </p:spTree>
    <p:extLst>
      <p:ext uri="{BB962C8B-B14F-4D97-AF65-F5344CB8AC3E}">
        <p14:creationId xmlns:p14="http://schemas.microsoft.com/office/powerpoint/2010/main" val="2015215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03382" y="1460112"/>
            <a:ext cx="7403335" cy="3477875"/>
          </a:xfrm>
          <a:prstGeom prst="rect">
            <a:avLst/>
          </a:prstGeom>
        </p:spPr>
        <p:txBody>
          <a:bodyPr wrap="square">
            <a:spAutoFit/>
          </a:bodyPr>
          <a:lstStyle/>
          <a:p>
            <a:pPr algn="just"/>
            <a:r>
              <a:rPr lang="es-MX" sz="4000" b="1" dirty="0"/>
              <a:t>IV.- SIETE PASOS PARA FORMAR UN EQUIPO DINÁMICO </a:t>
            </a:r>
          </a:p>
          <a:p>
            <a:pPr marL="514350" indent="-514350" algn="just">
              <a:buAutoNum type="alphaUcPeriod"/>
            </a:pPr>
            <a:r>
              <a:rPr lang="es-MX" sz="2800" dirty="0"/>
              <a:t>RECLUTE EL PERSONAL ADECUADO </a:t>
            </a:r>
          </a:p>
          <a:p>
            <a:pPr marL="514350" indent="-514350" algn="just">
              <a:buAutoNum type="arabicPeriod"/>
            </a:pPr>
            <a:r>
              <a:rPr lang="es-MX" sz="2800" dirty="0"/>
              <a:t>Analice talentos, habilidades, dones espirituales, etc. </a:t>
            </a:r>
          </a:p>
          <a:p>
            <a:pPr algn="just"/>
            <a:r>
              <a:rPr lang="es-MX" sz="2800" dirty="0"/>
              <a:t>2. Tales personas tienen que “encajar” bien con la “cultura” del equipo. </a:t>
            </a:r>
            <a:endParaRPr lang="es-MX" sz="2800" b="1" dirty="0"/>
          </a:p>
        </p:txBody>
      </p:sp>
    </p:spTree>
    <p:extLst>
      <p:ext uri="{BB962C8B-B14F-4D97-AF65-F5344CB8AC3E}">
        <p14:creationId xmlns:p14="http://schemas.microsoft.com/office/powerpoint/2010/main" val="341318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38130" y="1603157"/>
            <a:ext cx="7623672" cy="3293209"/>
          </a:xfrm>
          <a:prstGeom prst="rect">
            <a:avLst/>
          </a:prstGeom>
        </p:spPr>
        <p:txBody>
          <a:bodyPr wrap="square">
            <a:spAutoFit/>
          </a:bodyPr>
          <a:lstStyle/>
          <a:p>
            <a:pPr algn="just"/>
            <a:r>
              <a:rPr lang="es-MX" sz="4000" b="1" dirty="0"/>
              <a:t>B. VALORE IDEAS INNOVADORAS </a:t>
            </a:r>
          </a:p>
          <a:p>
            <a:pPr algn="just"/>
            <a:r>
              <a:rPr lang="es-MX" sz="2800" dirty="0"/>
              <a:t>Tenga una mente abierta para nuevas ideas: </a:t>
            </a:r>
          </a:p>
          <a:p>
            <a:pPr marL="514350" indent="-514350" algn="just">
              <a:buAutoNum type="arabicPeriod"/>
            </a:pPr>
            <a:r>
              <a:rPr lang="es-MX" sz="2800" dirty="0"/>
              <a:t>Cuando las ideas de los integrantes del </a:t>
            </a:r>
            <a:r>
              <a:rPr lang="es-MX" sz="2800" dirty="0" smtClean="0"/>
              <a:t>equipo</a:t>
            </a:r>
          </a:p>
          <a:p>
            <a:pPr algn="just"/>
            <a:r>
              <a:rPr lang="es-MX" sz="2800" dirty="0" smtClean="0"/>
              <a:t>son </a:t>
            </a:r>
            <a:r>
              <a:rPr lang="es-MX" sz="2800" dirty="0"/>
              <a:t>apreciadas, la participación de todos siempre aumentará. </a:t>
            </a:r>
          </a:p>
          <a:p>
            <a:pPr algn="just"/>
            <a:r>
              <a:rPr lang="es-MX" sz="2800" dirty="0"/>
              <a:t>2. Ideas innovadoras proveen soluciones dinámicas.</a:t>
            </a:r>
            <a:endParaRPr lang="es-MX" sz="2800" b="1" dirty="0"/>
          </a:p>
        </p:txBody>
      </p:sp>
    </p:spTree>
    <p:extLst>
      <p:ext uri="{BB962C8B-B14F-4D97-AF65-F5344CB8AC3E}">
        <p14:creationId xmlns:p14="http://schemas.microsoft.com/office/powerpoint/2010/main" val="2054617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72029" y="1659819"/>
            <a:ext cx="7888077" cy="2431435"/>
          </a:xfrm>
          <a:prstGeom prst="rect">
            <a:avLst/>
          </a:prstGeom>
        </p:spPr>
        <p:txBody>
          <a:bodyPr wrap="square">
            <a:spAutoFit/>
          </a:bodyPr>
          <a:lstStyle/>
          <a:p>
            <a:pPr algn="just"/>
            <a:r>
              <a:rPr lang="es-MX" sz="4000" b="1" dirty="0"/>
              <a:t>C. DE TAREAS CON PROPÓSITO </a:t>
            </a:r>
          </a:p>
          <a:p>
            <a:pPr marL="514350" indent="-514350" algn="just">
              <a:buAutoNum type="arabicPeriod"/>
            </a:pPr>
            <a:r>
              <a:rPr lang="es-MX" sz="2800" dirty="0"/>
              <a:t>Gente productiva, siempre necesita trabajos </a:t>
            </a:r>
            <a:r>
              <a:rPr lang="es-MX" sz="2800" dirty="0" smtClean="0"/>
              <a:t>que</a:t>
            </a:r>
          </a:p>
          <a:p>
            <a:pPr algn="just"/>
            <a:r>
              <a:rPr lang="es-MX" sz="2800" dirty="0" smtClean="0"/>
              <a:t>los </a:t>
            </a:r>
            <a:r>
              <a:rPr lang="es-MX" sz="2800" dirty="0"/>
              <a:t>desafíen. </a:t>
            </a:r>
          </a:p>
          <a:p>
            <a:pPr algn="just"/>
            <a:r>
              <a:rPr lang="es-MX" sz="2800" dirty="0"/>
              <a:t>2. Esto fomenta un ambiente donde el equipo es desafiado para ganar. </a:t>
            </a:r>
            <a:endParaRPr lang="es-MX" sz="2800" b="1" dirty="0"/>
          </a:p>
        </p:txBody>
      </p:sp>
    </p:spTree>
    <p:extLst>
      <p:ext uri="{BB962C8B-B14F-4D97-AF65-F5344CB8AC3E}">
        <p14:creationId xmlns:p14="http://schemas.microsoft.com/office/powerpoint/2010/main" val="3196889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81349" y="1469203"/>
            <a:ext cx="7601639" cy="4154984"/>
          </a:xfrm>
          <a:prstGeom prst="rect">
            <a:avLst/>
          </a:prstGeom>
        </p:spPr>
        <p:txBody>
          <a:bodyPr wrap="square">
            <a:spAutoFit/>
          </a:bodyPr>
          <a:lstStyle/>
          <a:p>
            <a:pPr algn="just"/>
            <a:r>
              <a:rPr lang="es-MX" sz="4000" b="1" dirty="0"/>
              <a:t>D. PERMITA DIVERSIDAD </a:t>
            </a:r>
          </a:p>
          <a:p>
            <a:pPr marL="514350" indent="-514350" algn="just">
              <a:buAutoNum type="arabicPeriod"/>
            </a:pPr>
            <a:r>
              <a:rPr lang="es-MX" sz="2800" dirty="0"/>
              <a:t>Gente con un alto nivel de efectividad, </a:t>
            </a:r>
            <a:r>
              <a:rPr lang="es-MX" sz="2800" dirty="0" smtClean="0"/>
              <a:t>se</a:t>
            </a:r>
          </a:p>
          <a:p>
            <a:pPr algn="just"/>
            <a:r>
              <a:rPr lang="es-MX" sz="2800" dirty="0" smtClean="0"/>
              <a:t>enfada </a:t>
            </a:r>
            <a:r>
              <a:rPr lang="es-MX" sz="2800" dirty="0"/>
              <a:t>y se frustra cuando es puesta en una rutina de trabajo; donde siempre se hace lo mismo. </a:t>
            </a:r>
          </a:p>
          <a:p>
            <a:pPr algn="just"/>
            <a:r>
              <a:rPr lang="es-MX" sz="2800" dirty="0"/>
              <a:t>2. Para alcanzar el éxito del equipo, fomentar entusiasmo e interés; debe incluir compañeros de trabajo con diversidad. </a:t>
            </a:r>
          </a:p>
          <a:p>
            <a:pPr algn="just"/>
            <a:r>
              <a:rPr lang="es-MX" sz="2800" dirty="0"/>
              <a:t>Además debe preparar agendas, calendarios y horarios interesantes y creativos.</a:t>
            </a:r>
            <a:endParaRPr lang="es-MX" sz="2800" b="1" dirty="0"/>
          </a:p>
        </p:txBody>
      </p:sp>
    </p:spTree>
    <p:extLst>
      <p:ext uri="{BB962C8B-B14F-4D97-AF65-F5344CB8AC3E}">
        <p14:creationId xmlns:p14="http://schemas.microsoft.com/office/powerpoint/2010/main" val="2287876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69483" y="1607704"/>
            <a:ext cx="7480453" cy="3724096"/>
          </a:xfrm>
          <a:prstGeom prst="rect">
            <a:avLst/>
          </a:prstGeom>
        </p:spPr>
        <p:txBody>
          <a:bodyPr wrap="square">
            <a:spAutoFit/>
          </a:bodyPr>
          <a:lstStyle/>
          <a:p>
            <a:pPr algn="just"/>
            <a:r>
              <a:rPr lang="es-MX" sz="4000" b="1" dirty="0"/>
              <a:t>E. PERMITA INDEPENDENCIA </a:t>
            </a:r>
          </a:p>
          <a:p>
            <a:pPr algn="just"/>
            <a:r>
              <a:rPr lang="es-MX" sz="2800" dirty="0" smtClean="0"/>
              <a:t>1.  Cada </a:t>
            </a:r>
            <a:r>
              <a:rPr lang="es-MX" sz="2800" dirty="0"/>
              <a:t>miembro del equipo debe sentirse que sus ideas y opiniones, </a:t>
            </a:r>
            <a:r>
              <a:rPr lang="es-MX" sz="2800" dirty="0" smtClean="0"/>
              <a:t>son</a:t>
            </a:r>
          </a:p>
          <a:p>
            <a:pPr algn="just"/>
            <a:r>
              <a:rPr lang="es-MX" sz="2800" dirty="0" smtClean="0"/>
              <a:t>respetadas</a:t>
            </a:r>
            <a:r>
              <a:rPr lang="es-MX" sz="2800" dirty="0"/>
              <a:t>. Esto fomenta un ambiente donde los participantes del equipo, quieren contribuir con nuevas ideas y conceptos. </a:t>
            </a:r>
          </a:p>
          <a:p>
            <a:pPr algn="just"/>
            <a:r>
              <a:rPr lang="es-MX" sz="2800" dirty="0"/>
              <a:t>2. Al permitir esto, usted está fomentando un espíritu de participación y propiedad.</a:t>
            </a:r>
            <a:endParaRPr lang="es-MX" sz="2800" b="1" dirty="0"/>
          </a:p>
        </p:txBody>
      </p:sp>
    </p:spTree>
    <p:extLst>
      <p:ext uri="{BB962C8B-B14F-4D97-AF65-F5344CB8AC3E}">
        <p14:creationId xmlns:p14="http://schemas.microsoft.com/office/powerpoint/2010/main" val="370210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04231" y="1503667"/>
            <a:ext cx="7403335" cy="3908762"/>
          </a:xfrm>
          <a:prstGeom prst="rect">
            <a:avLst/>
          </a:prstGeom>
        </p:spPr>
        <p:txBody>
          <a:bodyPr wrap="square">
            <a:spAutoFit/>
          </a:bodyPr>
          <a:lstStyle/>
          <a:p>
            <a:pPr algn="just"/>
            <a:r>
              <a:rPr lang="es-MX" sz="4000" b="1" dirty="0"/>
              <a:t>F. ESTABLEZCA ENFOQUE Y UNA VISIÓN CLARA </a:t>
            </a:r>
          </a:p>
          <a:p>
            <a:pPr algn="just"/>
            <a:r>
              <a:rPr lang="es-MX" sz="2400" dirty="0" smtClean="0"/>
              <a:t>1.  Es </a:t>
            </a:r>
            <a:r>
              <a:rPr lang="es-MX" sz="2400" dirty="0"/>
              <a:t>importante que todos los integrantes del equipo,</a:t>
            </a:r>
          </a:p>
          <a:p>
            <a:pPr algn="just"/>
            <a:r>
              <a:rPr lang="es-MX" sz="2400" dirty="0"/>
              <a:t>estén comprometidos a la misma visión del líder; y que se les provean los recursos necesarios para alcanzarla. </a:t>
            </a:r>
          </a:p>
          <a:p>
            <a:pPr algn="just"/>
            <a:r>
              <a:rPr lang="es-MX" sz="2400" dirty="0"/>
              <a:t>2. Desde el inicio es necesario que todas las metas y objetivos del equipo estén definidas para alcanzar la meta final. </a:t>
            </a:r>
          </a:p>
          <a:p>
            <a:pPr algn="just"/>
            <a:r>
              <a:rPr lang="es-MX" sz="2400" dirty="0"/>
              <a:t>Así mismo que todo el equipo se comprometa a lograrlo. </a:t>
            </a:r>
            <a:endParaRPr lang="es-MX" sz="2400" b="1" dirty="0"/>
          </a:p>
        </p:txBody>
      </p:sp>
    </p:spTree>
    <p:extLst>
      <p:ext uri="{BB962C8B-B14F-4D97-AF65-F5344CB8AC3E}">
        <p14:creationId xmlns:p14="http://schemas.microsoft.com/office/powerpoint/2010/main" val="2212771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91518" y="1730465"/>
            <a:ext cx="7028762" cy="3293209"/>
          </a:xfrm>
          <a:prstGeom prst="rect">
            <a:avLst/>
          </a:prstGeom>
        </p:spPr>
        <p:txBody>
          <a:bodyPr wrap="square">
            <a:spAutoFit/>
          </a:bodyPr>
          <a:lstStyle/>
          <a:p>
            <a:pPr algn="just"/>
            <a:r>
              <a:rPr lang="es-MX" sz="4000" b="1" dirty="0"/>
              <a:t>G. BRINDA CONFIANZA </a:t>
            </a:r>
          </a:p>
          <a:p>
            <a:pPr marL="514350" indent="-514350" algn="just">
              <a:buAutoNum type="arabicPeriod"/>
            </a:pPr>
            <a:r>
              <a:rPr lang="es-MX" sz="2800" dirty="0"/>
              <a:t>Si usted como líder desea ganarse </a:t>
            </a:r>
            <a:r>
              <a:rPr lang="es-MX" sz="2800" dirty="0" smtClean="0"/>
              <a:t>la</a:t>
            </a:r>
          </a:p>
          <a:p>
            <a:pPr algn="just"/>
            <a:r>
              <a:rPr lang="es-MX" sz="2800" dirty="0" smtClean="0"/>
              <a:t>confianza </a:t>
            </a:r>
            <a:r>
              <a:rPr lang="es-MX" sz="2800" dirty="0"/>
              <a:t>de su equipo, primeramente debe brindar confianza. </a:t>
            </a:r>
          </a:p>
          <a:p>
            <a:pPr algn="just"/>
            <a:r>
              <a:rPr lang="es-MX" sz="2800" dirty="0"/>
              <a:t>2. Cuando un equipo establece una ética de trabajo alta, la confianza automáticamente aumenta. </a:t>
            </a:r>
            <a:endParaRPr lang="es-MX" sz="2800" b="1" dirty="0"/>
          </a:p>
        </p:txBody>
      </p:sp>
    </p:spTree>
    <p:extLst>
      <p:ext uri="{BB962C8B-B14F-4D97-AF65-F5344CB8AC3E}">
        <p14:creationId xmlns:p14="http://schemas.microsoft.com/office/powerpoint/2010/main" val="34905438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14399" y="1187658"/>
            <a:ext cx="7535537" cy="4770537"/>
          </a:xfrm>
          <a:prstGeom prst="rect">
            <a:avLst/>
          </a:prstGeom>
        </p:spPr>
        <p:txBody>
          <a:bodyPr wrap="square">
            <a:spAutoFit/>
          </a:bodyPr>
          <a:lstStyle/>
          <a:p>
            <a:pPr algn="just"/>
            <a:r>
              <a:rPr lang="es-MX" sz="4000" b="1" dirty="0"/>
              <a:t>V.- PRINCIPIOS APRENDIDOS POR EQUIPOS EXITOSOS </a:t>
            </a:r>
          </a:p>
          <a:p>
            <a:pPr algn="just"/>
            <a:r>
              <a:rPr lang="es-MX" sz="2800" dirty="0" smtClean="0"/>
              <a:t>A.  Nuestra </a:t>
            </a:r>
            <a:r>
              <a:rPr lang="es-MX" sz="2800" dirty="0"/>
              <a:t>misión es la salvación de las </a:t>
            </a:r>
            <a:r>
              <a:rPr lang="es-MX" sz="2800" dirty="0" smtClean="0"/>
              <a:t>almas</a:t>
            </a:r>
          </a:p>
          <a:p>
            <a:pPr algn="just"/>
            <a:r>
              <a:rPr lang="es-MX" sz="2800" dirty="0" smtClean="0"/>
              <a:t>perdidas</a:t>
            </a:r>
            <a:r>
              <a:rPr lang="es-MX" sz="2800" dirty="0"/>
              <a:t>.</a:t>
            </a:r>
          </a:p>
          <a:p>
            <a:pPr algn="just"/>
            <a:r>
              <a:rPr lang="es-MX" sz="2800" dirty="0"/>
              <a:t>B. La función del equipo, es hacer que nuestra Iglesia se parezca más a la Iglesia de Pentecostés; no el negocio secular. </a:t>
            </a:r>
          </a:p>
          <a:p>
            <a:pPr algn="just"/>
            <a:r>
              <a:rPr lang="es-MX" sz="2800" dirty="0"/>
              <a:t>C. Una organización empieza a morir, el día que empieza a funcionar para el beneficio de los de adentro; y no para el beneficio de los de afuera.</a:t>
            </a:r>
            <a:endParaRPr lang="es-MX" sz="2800" b="1" dirty="0"/>
          </a:p>
        </p:txBody>
      </p:sp>
    </p:spTree>
    <p:extLst>
      <p:ext uri="{BB962C8B-B14F-4D97-AF65-F5344CB8AC3E}">
        <p14:creationId xmlns:p14="http://schemas.microsoft.com/office/powerpoint/2010/main" val="3893184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04231" y="1258131"/>
            <a:ext cx="7524521" cy="4832092"/>
          </a:xfrm>
          <a:prstGeom prst="rect">
            <a:avLst/>
          </a:prstGeom>
        </p:spPr>
        <p:txBody>
          <a:bodyPr wrap="square">
            <a:spAutoFit/>
          </a:bodyPr>
          <a:lstStyle/>
          <a:p>
            <a:pPr algn="just"/>
            <a:r>
              <a:rPr lang="es-MX" sz="2800" dirty="0"/>
              <a:t>D. Conocer el valor de la planeación. No podemos determinar el futuro, pero si podemos calcular el futuro de eventos y situaciones presentes. </a:t>
            </a:r>
          </a:p>
          <a:p>
            <a:pPr algn="just"/>
            <a:r>
              <a:rPr lang="es-MX" sz="2800" dirty="0"/>
              <a:t>E. Enfocar en oportunidades y no en problemas. Muchas organizaciones asignan sus mejores recursos a sus problemas, no a sus oportunidades. 105 </a:t>
            </a:r>
          </a:p>
          <a:p>
            <a:pPr algn="just"/>
            <a:r>
              <a:rPr lang="es-MX" sz="2800" dirty="0"/>
              <a:t>F. Las decisiones del líder y su equipo, son el mecanismo que guía a una organización. Por medio de esas decisiones, el pueblo puede darse cuenta qué valores sostienen al líder. </a:t>
            </a:r>
            <a:endParaRPr lang="es-MX" sz="2800" b="1" dirty="0"/>
          </a:p>
        </p:txBody>
      </p:sp>
    </p:spTree>
    <p:extLst>
      <p:ext uri="{BB962C8B-B14F-4D97-AF65-F5344CB8AC3E}">
        <p14:creationId xmlns:p14="http://schemas.microsoft.com/office/powerpoint/2010/main" val="1797620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432194" y="1561339"/>
            <a:ext cx="6257581" cy="3139321"/>
          </a:xfrm>
          <a:prstGeom prst="rect">
            <a:avLst/>
          </a:prstGeom>
        </p:spPr>
        <p:txBody>
          <a:bodyPr wrap="square">
            <a:spAutoFit/>
          </a:bodyPr>
          <a:lstStyle/>
          <a:p>
            <a:pPr algn="ctr"/>
            <a:r>
              <a:rPr lang="es-MX" sz="6600" b="1" dirty="0" smtClean="0"/>
              <a:t>LA IMPORTANCIA DE TRABAJAR EN  EQUIPO</a:t>
            </a:r>
            <a:endParaRPr lang="es-MX" sz="66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24569" y="1877307"/>
            <a:ext cx="7238082" cy="2246769"/>
          </a:xfrm>
          <a:prstGeom prst="rect">
            <a:avLst/>
          </a:prstGeom>
        </p:spPr>
        <p:txBody>
          <a:bodyPr wrap="square">
            <a:spAutoFit/>
          </a:bodyPr>
          <a:lstStyle/>
          <a:p>
            <a:pPr algn="just"/>
            <a:r>
              <a:rPr lang="es-MX" sz="2800" dirty="0"/>
              <a:t>G. Todo el trabajo debe ser en equipo. Ningún individuo tiene el temperamento y habilidad, para hacer todo los trabajos. </a:t>
            </a:r>
          </a:p>
          <a:p>
            <a:pPr algn="just"/>
            <a:r>
              <a:rPr lang="es-MX" sz="2800" dirty="0"/>
              <a:t>El propósito del equipo, es hacer productivo lo fuerte y quitarle importancia a lo débil.</a:t>
            </a:r>
            <a:endParaRPr lang="es-MX" sz="2800" b="1" dirty="0"/>
          </a:p>
        </p:txBody>
      </p:sp>
    </p:spTree>
    <p:extLst>
      <p:ext uri="{BB962C8B-B14F-4D97-AF65-F5344CB8AC3E}">
        <p14:creationId xmlns:p14="http://schemas.microsoft.com/office/powerpoint/2010/main" val="1476101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37282" y="1625017"/>
            <a:ext cx="7160964" cy="3293209"/>
          </a:xfrm>
          <a:prstGeom prst="rect">
            <a:avLst/>
          </a:prstGeom>
        </p:spPr>
        <p:txBody>
          <a:bodyPr wrap="square">
            <a:spAutoFit/>
          </a:bodyPr>
          <a:lstStyle/>
          <a:p>
            <a:pPr algn="just"/>
            <a:r>
              <a:rPr lang="es-MX" sz="4000" b="1" dirty="0"/>
              <a:t>CONCLUSIÓN</a:t>
            </a:r>
            <a:r>
              <a:rPr lang="es-MX" sz="2800" b="1" dirty="0"/>
              <a:t> </a:t>
            </a:r>
          </a:p>
          <a:p>
            <a:pPr algn="just"/>
            <a:r>
              <a:rPr lang="es-MX" sz="2800" dirty="0"/>
              <a:t>¿Sabes trabajar en equipo? ¿Te gusta trabajar en equipo? Una de las razones por la que las personas no quieren trabajar en equipo, es porque no les gusta compartir los créditos o los triunfos. Pero la misma palabra, nos confirma que a Dios le gusta que hagamos equipo. </a:t>
            </a:r>
            <a:endParaRPr lang="es-MX" sz="2800" b="1" dirty="0"/>
          </a:p>
        </p:txBody>
      </p:sp>
    </p:spTree>
    <p:extLst>
      <p:ext uri="{BB962C8B-B14F-4D97-AF65-F5344CB8AC3E}">
        <p14:creationId xmlns:p14="http://schemas.microsoft.com/office/powerpoint/2010/main" val="14357352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92366" y="1689366"/>
            <a:ext cx="7513504" cy="3108543"/>
          </a:xfrm>
          <a:prstGeom prst="rect">
            <a:avLst/>
          </a:prstGeom>
        </p:spPr>
        <p:txBody>
          <a:bodyPr wrap="square">
            <a:spAutoFit/>
          </a:bodyPr>
          <a:lstStyle/>
          <a:p>
            <a:pPr algn="just"/>
            <a:r>
              <a:rPr lang="es-MX" sz="2800" b="1" dirty="0"/>
              <a:t>“Porque donde están DOS O TRES congregados en mi nombre, allí estoy yo en medio de ellos”. </a:t>
            </a:r>
          </a:p>
          <a:p>
            <a:pPr algn="just"/>
            <a:r>
              <a:rPr lang="es-MX" sz="2800" dirty="0"/>
              <a:t>Mateo 18:20. </a:t>
            </a:r>
            <a:r>
              <a:rPr lang="es-MX" sz="2800" b="1" dirty="0"/>
              <a:t>“Cuando llegó el día de Pentecostés, estaban todos unánimes JUNTOS</a:t>
            </a:r>
            <a:r>
              <a:rPr lang="es-MX" sz="2800" dirty="0"/>
              <a:t>”. </a:t>
            </a:r>
          </a:p>
          <a:p>
            <a:pPr algn="just"/>
            <a:r>
              <a:rPr lang="es-MX" sz="2800" dirty="0"/>
              <a:t>Hechos 2:1. </a:t>
            </a:r>
            <a:r>
              <a:rPr lang="es-MX" sz="2800" b="1" dirty="0"/>
              <a:t>“Todos los que habían creído estaban JUNTOS, y tenían en común todas las cosas”. </a:t>
            </a:r>
          </a:p>
          <a:p>
            <a:pPr algn="just"/>
            <a:r>
              <a:rPr lang="es-MX" sz="2800" dirty="0"/>
              <a:t>Hechos 2:44.</a:t>
            </a:r>
            <a:endParaRPr lang="es-MX" sz="2800" b="1" dirty="0"/>
          </a:p>
        </p:txBody>
      </p:sp>
    </p:spTree>
    <p:extLst>
      <p:ext uri="{BB962C8B-B14F-4D97-AF65-F5344CB8AC3E}">
        <p14:creationId xmlns:p14="http://schemas.microsoft.com/office/powerpoint/2010/main" val="2014056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Rectángulo 2"/>
          <p:cNvSpPr/>
          <p:nvPr/>
        </p:nvSpPr>
        <p:spPr>
          <a:xfrm>
            <a:off x="1200839" y="1325984"/>
            <a:ext cx="6962660" cy="4585871"/>
          </a:xfrm>
          <a:prstGeom prst="rect">
            <a:avLst/>
          </a:prstGeom>
        </p:spPr>
        <p:txBody>
          <a:bodyPr wrap="square">
            <a:spAutoFit/>
          </a:bodyPr>
          <a:lstStyle/>
          <a:p>
            <a:pPr algn="just"/>
            <a:r>
              <a:rPr lang="es-MX" sz="4000" b="1" dirty="0"/>
              <a:t>BASE BÍBLICA: </a:t>
            </a:r>
          </a:p>
          <a:p>
            <a:pPr algn="just"/>
            <a:r>
              <a:rPr lang="es-MX" sz="2800" dirty="0"/>
              <a:t>Efesios 4:15,16 </a:t>
            </a:r>
          </a:p>
          <a:p>
            <a:pPr algn="just"/>
            <a:r>
              <a:rPr lang="es-MX" sz="2800" b="1" dirty="0"/>
              <a:t>“Sino que siguiendo la verdad en amor, crezcamos en todo en aquel que es la cabeza, esto es, Cristo, de quien todo el cuerpo, bien concertado y unido entre sí por todas las coyunturas que se ayudan mutuamente, según la actividad propia de cada miembro, recibe su crecimiento para ir edificándose en amor”. </a:t>
            </a:r>
          </a:p>
        </p:txBody>
      </p:sp>
    </p:spTree>
    <p:extLst>
      <p:ext uri="{BB962C8B-B14F-4D97-AF65-F5344CB8AC3E}">
        <p14:creationId xmlns:p14="http://schemas.microsoft.com/office/powerpoint/2010/main" val="248048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13552" y="1752499"/>
            <a:ext cx="7238082" cy="3293209"/>
          </a:xfrm>
          <a:prstGeom prst="rect">
            <a:avLst/>
          </a:prstGeom>
        </p:spPr>
        <p:txBody>
          <a:bodyPr wrap="square">
            <a:spAutoFit/>
          </a:bodyPr>
          <a:lstStyle/>
          <a:p>
            <a:pPr algn="just"/>
            <a:r>
              <a:rPr lang="es-MX" sz="4000" b="1" dirty="0"/>
              <a:t>INTRODUCCIÓN </a:t>
            </a:r>
          </a:p>
          <a:p>
            <a:pPr algn="just"/>
            <a:r>
              <a:rPr lang="es-MX" sz="2800" dirty="0"/>
              <a:t>El mejor ejemplo que nosotros podemos considerar de un líder que trabaja en equipo, es nuestro Señor Jesucristo. Algo que resalta interesantemente en el Nuevo Testamento, es que nuestro Señor Jesucristo </a:t>
            </a:r>
            <a:r>
              <a:rPr lang="es-MX" sz="2800" b="1" dirty="0"/>
              <a:t>“escogió” </a:t>
            </a:r>
            <a:r>
              <a:rPr lang="es-MX" sz="2800" dirty="0"/>
              <a:t>su propio equipo. </a:t>
            </a:r>
            <a:endParaRPr lang="es-MX" sz="2800" b="1" dirty="0"/>
          </a:p>
        </p:txBody>
      </p:sp>
    </p:spTree>
    <p:extLst>
      <p:ext uri="{BB962C8B-B14F-4D97-AF65-F5344CB8AC3E}">
        <p14:creationId xmlns:p14="http://schemas.microsoft.com/office/powerpoint/2010/main" val="4235375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15247" y="1473749"/>
            <a:ext cx="7634689" cy="3970318"/>
          </a:xfrm>
          <a:prstGeom prst="rect">
            <a:avLst/>
          </a:prstGeom>
        </p:spPr>
        <p:txBody>
          <a:bodyPr wrap="square">
            <a:spAutoFit/>
          </a:bodyPr>
          <a:lstStyle/>
          <a:p>
            <a:pPr algn="just"/>
            <a:r>
              <a:rPr lang="es-MX" sz="2800" dirty="0"/>
              <a:t>A Jesús se le puede llamar: </a:t>
            </a:r>
            <a:r>
              <a:rPr lang="es-MX" sz="2800" b="1" dirty="0"/>
              <a:t>“El Gran Entrenador”. </a:t>
            </a:r>
          </a:p>
          <a:p>
            <a:pPr algn="just"/>
            <a:r>
              <a:rPr lang="es-MX" sz="2800" dirty="0"/>
              <a:t>Lucas 6:13-16 lo expresa así: </a:t>
            </a:r>
          </a:p>
          <a:p>
            <a:pPr algn="just"/>
            <a:r>
              <a:rPr lang="es-MX" sz="2800" b="1" dirty="0"/>
              <a:t>“Y cuando era de día, llamó a sus discípulos, y escogió a doce de ellos, a los cuales también llamó apóstoles: a Simón, a quien también llamó Pedro, a Andrés su hermano, Jacobo y Juan, Felipe y Bartolomé, Mateo, Tomás, Jacobo hijo de Alfeo, Simón llamado Zelote, Judas hermano de Jacobo, y Judas Iscariote, que llegó a ser el traidor”.</a:t>
            </a:r>
          </a:p>
        </p:txBody>
      </p:sp>
    </p:spTree>
    <p:extLst>
      <p:ext uri="{BB962C8B-B14F-4D97-AF65-F5344CB8AC3E}">
        <p14:creationId xmlns:p14="http://schemas.microsoft.com/office/powerpoint/2010/main" val="3762912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211855" y="1215989"/>
            <a:ext cx="6852492" cy="4770537"/>
          </a:xfrm>
          <a:prstGeom prst="rect">
            <a:avLst/>
          </a:prstGeom>
        </p:spPr>
        <p:txBody>
          <a:bodyPr wrap="square">
            <a:spAutoFit/>
          </a:bodyPr>
          <a:lstStyle/>
          <a:p>
            <a:pPr algn="just"/>
            <a:r>
              <a:rPr lang="es-MX" sz="4000" b="1" dirty="0"/>
              <a:t>I.- ¿QUÉ DEBE INCLUIR UN EQUIPO? </a:t>
            </a:r>
          </a:p>
          <a:p>
            <a:pPr algn="just"/>
            <a:r>
              <a:rPr lang="es-MX" sz="2800" dirty="0"/>
              <a:t>Un equipo dinámico y efectivo, debe tener estas características: </a:t>
            </a:r>
          </a:p>
          <a:p>
            <a:pPr marL="514350" indent="-514350" algn="just">
              <a:buAutoNum type="alphaUcPeriod"/>
            </a:pPr>
            <a:r>
              <a:rPr lang="es-MX" sz="2800" dirty="0"/>
              <a:t>Propósito y enfoque. </a:t>
            </a:r>
          </a:p>
          <a:p>
            <a:pPr algn="just"/>
            <a:r>
              <a:rPr lang="es-MX" sz="2800" dirty="0"/>
              <a:t>B. Equipamiento. </a:t>
            </a:r>
          </a:p>
          <a:p>
            <a:pPr algn="just"/>
            <a:r>
              <a:rPr lang="es-MX" sz="2800" dirty="0"/>
              <a:t>C. Relaciones y comunicación.</a:t>
            </a:r>
          </a:p>
          <a:p>
            <a:pPr algn="just"/>
            <a:r>
              <a:rPr lang="es-MX" sz="2800" dirty="0"/>
              <a:t>D. Flexibilidad. </a:t>
            </a:r>
          </a:p>
          <a:p>
            <a:pPr algn="just"/>
            <a:r>
              <a:rPr lang="es-MX" sz="2800" dirty="0"/>
              <a:t>E. Reconocimiento y aprecio. </a:t>
            </a:r>
          </a:p>
          <a:p>
            <a:pPr algn="just"/>
            <a:r>
              <a:rPr lang="es-MX" sz="2800" dirty="0"/>
              <a:t>F. Una ética dirigida por el Espíritu Santo.</a:t>
            </a:r>
            <a:endParaRPr lang="es-MX" sz="2800" b="1" dirty="0"/>
          </a:p>
        </p:txBody>
      </p:sp>
    </p:spTree>
    <p:extLst>
      <p:ext uri="{BB962C8B-B14F-4D97-AF65-F5344CB8AC3E}">
        <p14:creationId xmlns:p14="http://schemas.microsoft.com/office/powerpoint/2010/main" val="2672559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59316" y="1497708"/>
            <a:ext cx="7645706" cy="3477875"/>
          </a:xfrm>
          <a:prstGeom prst="rect">
            <a:avLst/>
          </a:prstGeom>
        </p:spPr>
        <p:txBody>
          <a:bodyPr wrap="square">
            <a:spAutoFit/>
          </a:bodyPr>
          <a:lstStyle/>
          <a:p>
            <a:pPr algn="just"/>
            <a:r>
              <a:rPr lang="es-MX" sz="4000" b="1" dirty="0"/>
              <a:t>II.- DEFINIENDO LO QUE ES “TRABAJO EN EQUIPO” </a:t>
            </a:r>
          </a:p>
          <a:p>
            <a:pPr algn="just"/>
            <a:r>
              <a:rPr lang="es-MX" sz="2800" dirty="0" smtClean="0"/>
              <a:t>A. El </a:t>
            </a:r>
            <a:r>
              <a:rPr lang="es-MX" sz="2800" dirty="0"/>
              <a:t>trabajo en equipo, implica un grupo de personas trabajando de manera coordinada; en la ejecución de un proyecto o encomienda. </a:t>
            </a:r>
          </a:p>
          <a:p>
            <a:pPr algn="just"/>
            <a:r>
              <a:rPr lang="es-MX" sz="2800" dirty="0"/>
              <a:t>B. El equipo responde, al resultado final y no cada uno de sus miembros de forma independiente. </a:t>
            </a:r>
            <a:endParaRPr lang="es-MX" sz="2800" b="1" dirty="0"/>
          </a:p>
        </p:txBody>
      </p:sp>
    </p:spTree>
    <p:extLst>
      <p:ext uri="{BB962C8B-B14F-4D97-AF65-F5344CB8AC3E}">
        <p14:creationId xmlns:p14="http://schemas.microsoft.com/office/powerpoint/2010/main" val="3740643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112704" y="1657894"/>
            <a:ext cx="6940626" cy="3539430"/>
          </a:xfrm>
          <a:prstGeom prst="rect">
            <a:avLst/>
          </a:prstGeom>
        </p:spPr>
        <p:txBody>
          <a:bodyPr wrap="square">
            <a:spAutoFit/>
          </a:bodyPr>
          <a:lstStyle/>
          <a:p>
            <a:pPr algn="just"/>
            <a:r>
              <a:rPr lang="es-MX" sz="2800" dirty="0"/>
              <a:t>C. Cada miembro está especializado, en un área determinada en el proyecto. </a:t>
            </a:r>
          </a:p>
          <a:p>
            <a:pPr algn="just"/>
            <a:r>
              <a:rPr lang="es-MX" sz="2800" dirty="0"/>
              <a:t>D. Cada miembro del equipo es responsable de un cometido, y solo si todos ellos cumplen su función; será posible sacar el proyecto adelante. </a:t>
            </a:r>
          </a:p>
          <a:p>
            <a:pPr algn="just"/>
            <a:r>
              <a:rPr lang="es-MX" sz="2800" dirty="0"/>
              <a:t>E. El trabajo en equipo, no es simplemente la suma de aportaciones individuales. </a:t>
            </a:r>
            <a:endParaRPr lang="es-MX" sz="2800" b="1" dirty="0"/>
          </a:p>
        </p:txBody>
      </p:sp>
    </p:spTree>
    <p:extLst>
      <p:ext uri="{BB962C8B-B14F-4D97-AF65-F5344CB8AC3E}">
        <p14:creationId xmlns:p14="http://schemas.microsoft.com/office/powerpoint/2010/main" val="2521237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37282" y="1282092"/>
            <a:ext cx="7502487" cy="4770537"/>
          </a:xfrm>
          <a:prstGeom prst="rect">
            <a:avLst/>
          </a:prstGeom>
        </p:spPr>
        <p:txBody>
          <a:bodyPr wrap="square">
            <a:spAutoFit/>
          </a:bodyPr>
          <a:lstStyle/>
          <a:p>
            <a:pPr algn="just"/>
            <a:r>
              <a:rPr lang="es-MX" sz="4000" b="1" dirty="0"/>
              <a:t>III.- LAS CINCO “C” DEL TRABAJO EN EQUIPO </a:t>
            </a:r>
          </a:p>
          <a:p>
            <a:pPr algn="just"/>
            <a:r>
              <a:rPr lang="es-MX" sz="2800" dirty="0"/>
              <a:t>A. COMPLEMENTARIEDAD. </a:t>
            </a:r>
          </a:p>
          <a:p>
            <a:pPr algn="just"/>
            <a:r>
              <a:rPr lang="es-MX" sz="2800" dirty="0"/>
              <a:t>Cada miembro domina un área determinada del proyecto. Todos estos conocimientos son necesarios para sacar el trabajo adelante. </a:t>
            </a:r>
          </a:p>
          <a:p>
            <a:pPr algn="just"/>
            <a:r>
              <a:rPr lang="es-MX" sz="2800" dirty="0"/>
              <a:t>B. COORDINACIÓN. El grupo que compone el equipo, con un líder a la cabeza; debe actuar de forma organizada con vista a sacar el proyecto adelante. </a:t>
            </a:r>
            <a:endParaRPr lang="es-MX" sz="2800" b="1" dirty="0"/>
          </a:p>
        </p:txBody>
      </p:sp>
    </p:spTree>
    <p:extLst>
      <p:ext uri="{BB962C8B-B14F-4D97-AF65-F5344CB8AC3E}">
        <p14:creationId xmlns:p14="http://schemas.microsoft.com/office/powerpoint/2010/main" val="56700487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482</TotalTime>
  <Words>1202</Words>
  <Application>Microsoft Office PowerPoint</Application>
  <PresentationFormat>Presentación en pantalla (4:3)</PresentationFormat>
  <Paragraphs>77</Paragraphs>
  <Slides>22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22</vt:i4>
      </vt:variant>
    </vt:vector>
  </HeadingPairs>
  <TitlesOfParts>
    <vt:vector size="25"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95</cp:revision>
  <dcterms:created xsi:type="dcterms:W3CDTF">2016-01-29T05:02:58Z</dcterms:created>
  <dcterms:modified xsi:type="dcterms:W3CDTF">2018-01-18T22:04:37Z</dcterms:modified>
  <cp:category/>
</cp:coreProperties>
</file>