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1" y="1624843"/>
            <a:ext cx="7304183" cy="3539430"/>
          </a:xfrm>
          <a:prstGeom prst="rect">
            <a:avLst/>
          </a:prstGeom>
        </p:spPr>
        <p:txBody>
          <a:bodyPr wrap="square">
            <a:spAutoFit/>
          </a:bodyPr>
          <a:lstStyle/>
          <a:p>
            <a:pPr algn="just"/>
            <a:r>
              <a:rPr lang="es-MX" sz="2800" dirty="0"/>
              <a:t>Aun cuando las iglesias tengan un director de educación, o escuela SÍGAME; es muy importante que la red esté vigilando que se está dando seguimiento a los propósitos de la escuela. </a:t>
            </a:r>
          </a:p>
          <a:p>
            <a:pPr algn="just"/>
            <a:r>
              <a:rPr lang="es-MX" sz="2800" dirty="0"/>
              <a:t>Ya que esto es lo que garantizará que los nuevos creyentes se conviertan en verdaderos discípulos, si siguen creciendo espiritualmente. </a:t>
            </a:r>
            <a:endParaRPr lang="es-MX" sz="2800" b="1" dirty="0"/>
          </a:p>
        </p:txBody>
      </p:sp>
    </p:spTree>
    <p:extLst>
      <p:ext uri="{BB962C8B-B14F-4D97-AF65-F5344CB8AC3E}">
        <p14:creationId xmlns:p14="http://schemas.microsoft.com/office/powerpoint/2010/main" val="1819139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3" y="1528834"/>
            <a:ext cx="7733841" cy="3970318"/>
          </a:xfrm>
          <a:prstGeom prst="rect">
            <a:avLst/>
          </a:prstGeom>
        </p:spPr>
        <p:txBody>
          <a:bodyPr wrap="square">
            <a:spAutoFit/>
          </a:bodyPr>
          <a:lstStyle/>
          <a:p>
            <a:pPr algn="just"/>
            <a:r>
              <a:rPr lang="es-MX" sz="2800" dirty="0"/>
              <a:t>Entrenar en los 4 propósitos, a todo nuevo congregante para formarlo y prepararlo para el trabajo. Es vital para que las redes se multipliquen, ya sea que la escuela </a:t>
            </a:r>
            <a:r>
              <a:rPr lang="es-MX" sz="2800" b="1" dirty="0"/>
              <a:t>SÍGAME</a:t>
            </a:r>
            <a:r>
              <a:rPr lang="es-MX" sz="2800" dirty="0"/>
              <a:t> tenga sus maestros o la misma red provea a sus coordinadores de zona o supervisores como maestros; para la formación de los nuevos discípulos. </a:t>
            </a:r>
          </a:p>
          <a:p>
            <a:pPr algn="just"/>
            <a:r>
              <a:rPr lang="es-MX" sz="2800" dirty="0"/>
              <a:t>Lo que si es de suma importancia, es que el director vele porque no se afloje el trabajo en esta área.</a:t>
            </a:r>
            <a:endParaRPr lang="es-MX" sz="2800" b="1" dirty="0"/>
          </a:p>
        </p:txBody>
      </p:sp>
    </p:spTree>
    <p:extLst>
      <p:ext uri="{BB962C8B-B14F-4D97-AF65-F5344CB8AC3E}">
        <p14:creationId xmlns:p14="http://schemas.microsoft.com/office/powerpoint/2010/main" val="236187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6" y="1382747"/>
            <a:ext cx="7359268" cy="4401205"/>
          </a:xfrm>
          <a:prstGeom prst="rect">
            <a:avLst/>
          </a:prstGeom>
        </p:spPr>
        <p:txBody>
          <a:bodyPr wrap="square">
            <a:spAutoFit/>
          </a:bodyPr>
          <a:lstStyle/>
          <a:p>
            <a:pPr algn="just"/>
            <a:r>
              <a:rPr lang="es-MX" sz="2800" dirty="0"/>
              <a:t>1 Timoteo 2:4: </a:t>
            </a:r>
            <a:r>
              <a:rPr lang="es-MX" sz="2800" b="1" dirty="0"/>
              <a:t>“el cual quiere que todos los hombres sean salvos y vengan al conocimiento de la verdad”. </a:t>
            </a:r>
          </a:p>
          <a:p>
            <a:pPr algn="just"/>
            <a:r>
              <a:rPr lang="es-MX" sz="2800" dirty="0"/>
              <a:t>Oseas 4:6: </a:t>
            </a:r>
            <a:r>
              <a:rPr lang="es-MX" sz="2800" b="1" dirty="0"/>
              <a:t>“Mi pueblo fue destruido, porque le faltó conocimiento. Por cuanto desechaste el conocimiento, yo te echaré del sacerdocio; y porque olvidaste la ley de tu Dios, también yo me olvidaré de tus hijo”. </a:t>
            </a:r>
          </a:p>
          <a:p>
            <a:pPr algn="just"/>
            <a:r>
              <a:rPr lang="es-MX" sz="2800" dirty="0"/>
              <a:t>Habacuc 2:14</a:t>
            </a:r>
          </a:p>
          <a:p>
            <a:pPr algn="just"/>
            <a:r>
              <a:rPr lang="es-MX" sz="2800" dirty="0"/>
              <a:t>2 Corintios 10:5</a:t>
            </a:r>
            <a:endParaRPr lang="es-MX" sz="2800" b="1" dirty="0"/>
          </a:p>
        </p:txBody>
      </p:sp>
    </p:spTree>
    <p:extLst>
      <p:ext uri="{BB962C8B-B14F-4D97-AF65-F5344CB8AC3E}">
        <p14:creationId xmlns:p14="http://schemas.microsoft.com/office/powerpoint/2010/main" val="2183816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444302"/>
            <a:ext cx="7491470" cy="4339650"/>
          </a:xfrm>
          <a:prstGeom prst="rect">
            <a:avLst/>
          </a:prstGeom>
        </p:spPr>
        <p:txBody>
          <a:bodyPr wrap="square">
            <a:spAutoFit/>
          </a:bodyPr>
          <a:lstStyle/>
          <a:p>
            <a:pPr algn="just"/>
            <a:r>
              <a:rPr lang="es-MX" sz="4000" b="1" dirty="0"/>
              <a:t>III.- ESTAR AL FRENTE DE UN PROCESO O ENGRANE </a:t>
            </a:r>
          </a:p>
          <a:p>
            <a:pPr algn="just"/>
            <a:r>
              <a:rPr lang="es-MX" sz="2800" dirty="0"/>
              <a:t>La estrategia de Jesús ha sido diseñada bajo los principios de una siembra, en la cual para poder multiplicarse; ocupa pasar la semilla por cierto proceso, que hemos llamado engranes. Son procesos que van desde preparar la tierra para sembrar, barbecharla, cultivarla, regarla, fertilizarla; hasta tener cosecha de ella.</a:t>
            </a:r>
            <a:endParaRPr lang="es-MX" sz="2800" b="1" dirty="0"/>
          </a:p>
        </p:txBody>
      </p:sp>
    </p:spTree>
    <p:extLst>
      <p:ext uri="{BB962C8B-B14F-4D97-AF65-F5344CB8AC3E}">
        <p14:creationId xmlns:p14="http://schemas.microsoft.com/office/powerpoint/2010/main" val="1458964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244906" y="1951672"/>
            <a:ext cx="6753340" cy="2246769"/>
          </a:xfrm>
          <a:prstGeom prst="rect">
            <a:avLst/>
          </a:prstGeom>
        </p:spPr>
        <p:txBody>
          <a:bodyPr wrap="square">
            <a:spAutoFit/>
          </a:bodyPr>
          <a:lstStyle/>
          <a:p>
            <a:pPr algn="just"/>
            <a:r>
              <a:rPr lang="es-MX" sz="2800" dirty="0"/>
              <a:t>Los procesos o engranes de la estrategia son 8, en cada uno de ellos es menester que se tenga un director; que conozca la visión para aplicarla mejor, que no sea puesto por elección o algún otro método.</a:t>
            </a:r>
            <a:endParaRPr lang="es-MX" sz="2800" b="1" dirty="0"/>
          </a:p>
        </p:txBody>
      </p:sp>
    </p:spTree>
    <p:extLst>
      <p:ext uri="{BB962C8B-B14F-4D97-AF65-F5344CB8AC3E}">
        <p14:creationId xmlns:p14="http://schemas.microsoft.com/office/powerpoint/2010/main" val="2362205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14400" y="1656316"/>
            <a:ext cx="7238082" cy="3970318"/>
          </a:xfrm>
          <a:prstGeom prst="rect">
            <a:avLst/>
          </a:prstGeom>
        </p:spPr>
        <p:txBody>
          <a:bodyPr wrap="square">
            <a:spAutoFit/>
          </a:bodyPr>
          <a:lstStyle/>
          <a:p>
            <a:pPr algn="just"/>
            <a:r>
              <a:rPr lang="es-MX" sz="2800" dirty="0"/>
              <a:t>Se recomienda que cada proceso o engrane, sea dirigido por los líderes de más alta responsabilidad en las redes celulares. Si la iglesia solo tiene sectores, que los supervisores sean quienes los dirijan. Si tienen zonas, que los coordinadores sean los indicados, pero si ya están las redes en función; entonces los directores de red son quienes dirijan unos de los procesos o engranes de la Estrategia de Jesús.</a:t>
            </a:r>
            <a:endParaRPr lang="es-MX" sz="2800" b="1" dirty="0"/>
          </a:p>
        </p:txBody>
      </p:sp>
    </p:spTree>
    <p:extLst>
      <p:ext uri="{BB962C8B-B14F-4D97-AF65-F5344CB8AC3E}">
        <p14:creationId xmlns:p14="http://schemas.microsoft.com/office/powerpoint/2010/main" val="863706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2" y="1779079"/>
            <a:ext cx="7546554" cy="3539430"/>
          </a:xfrm>
          <a:prstGeom prst="rect">
            <a:avLst/>
          </a:prstGeom>
        </p:spPr>
        <p:txBody>
          <a:bodyPr wrap="square">
            <a:spAutoFit/>
          </a:bodyPr>
          <a:lstStyle/>
          <a:p>
            <a:pPr marL="514350" indent="-514350" algn="just">
              <a:buAutoNum type="alphaUcPeriod"/>
            </a:pPr>
            <a:r>
              <a:rPr lang="es-MX" sz="2800" dirty="0"/>
              <a:t>Estrategia espiritual. </a:t>
            </a:r>
          </a:p>
          <a:p>
            <a:pPr algn="just"/>
            <a:r>
              <a:rPr lang="es-MX" sz="2800" dirty="0"/>
              <a:t>B. Ciclo </a:t>
            </a:r>
            <a:r>
              <a:rPr lang="es-MX" sz="2800" dirty="0" err="1"/>
              <a:t>evangelístico</a:t>
            </a:r>
            <a:r>
              <a:rPr lang="es-MX" sz="2800" dirty="0"/>
              <a:t>. </a:t>
            </a:r>
          </a:p>
          <a:p>
            <a:pPr algn="just"/>
            <a:r>
              <a:rPr lang="es-MX" sz="2800" dirty="0"/>
              <a:t>C. Grupos de amistad. </a:t>
            </a:r>
          </a:p>
          <a:p>
            <a:pPr algn="just"/>
            <a:r>
              <a:rPr lang="es-MX" sz="2800" dirty="0"/>
              <a:t>D. Retiros espirituales. </a:t>
            </a:r>
          </a:p>
          <a:p>
            <a:pPr algn="just"/>
            <a:r>
              <a:rPr lang="es-MX" sz="2800" dirty="0"/>
              <a:t>E. Escuela SÍGAME. </a:t>
            </a:r>
          </a:p>
          <a:p>
            <a:pPr algn="just"/>
            <a:r>
              <a:rPr lang="es-MX" sz="2800" dirty="0"/>
              <a:t>F. Reunión del MEET. </a:t>
            </a:r>
          </a:p>
          <a:p>
            <a:pPr algn="just"/>
            <a:r>
              <a:rPr lang="es-MX" sz="2800" dirty="0"/>
              <a:t>G. Escuela de ministerios. H. GROWTH o plantación. </a:t>
            </a:r>
            <a:endParaRPr lang="es-MX" sz="2800" b="1" dirty="0"/>
          </a:p>
        </p:txBody>
      </p:sp>
    </p:spTree>
    <p:extLst>
      <p:ext uri="{BB962C8B-B14F-4D97-AF65-F5344CB8AC3E}">
        <p14:creationId xmlns:p14="http://schemas.microsoft.com/office/powerpoint/2010/main" val="3367986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46601" y="1746028"/>
            <a:ext cx="7403335" cy="3539430"/>
          </a:xfrm>
          <a:prstGeom prst="rect">
            <a:avLst/>
          </a:prstGeom>
        </p:spPr>
        <p:txBody>
          <a:bodyPr wrap="square">
            <a:spAutoFit/>
          </a:bodyPr>
          <a:lstStyle/>
          <a:p>
            <a:pPr algn="just"/>
            <a:r>
              <a:rPr lang="es-MX" sz="2800" dirty="0"/>
              <a:t>1 Corintios 12:25: </a:t>
            </a:r>
          </a:p>
          <a:p>
            <a:pPr algn="just"/>
            <a:r>
              <a:rPr lang="es-MX" sz="2800" b="1" dirty="0"/>
              <a:t>“para que no haya desavenencia en el cuerpo, sino que los miembros todos se preocupen los unos por los otros”. </a:t>
            </a:r>
          </a:p>
          <a:p>
            <a:pPr algn="just"/>
            <a:r>
              <a:rPr lang="es-MX" sz="2800" dirty="0"/>
              <a:t>Efesios 4:12:</a:t>
            </a:r>
          </a:p>
          <a:p>
            <a:pPr algn="just"/>
            <a:r>
              <a:rPr lang="es-MX" sz="2800" dirty="0"/>
              <a:t> </a:t>
            </a:r>
            <a:r>
              <a:rPr lang="es-MX" sz="2800" b="1" dirty="0"/>
              <a:t>“a fin de perfeccionar a los santos para la obra del ministerio, para la edificación del cuerpo de Cristo”.</a:t>
            </a:r>
          </a:p>
        </p:txBody>
      </p:sp>
    </p:spTree>
    <p:extLst>
      <p:ext uri="{BB962C8B-B14F-4D97-AF65-F5344CB8AC3E}">
        <p14:creationId xmlns:p14="http://schemas.microsoft.com/office/powerpoint/2010/main" val="2431110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3" y="1607876"/>
            <a:ext cx="7601639" cy="3724096"/>
          </a:xfrm>
          <a:prstGeom prst="rect">
            <a:avLst/>
          </a:prstGeom>
        </p:spPr>
        <p:txBody>
          <a:bodyPr wrap="square">
            <a:spAutoFit/>
          </a:bodyPr>
          <a:lstStyle/>
          <a:p>
            <a:pPr algn="just"/>
            <a:r>
              <a:rPr lang="es-MX" sz="4000" b="1" dirty="0"/>
              <a:t>IV.- DELEGACIONES PASTORALES </a:t>
            </a:r>
          </a:p>
          <a:p>
            <a:pPr algn="just"/>
            <a:r>
              <a:rPr lang="es-MX" sz="2800" dirty="0"/>
              <a:t>2 Timoteo 4:12: </a:t>
            </a:r>
          </a:p>
          <a:p>
            <a:pPr algn="just"/>
            <a:r>
              <a:rPr lang="es-MX" sz="2800" b="1" dirty="0"/>
              <a:t>“A </a:t>
            </a:r>
            <a:r>
              <a:rPr lang="es-MX" sz="2800" b="1" dirty="0" err="1"/>
              <a:t>Tíquico</a:t>
            </a:r>
            <a:r>
              <a:rPr lang="es-MX" sz="2800" b="1" dirty="0"/>
              <a:t> lo envié a Éfeso”. </a:t>
            </a:r>
          </a:p>
          <a:p>
            <a:pPr algn="just"/>
            <a:r>
              <a:rPr lang="es-MX" sz="2800" b="1" dirty="0"/>
              <a:t>“lo envié”, </a:t>
            </a:r>
            <a:r>
              <a:rPr lang="es-MX" sz="2800" dirty="0"/>
              <a:t>los directores de red son los más cercanos al pastor; por haberse ganado la confianza por su lealtad y ejemplo en la congregación. Son ellos el consejo principal de una iglesia celular.</a:t>
            </a:r>
            <a:endParaRPr lang="es-MX" sz="2800" b="1" dirty="0"/>
          </a:p>
        </p:txBody>
      </p:sp>
    </p:spTree>
    <p:extLst>
      <p:ext uri="{BB962C8B-B14F-4D97-AF65-F5344CB8AC3E}">
        <p14:creationId xmlns:p14="http://schemas.microsoft.com/office/powerpoint/2010/main" val="2646288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82198" y="1382747"/>
            <a:ext cx="7799942" cy="4401205"/>
          </a:xfrm>
          <a:prstGeom prst="rect">
            <a:avLst/>
          </a:prstGeom>
        </p:spPr>
        <p:txBody>
          <a:bodyPr wrap="square">
            <a:spAutoFit/>
          </a:bodyPr>
          <a:lstStyle/>
          <a:p>
            <a:pPr algn="just"/>
            <a:r>
              <a:rPr lang="es-MX" sz="2800" dirty="0"/>
              <a:t>Los directores de red también son quienes están al tanto de los asuntos de la iglesia, y a su vez los más indicados para representar al pastor, en las encomiendas que se le deleguen.</a:t>
            </a:r>
          </a:p>
          <a:p>
            <a:pPr algn="just"/>
            <a:r>
              <a:rPr lang="es-MX" sz="2800" dirty="0"/>
              <a:t>Filipenses 2:20: </a:t>
            </a:r>
            <a:r>
              <a:rPr lang="es-MX" sz="2800" b="1" dirty="0"/>
              <a:t>“pues a ninguno tengo del mismo ánimo, y que tan sinceramente se interese por vosotros”. </a:t>
            </a:r>
          </a:p>
          <a:p>
            <a:pPr algn="just"/>
            <a:r>
              <a:rPr lang="es-MX" sz="2800" dirty="0"/>
              <a:t>Filipenses 2:23,24: </a:t>
            </a:r>
            <a:r>
              <a:rPr lang="es-MX" sz="2800" b="1" dirty="0"/>
              <a:t>“Así que a éste espero enviaros, luego que yo vea cómo van mis asuntos; y confío en el Señor que yo también iré pronto a vosotros”.</a:t>
            </a:r>
          </a:p>
        </p:txBody>
      </p:sp>
    </p:spTree>
    <p:extLst>
      <p:ext uri="{BB962C8B-B14F-4D97-AF65-F5344CB8AC3E}">
        <p14:creationId xmlns:p14="http://schemas.microsoft.com/office/powerpoint/2010/main" val="33948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432194" y="2123199"/>
            <a:ext cx="6257581" cy="3139321"/>
          </a:xfrm>
          <a:prstGeom prst="rect">
            <a:avLst/>
          </a:prstGeom>
        </p:spPr>
        <p:txBody>
          <a:bodyPr wrap="square">
            <a:spAutoFit/>
          </a:bodyPr>
          <a:lstStyle/>
          <a:p>
            <a:pPr algn="ctr"/>
            <a:r>
              <a:rPr lang="es-MX" sz="6600" b="1" dirty="0" smtClean="0"/>
              <a:t>FUNCIONES DEL DIRECTOR </a:t>
            </a:r>
            <a:r>
              <a:rPr lang="es-MX" sz="6600" b="1" dirty="0" smtClean="0"/>
              <a:t>DE RED</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4" y="1711174"/>
            <a:ext cx="7182998" cy="3046988"/>
          </a:xfrm>
          <a:prstGeom prst="rect">
            <a:avLst/>
          </a:prstGeom>
        </p:spPr>
        <p:txBody>
          <a:bodyPr wrap="square">
            <a:spAutoFit/>
          </a:bodyPr>
          <a:lstStyle/>
          <a:p>
            <a:pPr algn="just"/>
            <a:r>
              <a:rPr lang="es-MX" sz="4000" b="1" dirty="0"/>
              <a:t>V.- PROTEGER LA UNIDAD DE LA IGLESIA </a:t>
            </a:r>
          </a:p>
          <a:p>
            <a:pPr algn="just"/>
            <a:r>
              <a:rPr lang="es-MX" sz="2800" dirty="0"/>
              <a:t>Los directores de red y todo el liderazgo, debe de caracterizarse por cuidar y velar la unidad de la iglesia; ya que el crecimiento de una iglesia celular es exponencial. </a:t>
            </a:r>
            <a:endParaRPr lang="es-MX" sz="2800" b="1" dirty="0"/>
          </a:p>
        </p:txBody>
      </p:sp>
    </p:spTree>
    <p:extLst>
      <p:ext uri="{BB962C8B-B14F-4D97-AF65-F5344CB8AC3E}">
        <p14:creationId xmlns:p14="http://schemas.microsoft.com/office/powerpoint/2010/main" val="212597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46602" y="1679927"/>
            <a:ext cx="7337234" cy="3539430"/>
          </a:xfrm>
          <a:prstGeom prst="rect">
            <a:avLst/>
          </a:prstGeom>
        </p:spPr>
        <p:txBody>
          <a:bodyPr wrap="square">
            <a:spAutoFit/>
          </a:bodyPr>
          <a:lstStyle/>
          <a:p>
            <a:pPr algn="just"/>
            <a:r>
              <a:rPr lang="es-MX" sz="2800" dirty="0"/>
              <a:t>El pastor general tiende por el crecimiento, a tener menor contacto con todo lo que sucede en los grupos de amistad. </a:t>
            </a:r>
          </a:p>
          <a:p>
            <a:pPr algn="just"/>
            <a:r>
              <a:rPr lang="es-MX" sz="2800" dirty="0"/>
              <a:t>Por ello los hombres que dirigen las redes, deben ser probados en tener lealtad al cuerpo de Cristo; para mantener informado al pastor del más mínimo ataque, que el enemigo esté conspirando contra la iglesia. </a:t>
            </a:r>
            <a:endParaRPr lang="es-MX" sz="2800" b="1" dirty="0"/>
          </a:p>
        </p:txBody>
      </p:sp>
    </p:spTree>
    <p:extLst>
      <p:ext uri="{BB962C8B-B14F-4D97-AF65-F5344CB8AC3E}">
        <p14:creationId xmlns:p14="http://schemas.microsoft.com/office/powerpoint/2010/main" val="2813622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1" y="1242396"/>
            <a:ext cx="7579605" cy="4832092"/>
          </a:xfrm>
          <a:prstGeom prst="rect">
            <a:avLst/>
          </a:prstGeom>
        </p:spPr>
        <p:txBody>
          <a:bodyPr wrap="square">
            <a:spAutoFit/>
          </a:bodyPr>
          <a:lstStyle/>
          <a:p>
            <a:pPr algn="just"/>
            <a:r>
              <a:rPr lang="es-MX" sz="2800" dirty="0"/>
              <a:t>Deben estar listos para atender a tiempo los conflictos y problemas que tiendan a quitarle la unidad a la iglesia; y a la visión de la Estrategia de Jesús. </a:t>
            </a:r>
          </a:p>
          <a:p>
            <a:pPr algn="just"/>
            <a:r>
              <a:rPr lang="es-MX" sz="2800" dirty="0"/>
              <a:t>Efesios 4:3: </a:t>
            </a:r>
            <a:r>
              <a:rPr lang="es-MX" sz="2800" b="1" dirty="0"/>
              <a:t>“solícitos en guardar la unidad del Espíritu en el vínculo de la paz”. </a:t>
            </a:r>
          </a:p>
          <a:p>
            <a:pPr algn="just"/>
            <a:r>
              <a:rPr lang="es-MX" sz="2800" dirty="0"/>
              <a:t>Esdras 2:64: </a:t>
            </a:r>
            <a:r>
              <a:rPr lang="es-MX" sz="2800" b="1" dirty="0"/>
              <a:t>“Toda la congregación, unida como un solo hombre, era de cuarenta y dos mil trescientos sesenta”. </a:t>
            </a:r>
          </a:p>
          <a:p>
            <a:pPr algn="just"/>
            <a:r>
              <a:rPr lang="es-MX" sz="2800" dirty="0"/>
              <a:t>1 Corintios 1:10</a:t>
            </a:r>
          </a:p>
          <a:p>
            <a:pPr algn="just"/>
            <a:r>
              <a:rPr lang="es-MX" sz="2800" dirty="0"/>
              <a:t>Efesios 4:16</a:t>
            </a:r>
            <a:endParaRPr lang="es-MX" sz="2800" b="1" dirty="0"/>
          </a:p>
        </p:txBody>
      </p:sp>
    </p:spTree>
    <p:extLst>
      <p:ext uri="{BB962C8B-B14F-4D97-AF65-F5344CB8AC3E}">
        <p14:creationId xmlns:p14="http://schemas.microsoft.com/office/powerpoint/2010/main" val="4112344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2" y="1703712"/>
            <a:ext cx="7116897" cy="2431435"/>
          </a:xfrm>
          <a:prstGeom prst="rect">
            <a:avLst/>
          </a:prstGeom>
        </p:spPr>
        <p:txBody>
          <a:bodyPr wrap="square">
            <a:spAutoFit/>
          </a:bodyPr>
          <a:lstStyle/>
          <a:p>
            <a:pPr algn="just"/>
            <a:r>
              <a:rPr lang="es-MX" sz="4000" b="1" dirty="0"/>
              <a:t>CONCLUSIÓN</a:t>
            </a:r>
          </a:p>
          <a:p>
            <a:pPr algn="just"/>
            <a:r>
              <a:rPr lang="es-MX" dirty="0"/>
              <a:t> </a:t>
            </a:r>
            <a:r>
              <a:rPr lang="es-MX" sz="2800" dirty="0"/>
              <a:t>Velar celosamente por cuidar la visión para lograr la multiplicación, no es tarea fácil; pero el Señor levantará en cada congregación, hombres fieles e idóneos para cada responsabilidad. </a:t>
            </a:r>
            <a:endParaRPr lang="es-MX" sz="2800" b="1" dirty="0"/>
          </a:p>
        </p:txBody>
      </p:sp>
    </p:spTree>
    <p:extLst>
      <p:ext uri="{BB962C8B-B14F-4D97-AF65-F5344CB8AC3E}">
        <p14:creationId xmlns:p14="http://schemas.microsoft.com/office/powerpoint/2010/main" val="165412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89821" y="1698992"/>
            <a:ext cx="7028761" cy="2431435"/>
          </a:xfrm>
          <a:prstGeom prst="rect">
            <a:avLst/>
          </a:prstGeom>
        </p:spPr>
        <p:txBody>
          <a:bodyPr wrap="square">
            <a:spAutoFit/>
          </a:bodyPr>
          <a:lstStyle/>
          <a:p>
            <a:pPr algn="just"/>
            <a:r>
              <a:rPr lang="es-MX" sz="4000" b="1" dirty="0"/>
              <a:t>BASE BÍBLICA: </a:t>
            </a:r>
          </a:p>
          <a:p>
            <a:pPr algn="just"/>
            <a:r>
              <a:rPr lang="es-MX" sz="2800" dirty="0"/>
              <a:t>Éxodo 18:26 </a:t>
            </a:r>
          </a:p>
          <a:p>
            <a:pPr algn="just"/>
            <a:r>
              <a:rPr lang="es-MX" sz="2800" b="1" dirty="0"/>
              <a:t>“Y juzgaban al pueblo en todo tiempo; el asunto difícil lo traían a Moisés, y ellos juzgaban todo asunto pequeño”.</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24569" y="1602984"/>
            <a:ext cx="7094862" cy="3724096"/>
          </a:xfrm>
          <a:prstGeom prst="rect">
            <a:avLst/>
          </a:prstGeom>
        </p:spPr>
        <p:txBody>
          <a:bodyPr wrap="square">
            <a:spAutoFit/>
          </a:bodyPr>
          <a:lstStyle/>
          <a:p>
            <a:pPr algn="just"/>
            <a:r>
              <a:rPr lang="es-MX" sz="4000" b="1" dirty="0"/>
              <a:t>INTRODUCCIÓN</a:t>
            </a:r>
          </a:p>
          <a:p>
            <a:pPr algn="just"/>
            <a:r>
              <a:rPr lang="es-MX" dirty="0"/>
              <a:t> </a:t>
            </a:r>
            <a:r>
              <a:rPr lang="es-MX" sz="2800" b="1" dirty="0"/>
              <a:t>“y juzgaban a pueblo en todo tiempo”, </a:t>
            </a:r>
            <a:r>
              <a:rPr lang="es-MX" sz="2800" dirty="0"/>
              <a:t>las tareas en Red celular son inmensas; ya que la responsabilidad de dirigir hasta mil personas es una gran tarea. </a:t>
            </a:r>
          </a:p>
          <a:p>
            <a:pPr algn="just"/>
            <a:r>
              <a:rPr lang="es-MX" sz="2800" dirty="0"/>
              <a:t>Pero pondré en orden algunas funciones muy indispensables, para lograr mantener el éxito en una Red celular.</a:t>
            </a:r>
            <a:endParaRPr lang="es-MX" sz="2800" b="1" dirty="0"/>
          </a:p>
        </p:txBody>
      </p:sp>
    </p:spTree>
    <p:extLst>
      <p:ext uri="{BB962C8B-B14F-4D97-AF65-F5344CB8AC3E}">
        <p14:creationId xmlns:p14="http://schemas.microsoft.com/office/powerpoint/2010/main" val="2395294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612249"/>
            <a:ext cx="7392319" cy="3970318"/>
          </a:xfrm>
          <a:prstGeom prst="rect">
            <a:avLst/>
          </a:prstGeom>
        </p:spPr>
        <p:txBody>
          <a:bodyPr wrap="square">
            <a:spAutoFit/>
          </a:bodyPr>
          <a:lstStyle/>
          <a:p>
            <a:pPr algn="just"/>
            <a:r>
              <a:rPr lang="es-MX" sz="2800" dirty="0"/>
              <a:t>Cada nivel de responsabilidad en las Redes celulares es un reto, pero quien dirige una Red celular; deberá conocer muy bien su tarea para no ahogarse, queriendo atender todos los asuntos. </a:t>
            </a:r>
          </a:p>
          <a:p>
            <a:pPr algn="just"/>
            <a:r>
              <a:rPr lang="es-MX" sz="2800" dirty="0"/>
              <a:t>Es muy importante que los asuntos sean tratados a cada nivel, sin que el Director de red tome en sus manos asuntos que no han pasado por las zonas; sectores y grupos de amistad.</a:t>
            </a:r>
            <a:endParaRPr lang="es-MX" sz="2800" b="1" dirty="0"/>
          </a:p>
        </p:txBody>
      </p:sp>
    </p:spTree>
    <p:extLst>
      <p:ext uri="{BB962C8B-B14F-4D97-AF65-F5344CB8AC3E}">
        <p14:creationId xmlns:p14="http://schemas.microsoft.com/office/powerpoint/2010/main" val="380665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2" y="1725746"/>
            <a:ext cx="7304183" cy="2862322"/>
          </a:xfrm>
          <a:prstGeom prst="rect">
            <a:avLst/>
          </a:prstGeom>
        </p:spPr>
        <p:txBody>
          <a:bodyPr wrap="square">
            <a:spAutoFit/>
          </a:bodyPr>
          <a:lstStyle/>
          <a:p>
            <a:pPr algn="just"/>
            <a:r>
              <a:rPr lang="es-MX" sz="4000" b="1" dirty="0"/>
              <a:t>I.- PASTOREAR LÍDERES </a:t>
            </a:r>
          </a:p>
          <a:p>
            <a:pPr algn="just"/>
            <a:r>
              <a:rPr lang="es-MX" sz="2800" dirty="0"/>
              <a:t>Cuidar a 100 líderes de grupos de amistad, 20 supervisores de sector y 10 coordinadores de zona; será su principal tarea. O sea, que una de las principales tareas de un director de red; es atender los asuntos de la vida de sus líderes.</a:t>
            </a:r>
            <a:endParaRPr lang="es-MX" sz="2800" b="1" dirty="0"/>
          </a:p>
        </p:txBody>
      </p:sp>
    </p:spTree>
    <p:extLst>
      <p:ext uri="{BB962C8B-B14F-4D97-AF65-F5344CB8AC3E}">
        <p14:creationId xmlns:p14="http://schemas.microsoft.com/office/powerpoint/2010/main" val="3244531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05079" y="1939614"/>
            <a:ext cx="7744857" cy="2677656"/>
          </a:xfrm>
          <a:prstGeom prst="rect">
            <a:avLst/>
          </a:prstGeom>
        </p:spPr>
        <p:txBody>
          <a:bodyPr wrap="square">
            <a:spAutoFit/>
          </a:bodyPr>
          <a:lstStyle/>
          <a:p>
            <a:pPr algn="just"/>
            <a:r>
              <a:rPr lang="es-MX" sz="2800" dirty="0"/>
              <a:t>Es muy importante para el director de red entender, que él solo estará para tratar los asuntos del pueblo; cuando éstos ya fueron para ser atendidos primero por el líder del grupo de amistad, supervisor o coordinador; para no caer en querer él solo llevar la carga de todo la red celular.</a:t>
            </a:r>
            <a:endParaRPr lang="es-MX" sz="2800" b="1" dirty="0"/>
          </a:p>
        </p:txBody>
      </p:sp>
    </p:spTree>
    <p:extLst>
      <p:ext uri="{BB962C8B-B14F-4D97-AF65-F5344CB8AC3E}">
        <p14:creationId xmlns:p14="http://schemas.microsoft.com/office/powerpoint/2010/main" val="1862130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8" y="1231378"/>
            <a:ext cx="7105880" cy="4832092"/>
          </a:xfrm>
          <a:prstGeom prst="rect">
            <a:avLst/>
          </a:prstGeom>
        </p:spPr>
        <p:txBody>
          <a:bodyPr wrap="square">
            <a:spAutoFit/>
          </a:bodyPr>
          <a:lstStyle/>
          <a:p>
            <a:pPr algn="just"/>
            <a:r>
              <a:rPr lang="es-MX" sz="2800" dirty="0"/>
              <a:t>En las iglesias celulares hacemos un gran énfasis, que no sea un solo hombre quien atienda a todo el pueblo. Por esa razón, su prioridad será su núcleo de alrededor de 130 personas. </a:t>
            </a:r>
          </a:p>
          <a:p>
            <a:pPr algn="just"/>
            <a:r>
              <a:rPr lang="es-MX" sz="2800" dirty="0"/>
              <a:t>Éxodo 18:23: </a:t>
            </a:r>
            <a:r>
              <a:rPr lang="es-MX" sz="2800" b="1" dirty="0"/>
              <a:t>“Si esto hicieres, y Dios te lo mandare, tú podrás sostenerte, y también todo este pueblo irá en paz a su lugar”. </a:t>
            </a:r>
          </a:p>
          <a:p>
            <a:pPr algn="just"/>
            <a:endParaRPr lang="es-MX" sz="2800" b="1" dirty="0"/>
          </a:p>
          <a:p>
            <a:pPr algn="just"/>
            <a:r>
              <a:rPr lang="es-MX" sz="2800" b="1" dirty="0"/>
              <a:t>“Todo asunto grave”, </a:t>
            </a:r>
            <a:r>
              <a:rPr lang="es-MX" sz="2800" dirty="0"/>
              <a:t>lo llevará al pastor principal.</a:t>
            </a:r>
            <a:endParaRPr lang="es-MX" sz="2800" b="1" dirty="0"/>
          </a:p>
        </p:txBody>
      </p:sp>
    </p:spTree>
    <p:extLst>
      <p:ext uri="{BB962C8B-B14F-4D97-AF65-F5344CB8AC3E}">
        <p14:creationId xmlns:p14="http://schemas.microsoft.com/office/powerpoint/2010/main" val="3812926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90670" y="1667108"/>
            <a:ext cx="7194014" cy="3046988"/>
          </a:xfrm>
          <a:prstGeom prst="rect">
            <a:avLst/>
          </a:prstGeom>
        </p:spPr>
        <p:txBody>
          <a:bodyPr wrap="square">
            <a:spAutoFit/>
          </a:bodyPr>
          <a:lstStyle/>
          <a:p>
            <a:pPr algn="just"/>
            <a:r>
              <a:rPr lang="es-MX" sz="4000" b="1" dirty="0"/>
              <a:t>II.- ORGANIZAR LA ESCUELA SÍGAME </a:t>
            </a:r>
          </a:p>
          <a:p>
            <a:pPr algn="just"/>
            <a:r>
              <a:rPr lang="es-MX" sz="2800" dirty="0"/>
              <a:t>Lucas 9:23:</a:t>
            </a:r>
          </a:p>
          <a:p>
            <a:pPr algn="just"/>
            <a:r>
              <a:rPr lang="es-MX" sz="2800" dirty="0"/>
              <a:t> </a:t>
            </a:r>
            <a:r>
              <a:rPr lang="es-MX" sz="2800" b="1" dirty="0"/>
              <a:t>“Y decía a todos: Si alguno quiere venir en pos de mí, niéguese a sí mismo, tome su cruz cada día, y sígame”.</a:t>
            </a:r>
          </a:p>
        </p:txBody>
      </p:sp>
    </p:spTree>
    <p:extLst>
      <p:ext uri="{BB962C8B-B14F-4D97-AF65-F5344CB8AC3E}">
        <p14:creationId xmlns:p14="http://schemas.microsoft.com/office/powerpoint/2010/main" val="16827933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452</TotalTime>
  <Words>1237</Words>
  <Application>Microsoft Office PowerPoint</Application>
  <PresentationFormat>Presentación en pantalla (4:3)</PresentationFormat>
  <Paragraphs>60</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89</cp:revision>
  <dcterms:created xsi:type="dcterms:W3CDTF">2016-01-29T05:02:58Z</dcterms:created>
  <dcterms:modified xsi:type="dcterms:W3CDTF">2018-01-18T19:30:32Z</dcterms:modified>
  <cp:category/>
</cp:coreProperties>
</file>