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86" r:id="rId4"/>
    <p:sldId id="287" r:id="rId5"/>
    <p:sldId id="288" r:id="rId6"/>
    <p:sldId id="289" r:id="rId7"/>
    <p:sldId id="290" r:id="rId8"/>
    <p:sldId id="291"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304" r:id="rId22"/>
    <p:sldId id="305" r:id="rId23"/>
    <p:sldId id="306" r:id="rId24"/>
    <p:sldId id="307" r:id="rId25"/>
    <p:sldId id="308" r:id="rId26"/>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73" autoAdjust="0"/>
    <p:restoredTop sz="94660"/>
  </p:normalViewPr>
  <p:slideViewPr>
    <p:cSldViewPr snapToGrid="0" snapToObjects="1">
      <p:cViewPr varScale="1">
        <p:scale>
          <a:sx n="87" d="100"/>
          <a:sy n="87" d="100"/>
        </p:scale>
        <p:origin x="1638" y="90"/>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18/01/2018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18/01/2018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18/01/2018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18/01/2018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18/01/2018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18/01/2018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18/01/2018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Multiplica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627961" y="1950630"/>
            <a:ext cx="7810959" cy="2677656"/>
          </a:xfrm>
          <a:prstGeom prst="rect">
            <a:avLst/>
          </a:prstGeom>
        </p:spPr>
        <p:txBody>
          <a:bodyPr wrap="square">
            <a:spAutoFit/>
          </a:bodyPr>
          <a:lstStyle/>
          <a:p>
            <a:pPr algn="just"/>
            <a:r>
              <a:rPr lang="es-MX" sz="2800" dirty="0"/>
              <a:t>Y a su vez los supervisores, serán quienes se enteren de la vida de sus discípulos bajo su autoridad; y se requiere gente madura para que los ayude a crecer, en lugar de destruirlos o humillarlos por sus faltas y errores. Es por ello que el supervisor deberá ser alguien maduro, espiritual y muy firme en el Señor. </a:t>
            </a:r>
            <a:endParaRPr lang="es-MX" sz="2800" b="1" dirty="0"/>
          </a:p>
        </p:txBody>
      </p:sp>
    </p:spTree>
    <p:extLst>
      <p:ext uri="{BB962C8B-B14F-4D97-AF65-F5344CB8AC3E}">
        <p14:creationId xmlns:p14="http://schemas.microsoft.com/office/powerpoint/2010/main" val="3098359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58467" y="1941189"/>
            <a:ext cx="7403335" cy="2246769"/>
          </a:xfrm>
          <a:prstGeom prst="rect">
            <a:avLst/>
          </a:prstGeom>
        </p:spPr>
        <p:txBody>
          <a:bodyPr wrap="square">
            <a:spAutoFit/>
          </a:bodyPr>
          <a:lstStyle/>
          <a:p>
            <a:pPr algn="just"/>
            <a:r>
              <a:rPr lang="es-MX" sz="2800" dirty="0"/>
              <a:t>Efesios 4:14: </a:t>
            </a:r>
            <a:r>
              <a:rPr lang="es-MX" sz="2800" b="1" dirty="0"/>
              <a:t>“para que ya no seamos niños fluctuantes, llevados por doquiera de todo viento de doctrina, por estratagema de hombres que para engañar emplean con astucia las artimañas del error”.</a:t>
            </a:r>
            <a:endParaRPr lang="es-MX" sz="2800" b="1" dirty="0"/>
          </a:p>
        </p:txBody>
      </p:sp>
    </p:spTree>
    <p:extLst>
      <p:ext uri="{BB962C8B-B14F-4D97-AF65-F5344CB8AC3E}">
        <p14:creationId xmlns:p14="http://schemas.microsoft.com/office/powerpoint/2010/main" val="17383216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046602" y="1680450"/>
            <a:ext cx="7127914" cy="3477875"/>
          </a:xfrm>
          <a:prstGeom prst="rect">
            <a:avLst/>
          </a:prstGeom>
        </p:spPr>
        <p:txBody>
          <a:bodyPr wrap="square">
            <a:spAutoFit/>
          </a:bodyPr>
          <a:lstStyle/>
          <a:p>
            <a:pPr algn="just"/>
            <a:r>
              <a:rPr lang="es-MX" sz="4000" b="1" dirty="0"/>
              <a:t>III.- SER LÍDER DE AUTORIDAD ESPIRITUAL </a:t>
            </a:r>
          </a:p>
          <a:p>
            <a:pPr algn="just"/>
            <a:endParaRPr lang="es-MX" sz="2800" b="1" dirty="0"/>
          </a:p>
          <a:p>
            <a:pPr algn="just"/>
            <a:r>
              <a:rPr lang="es-MX" sz="2800" dirty="0"/>
              <a:t>Mateo 8:9: </a:t>
            </a:r>
            <a:r>
              <a:rPr lang="es-MX" sz="2800" b="1" dirty="0"/>
              <a:t>“Porque también yo soy hombre bajo autoridad, y tengo bajo mis órdenes soldados; y digo a éste: Ve, y va; y al otro: Ven, y viene; y a mi siervo: Haz esto, y lo hace”.</a:t>
            </a:r>
          </a:p>
        </p:txBody>
      </p:sp>
    </p:spTree>
    <p:extLst>
      <p:ext uri="{BB962C8B-B14F-4D97-AF65-F5344CB8AC3E}">
        <p14:creationId xmlns:p14="http://schemas.microsoft.com/office/powerpoint/2010/main" val="446502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48299" y="1728715"/>
            <a:ext cx="7447402" cy="3539430"/>
          </a:xfrm>
          <a:prstGeom prst="rect">
            <a:avLst/>
          </a:prstGeom>
        </p:spPr>
        <p:txBody>
          <a:bodyPr wrap="square">
            <a:spAutoFit/>
          </a:bodyPr>
          <a:lstStyle/>
          <a:p>
            <a:pPr algn="just"/>
            <a:r>
              <a:rPr lang="es-MX" sz="2800" b="1" dirty="0"/>
              <a:t>“Yo soy hombre bajo autoridad”, </a:t>
            </a:r>
            <a:r>
              <a:rPr lang="es-MX" sz="2800" dirty="0"/>
              <a:t>todo hombre sabe que para pertenecer al ejército; se necesita aprender a estar bajo autoridad, para poder ganar las guerras. Por ello una de las disciplinas más importantes es la obediencia, sin ella; cada quien haría lo que a su parecer sería lo mejor. Por lo tanto, el Señor nos instruyó sobre la importancia de entender la autoridad espiritual. </a:t>
            </a:r>
            <a:endParaRPr lang="es-MX" sz="2800" b="1" dirty="0"/>
          </a:p>
        </p:txBody>
      </p:sp>
    </p:spTree>
    <p:extLst>
      <p:ext uri="{BB962C8B-B14F-4D97-AF65-F5344CB8AC3E}">
        <p14:creationId xmlns:p14="http://schemas.microsoft.com/office/powerpoint/2010/main" val="5347022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04231" y="1163700"/>
            <a:ext cx="7568587" cy="4832092"/>
          </a:xfrm>
          <a:prstGeom prst="rect">
            <a:avLst/>
          </a:prstGeom>
        </p:spPr>
        <p:txBody>
          <a:bodyPr wrap="square">
            <a:spAutoFit/>
          </a:bodyPr>
          <a:lstStyle/>
          <a:p>
            <a:pPr algn="just"/>
            <a:r>
              <a:rPr lang="es-MX" sz="2800" dirty="0"/>
              <a:t>Para que el modelo celular de grupos de amistad pueda funcionar, se requiere supervisores que: </a:t>
            </a:r>
            <a:r>
              <a:rPr lang="es-MX" sz="2800" b="1" dirty="0"/>
              <a:t>“Y tengo bajo mis órdenes soldados”</a:t>
            </a:r>
            <a:r>
              <a:rPr lang="es-MX" sz="2800" dirty="0"/>
              <a:t>, haya primero aprendido a obedecer, para poder ser un verdadero líder; que aprenda a ejercer la “autoridad espiritual”. </a:t>
            </a:r>
          </a:p>
          <a:p>
            <a:pPr algn="just"/>
            <a:r>
              <a:rPr lang="es-MX" sz="2800" dirty="0"/>
              <a:t>En el reino, quien no está dispuesto a obedecer; no está calificado para ser autoridad. Romanos 13:2: </a:t>
            </a:r>
            <a:r>
              <a:rPr lang="es-MX" sz="2800" b="1" dirty="0"/>
              <a:t>“De modo que quien se opone a la autoridad, a lo establecido por Dios resiste; y los que resisten, acarrean condenación para sí mismos”.</a:t>
            </a:r>
          </a:p>
        </p:txBody>
      </p:sp>
    </p:spTree>
    <p:extLst>
      <p:ext uri="{BB962C8B-B14F-4D97-AF65-F5344CB8AC3E}">
        <p14:creationId xmlns:p14="http://schemas.microsoft.com/office/powerpoint/2010/main" val="2371927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25417" y="1557164"/>
            <a:ext cx="7304183" cy="4401205"/>
          </a:xfrm>
          <a:prstGeom prst="rect">
            <a:avLst/>
          </a:prstGeom>
        </p:spPr>
        <p:txBody>
          <a:bodyPr wrap="square">
            <a:spAutoFit/>
          </a:bodyPr>
          <a:lstStyle/>
          <a:p>
            <a:pPr algn="just"/>
            <a:r>
              <a:rPr lang="es-MX" sz="2800" dirty="0"/>
              <a:t>Judas 1:8: </a:t>
            </a:r>
            <a:r>
              <a:rPr lang="es-MX" sz="2800" b="1" dirty="0"/>
              <a:t>“No obstante, de la misma manera también estos soñadores mancillan la carne, rechazan la autoridad y blasfeman de las potestades superiores”. </a:t>
            </a:r>
          </a:p>
          <a:p>
            <a:pPr algn="just"/>
            <a:endParaRPr lang="es-MX" sz="2800" dirty="0"/>
          </a:p>
          <a:p>
            <a:pPr algn="just"/>
            <a:r>
              <a:rPr lang="es-MX" sz="2800" dirty="0"/>
              <a:t>Tito 3:1: </a:t>
            </a:r>
            <a:r>
              <a:rPr lang="es-MX" sz="2800" b="1" dirty="0"/>
              <a:t>“Recuérdales que se sujeten a los gobernantes y autoridades, que obedezcan, que estén dispuestos a toda buena obra”. </a:t>
            </a:r>
          </a:p>
          <a:p>
            <a:pPr algn="just"/>
            <a:endParaRPr lang="es-MX" sz="2800" dirty="0"/>
          </a:p>
          <a:p>
            <a:pPr algn="just"/>
            <a:r>
              <a:rPr lang="es-MX" sz="2800" dirty="0"/>
              <a:t>1 Samuel 15:22</a:t>
            </a:r>
            <a:endParaRPr lang="es-MX" sz="2800" b="1" dirty="0"/>
          </a:p>
        </p:txBody>
      </p:sp>
    </p:spTree>
    <p:extLst>
      <p:ext uri="{BB962C8B-B14F-4D97-AF65-F5344CB8AC3E}">
        <p14:creationId xmlns:p14="http://schemas.microsoft.com/office/powerpoint/2010/main" val="17970590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046602" y="1543526"/>
            <a:ext cx="7304184" cy="2893100"/>
          </a:xfrm>
          <a:prstGeom prst="rect">
            <a:avLst/>
          </a:prstGeom>
        </p:spPr>
        <p:txBody>
          <a:bodyPr wrap="square">
            <a:spAutoFit/>
          </a:bodyPr>
          <a:lstStyle/>
          <a:p>
            <a:pPr algn="just"/>
            <a:r>
              <a:rPr lang="es-MX" sz="4000" b="1" dirty="0"/>
              <a:t>IV.- SER UN LÍDER DE CAPACIDAD Y RESPONSABILIDAD </a:t>
            </a:r>
          </a:p>
          <a:p>
            <a:pPr algn="just"/>
            <a:endParaRPr lang="es-MX" dirty="0"/>
          </a:p>
          <a:p>
            <a:pPr algn="just"/>
            <a:r>
              <a:rPr lang="es-MX" sz="2800" dirty="0"/>
              <a:t>Mateo 25:15: </a:t>
            </a:r>
            <a:r>
              <a:rPr lang="es-MX" sz="2800" b="1" dirty="0"/>
              <a:t>“A uno dio cinco talentos, y a otro dos, y a otro uno, a cada uno conforme a su capacidad; y luego se fue lejos”.</a:t>
            </a:r>
          </a:p>
        </p:txBody>
      </p:sp>
    </p:spTree>
    <p:extLst>
      <p:ext uri="{BB962C8B-B14F-4D97-AF65-F5344CB8AC3E}">
        <p14:creationId xmlns:p14="http://schemas.microsoft.com/office/powerpoint/2010/main" val="8739267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91518" y="1868791"/>
            <a:ext cx="7160964" cy="2246769"/>
          </a:xfrm>
          <a:prstGeom prst="rect">
            <a:avLst/>
          </a:prstGeom>
        </p:spPr>
        <p:txBody>
          <a:bodyPr wrap="square">
            <a:spAutoFit/>
          </a:bodyPr>
          <a:lstStyle/>
          <a:p>
            <a:pPr algn="just"/>
            <a:r>
              <a:rPr lang="es-MX" sz="2800" b="1" dirty="0"/>
              <a:t>“A cada uno conforme a su capacidad”. </a:t>
            </a:r>
            <a:r>
              <a:rPr lang="es-MX" sz="2800" dirty="0"/>
              <a:t>Para ser un líder de un grupo de amistad, se requiere cierta capacidad y dones espirituales; para poder ejercer con sabiduría su trabajo. Por ello el supervisor deberá ser un discípulo aprobado.</a:t>
            </a:r>
            <a:endParaRPr lang="es-MX" sz="2800" b="1" dirty="0"/>
          </a:p>
        </p:txBody>
      </p:sp>
    </p:spTree>
    <p:extLst>
      <p:ext uri="{BB962C8B-B14F-4D97-AF65-F5344CB8AC3E}">
        <p14:creationId xmlns:p14="http://schemas.microsoft.com/office/powerpoint/2010/main" val="11987273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36433" y="1668910"/>
            <a:ext cx="7337233" cy="3539430"/>
          </a:xfrm>
          <a:prstGeom prst="rect">
            <a:avLst/>
          </a:prstGeom>
        </p:spPr>
        <p:txBody>
          <a:bodyPr wrap="square">
            <a:spAutoFit/>
          </a:bodyPr>
          <a:lstStyle/>
          <a:p>
            <a:pPr algn="just"/>
            <a:r>
              <a:rPr lang="es-MX" sz="2800" dirty="0"/>
              <a:t>Tener capacidad en el trayecto del líder:</a:t>
            </a:r>
          </a:p>
          <a:p>
            <a:pPr algn="just"/>
            <a:endParaRPr lang="es-MX" sz="2800" dirty="0"/>
          </a:p>
          <a:p>
            <a:pPr algn="just"/>
            <a:r>
              <a:rPr lang="es-MX" sz="2800" dirty="0"/>
              <a:t>A. Capacidad de comunicación. </a:t>
            </a:r>
          </a:p>
          <a:p>
            <a:pPr algn="just"/>
            <a:r>
              <a:rPr lang="es-MX" sz="2800" dirty="0"/>
              <a:t>B. Capacidad de trabajar en equipo. </a:t>
            </a:r>
          </a:p>
          <a:p>
            <a:pPr algn="just"/>
            <a:r>
              <a:rPr lang="es-MX" sz="2800" dirty="0"/>
              <a:t>C. Capacidad de negociar conflictos. </a:t>
            </a:r>
          </a:p>
          <a:p>
            <a:pPr algn="just"/>
            <a:r>
              <a:rPr lang="es-MX" sz="2800" dirty="0"/>
              <a:t>D. Capacidad de conocer la palabra. </a:t>
            </a:r>
          </a:p>
          <a:p>
            <a:pPr algn="just"/>
            <a:r>
              <a:rPr lang="es-MX" sz="2800" dirty="0"/>
              <a:t>E. Capacidad de solucionar problemas morales y espirituales</a:t>
            </a:r>
            <a:r>
              <a:rPr lang="es-MX" dirty="0"/>
              <a:t>.</a:t>
            </a:r>
            <a:endParaRPr lang="es-MX" b="1" dirty="0"/>
          </a:p>
        </p:txBody>
      </p:sp>
    </p:spTree>
    <p:extLst>
      <p:ext uri="{BB962C8B-B14F-4D97-AF65-F5344CB8AC3E}">
        <p14:creationId xmlns:p14="http://schemas.microsoft.com/office/powerpoint/2010/main" val="10853945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771181" y="1917579"/>
            <a:ext cx="7711807" cy="3108543"/>
          </a:xfrm>
          <a:prstGeom prst="rect">
            <a:avLst/>
          </a:prstGeom>
        </p:spPr>
        <p:txBody>
          <a:bodyPr wrap="square">
            <a:spAutoFit/>
          </a:bodyPr>
          <a:lstStyle/>
          <a:p>
            <a:pPr algn="just"/>
            <a:r>
              <a:rPr lang="es-MX" sz="2800" dirty="0"/>
              <a:t>2 Corintios 4:7</a:t>
            </a:r>
          </a:p>
          <a:p>
            <a:pPr algn="just"/>
            <a:r>
              <a:rPr lang="es-MX" sz="2800" b="1" dirty="0"/>
              <a:t>“Pero tenemos este tesoro en vasos de barro, para que la excelencia del poder sea de Dios, y no de nosotros”. </a:t>
            </a:r>
          </a:p>
          <a:p>
            <a:pPr algn="just"/>
            <a:r>
              <a:rPr lang="es-MX" sz="2800" dirty="0"/>
              <a:t>Hechos 6:8</a:t>
            </a:r>
          </a:p>
          <a:p>
            <a:pPr algn="just"/>
            <a:r>
              <a:rPr lang="es-MX" sz="2800" dirty="0"/>
              <a:t>1 Corintios 4:20</a:t>
            </a:r>
          </a:p>
          <a:p>
            <a:pPr algn="just"/>
            <a:r>
              <a:rPr lang="es-MX" sz="2800" dirty="0"/>
              <a:t>2 Timoteo 1:7</a:t>
            </a:r>
            <a:endParaRPr lang="es-MX" sz="2800" b="1" dirty="0"/>
          </a:p>
        </p:txBody>
      </p:sp>
    </p:spTree>
    <p:extLst>
      <p:ext uri="{BB962C8B-B14F-4D97-AF65-F5344CB8AC3E}">
        <p14:creationId xmlns:p14="http://schemas.microsoft.com/office/powerpoint/2010/main" val="1822954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200839" y="1915193"/>
            <a:ext cx="6257581" cy="3139321"/>
          </a:xfrm>
          <a:prstGeom prst="rect">
            <a:avLst/>
          </a:prstGeom>
        </p:spPr>
        <p:txBody>
          <a:bodyPr wrap="square">
            <a:spAutoFit/>
          </a:bodyPr>
          <a:lstStyle/>
          <a:p>
            <a:pPr algn="ctr"/>
            <a:r>
              <a:rPr lang="es-MX" sz="6600" b="1" dirty="0" smtClean="0"/>
              <a:t>EL SUPERVISOR DE UN GRUPO DE AMISTAD</a:t>
            </a:r>
            <a:endParaRPr lang="es-MX" sz="6600" b="1" dirty="0"/>
          </a:p>
        </p:txBody>
      </p:sp>
    </p:spTree>
    <p:extLst>
      <p:ext uri="{BB962C8B-B14F-4D97-AF65-F5344CB8AC3E}">
        <p14:creationId xmlns:p14="http://schemas.microsoft.com/office/powerpoint/2010/main" val="1711745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03382" y="1797784"/>
            <a:ext cx="7171981" cy="2277547"/>
          </a:xfrm>
          <a:prstGeom prst="rect">
            <a:avLst/>
          </a:prstGeom>
        </p:spPr>
        <p:txBody>
          <a:bodyPr wrap="square">
            <a:spAutoFit/>
          </a:bodyPr>
          <a:lstStyle/>
          <a:p>
            <a:pPr algn="just"/>
            <a:r>
              <a:rPr lang="es-MX" sz="4000" b="1" dirty="0"/>
              <a:t>V.- SER UN LÍDER INTEGRO </a:t>
            </a:r>
          </a:p>
          <a:p>
            <a:pPr algn="just"/>
            <a:endParaRPr lang="es-MX" dirty="0"/>
          </a:p>
          <a:p>
            <a:pPr algn="just"/>
            <a:r>
              <a:rPr lang="es-MX" sz="2800" dirty="0"/>
              <a:t>LUCAS 16:11</a:t>
            </a:r>
            <a:r>
              <a:rPr lang="es-MX" sz="2800" b="1" dirty="0"/>
              <a:t>: “Pues si en las riquezas injustas no fuisteis fieles, ¿quién os confiará lo verdadero?”. </a:t>
            </a:r>
          </a:p>
        </p:txBody>
      </p:sp>
    </p:spTree>
    <p:extLst>
      <p:ext uri="{BB962C8B-B14F-4D97-AF65-F5344CB8AC3E}">
        <p14:creationId xmlns:p14="http://schemas.microsoft.com/office/powerpoint/2010/main" val="41422985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48299" y="1684648"/>
            <a:ext cx="7491470" cy="3539430"/>
          </a:xfrm>
          <a:prstGeom prst="rect">
            <a:avLst/>
          </a:prstGeom>
        </p:spPr>
        <p:txBody>
          <a:bodyPr wrap="square">
            <a:spAutoFit/>
          </a:bodyPr>
          <a:lstStyle/>
          <a:p>
            <a:pPr algn="just"/>
            <a:r>
              <a:rPr lang="es-MX" sz="2800" dirty="0"/>
              <a:t>El reverendo Isidro Pérez Ramírez, un patriarca de nuestra iglesia hermana; contaba la historia que llegó a un aeropuerto a una campaña, cuando el pastor y los diáconos fueron a recibirlo al llegar de su vuelo, los diáconos tomaron su portafolio y velices, a lo cual el Obispo Pérez preguntó al pastor: ¿Pastor estos diáconos diezman? Después de sonreír el pastor respondió: a veces. </a:t>
            </a:r>
            <a:endParaRPr lang="es-MX" sz="2800" b="1" dirty="0"/>
          </a:p>
        </p:txBody>
      </p:sp>
    </p:spTree>
    <p:extLst>
      <p:ext uri="{BB962C8B-B14F-4D97-AF65-F5344CB8AC3E}">
        <p14:creationId xmlns:p14="http://schemas.microsoft.com/office/powerpoint/2010/main" val="24981561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92365" y="1730292"/>
            <a:ext cx="7447403" cy="3108543"/>
          </a:xfrm>
          <a:prstGeom prst="rect">
            <a:avLst/>
          </a:prstGeom>
        </p:spPr>
        <p:txBody>
          <a:bodyPr wrap="square">
            <a:spAutoFit/>
          </a:bodyPr>
          <a:lstStyle/>
          <a:p>
            <a:pPr algn="just"/>
            <a:r>
              <a:rPr lang="es-MX" sz="2800" dirty="0"/>
              <a:t>El Obispo Pérez de inmediato actuó y les dijo: muchachos dejen esos velices, maletas, portafolio todo, porque si se atreven a robarle a Dios; que no se animarán a robarme a mí. </a:t>
            </a:r>
          </a:p>
          <a:p>
            <a:pPr algn="just"/>
            <a:r>
              <a:rPr lang="es-MX" sz="2800" dirty="0"/>
              <a:t>La integridad del líder se prueba primero en las riquezas, si no puede ser muy integro ahí; es muy probable que no lo sea en otras cosas.</a:t>
            </a:r>
            <a:endParaRPr lang="es-MX" sz="2800" b="1" dirty="0"/>
          </a:p>
        </p:txBody>
      </p:sp>
    </p:spTree>
    <p:extLst>
      <p:ext uri="{BB962C8B-B14F-4D97-AF65-F5344CB8AC3E}">
        <p14:creationId xmlns:p14="http://schemas.microsoft.com/office/powerpoint/2010/main" val="27224535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47451" y="1746028"/>
            <a:ext cx="7205031" cy="3539430"/>
          </a:xfrm>
          <a:prstGeom prst="rect">
            <a:avLst/>
          </a:prstGeom>
        </p:spPr>
        <p:txBody>
          <a:bodyPr wrap="square">
            <a:spAutoFit/>
          </a:bodyPr>
          <a:lstStyle/>
          <a:p>
            <a:pPr algn="just"/>
            <a:r>
              <a:rPr lang="es-MX" sz="2800" dirty="0"/>
              <a:t>Levíticos 27:30-32: </a:t>
            </a:r>
            <a:r>
              <a:rPr lang="es-MX" sz="2800" b="1" dirty="0"/>
              <a:t>“Y el diezmo de la tierra, así de la simiente de la tierra como del fruto de los árboles, de Jehová es; es cosa dedicada a Jehová. Y si alguno quisiere rescatar algo del diezmo, añadirá la quinta parte de su precio por ello. Y todo diezmo de vacas o de ovejas, de todo lo que pasa bajo la vara, el diezmo será consagrado a </a:t>
            </a:r>
            <a:r>
              <a:rPr lang="es-MX" sz="2800" b="1" dirty="0" err="1"/>
              <a:t>Jehova</a:t>
            </a:r>
            <a:r>
              <a:rPr lang="es-MX" sz="2800" b="1" dirty="0"/>
              <a:t>”.</a:t>
            </a:r>
          </a:p>
        </p:txBody>
      </p:sp>
    </p:spTree>
    <p:extLst>
      <p:ext uri="{BB962C8B-B14F-4D97-AF65-F5344CB8AC3E}">
        <p14:creationId xmlns:p14="http://schemas.microsoft.com/office/powerpoint/2010/main" val="8897709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58467" y="1879808"/>
            <a:ext cx="7436386" cy="3108543"/>
          </a:xfrm>
          <a:prstGeom prst="rect">
            <a:avLst/>
          </a:prstGeom>
        </p:spPr>
        <p:txBody>
          <a:bodyPr wrap="square">
            <a:spAutoFit/>
          </a:bodyPr>
          <a:lstStyle/>
          <a:p>
            <a:pPr algn="just"/>
            <a:r>
              <a:rPr lang="es-MX" sz="2800" dirty="0"/>
              <a:t>Génesis 28:22: </a:t>
            </a:r>
          </a:p>
          <a:p>
            <a:pPr algn="just"/>
            <a:r>
              <a:rPr lang="es-MX" sz="2800" b="1" dirty="0"/>
              <a:t>“Y esta piedra que he puesto por señal, será casa de Dios; y de todo lo que me dieres, el diezmo apartaré para ti”. </a:t>
            </a:r>
            <a:endParaRPr lang="es-MX" sz="2800" b="1" dirty="0" smtClean="0"/>
          </a:p>
          <a:p>
            <a:pPr algn="just"/>
            <a:endParaRPr lang="es-MX" sz="2800" b="1" dirty="0"/>
          </a:p>
          <a:p>
            <a:pPr algn="just"/>
            <a:r>
              <a:rPr lang="es-MX" sz="2800" dirty="0"/>
              <a:t>Malaquías 3:8</a:t>
            </a:r>
          </a:p>
          <a:p>
            <a:pPr algn="just"/>
            <a:r>
              <a:rPr lang="es-MX" sz="2800" dirty="0"/>
              <a:t>2 Crónicas 31:12</a:t>
            </a:r>
            <a:endParaRPr lang="es-MX" sz="2800" b="1" dirty="0"/>
          </a:p>
        </p:txBody>
      </p:sp>
    </p:spTree>
    <p:extLst>
      <p:ext uri="{BB962C8B-B14F-4D97-AF65-F5344CB8AC3E}">
        <p14:creationId xmlns:p14="http://schemas.microsoft.com/office/powerpoint/2010/main" val="18534023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47451" y="1541602"/>
            <a:ext cx="7436386" cy="3724096"/>
          </a:xfrm>
          <a:prstGeom prst="rect">
            <a:avLst/>
          </a:prstGeom>
        </p:spPr>
        <p:txBody>
          <a:bodyPr wrap="square">
            <a:spAutoFit/>
          </a:bodyPr>
          <a:lstStyle/>
          <a:p>
            <a:pPr algn="just"/>
            <a:r>
              <a:rPr lang="es-MX" sz="4000" b="1" dirty="0"/>
              <a:t>CONCLUSIÓN </a:t>
            </a:r>
          </a:p>
          <a:p>
            <a:pPr algn="just"/>
            <a:r>
              <a:rPr lang="es-MX" sz="2800" dirty="0"/>
              <a:t>El supervisor tiene una gran tarea por delante, ya lo que Dios y el pastor le han confiado; son almas y líderes bajo su autoridad. Es muy importante asegurar que sea un verdadero hombre, o mujer de Dios. </a:t>
            </a:r>
          </a:p>
          <a:p>
            <a:pPr algn="just"/>
            <a:r>
              <a:rPr lang="es-MX" sz="2800" dirty="0"/>
              <a:t>Gálatas 5:24: </a:t>
            </a:r>
            <a:r>
              <a:rPr lang="es-MX" sz="2800" b="1" dirty="0"/>
              <a:t>“Pero los que son de Cristo han crucificado la carne con sus pasiones y deseos”.</a:t>
            </a:r>
          </a:p>
        </p:txBody>
      </p:sp>
    </p:spTree>
    <p:extLst>
      <p:ext uri="{BB962C8B-B14F-4D97-AF65-F5344CB8AC3E}">
        <p14:creationId xmlns:p14="http://schemas.microsoft.com/office/powerpoint/2010/main" val="3915891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Rectángulo 2"/>
          <p:cNvSpPr/>
          <p:nvPr/>
        </p:nvSpPr>
        <p:spPr>
          <a:xfrm>
            <a:off x="969484" y="1659819"/>
            <a:ext cx="7491470" cy="2862322"/>
          </a:xfrm>
          <a:prstGeom prst="rect">
            <a:avLst/>
          </a:prstGeom>
        </p:spPr>
        <p:txBody>
          <a:bodyPr wrap="square">
            <a:spAutoFit/>
          </a:bodyPr>
          <a:lstStyle/>
          <a:p>
            <a:pPr algn="just"/>
            <a:r>
              <a:rPr lang="es-MX" sz="4000" b="1" dirty="0"/>
              <a:t>BASE BÍBLICA: </a:t>
            </a:r>
          </a:p>
          <a:p>
            <a:pPr algn="just"/>
            <a:endParaRPr lang="es-MX" sz="2800" b="1" dirty="0"/>
          </a:p>
          <a:p>
            <a:pPr algn="just"/>
            <a:r>
              <a:rPr lang="es-MX" sz="2800" dirty="0"/>
              <a:t>Éxodo 18:25 </a:t>
            </a:r>
            <a:r>
              <a:rPr lang="es-MX" sz="2800" b="1" dirty="0"/>
              <a:t>“Escogió Moisés varones de virtud de entre todo Israel, y los puso por jefes sobre el pueblo, sobre mil, sobre ciento, sobre cincuenta, y sobre diez”.</a:t>
            </a:r>
          </a:p>
        </p:txBody>
      </p:sp>
    </p:spTree>
    <p:extLst>
      <p:ext uri="{BB962C8B-B14F-4D97-AF65-F5344CB8AC3E}">
        <p14:creationId xmlns:p14="http://schemas.microsoft.com/office/powerpoint/2010/main" val="2480489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672028" y="1505397"/>
            <a:ext cx="7590621" cy="4031873"/>
          </a:xfrm>
          <a:prstGeom prst="rect">
            <a:avLst/>
          </a:prstGeom>
        </p:spPr>
        <p:txBody>
          <a:bodyPr wrap="square">
            <a:spAutoFit/>
          </a:bodyPr>
          <a:lstStyle/>
          <a:p>
            <a:pPr algn="just"/>
            <a:r>
              <a:rPr lang="es-MX" sz="4000" b="1" dirty="0"/>
              <a:t>INTRODUCCIÓN </a:t>
            </a:r>
          </a:p>
          <a:p>
            <a:pPr algn="just"/>
            <a:r>
              <a:rPr lang="es-MX" sz="2400" b="1" dirty="0"/>
              <a:t>“Sobre cincuenta”, </a:t>
            </a:r>
            <a:r>
              <a:rPr lang="es-MX" sz="2400" dirty="0"/>
              <a:t>el ser humano por su propia naturaleza; necesita ser supervisado en las tareas delegadas. Además necesita contar con una autoridad, que pueda ayudarlo en las tareas que su capacidad o jurisdicción espiritual; no pueda resolver algunos asuntos de los grupos de amistad. Por ello es que los supervisores de sectores son tan importantes en el modelo celular, ya que sin ellos los grupos de amistad terminarían cerrándose; o peor aun, siendo un dolor de cabeza para la iglesia y el Pastor.</a:t>
            </a:r>
            <a:endParaRPr lang="es-MX" sz="2400" b="1" dirty="0"/>
          </a:p>
        </p:txBody>
      </p:sp>
    </p:spTree>
    <p:extLst>
      <p:ext uri="{BB962C8B-B14F-4D97-AF65-F5344CB8AC3E}">
        <p14:creationId xmlns:p14="http://schemas.microsoft.com/office/powerpoint/2010/main" val="27308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037036" y="2329934"/>
            <a:ext cx="6871625" cy="523220"/>
          </a:xfrm>
          <a:prstGeom prst="rect">
            <a:avLst/>
          </a:prstGeom>
        </p:spPr>
        <p:txBody>
          <a:bodyPr wrap="none">
            <a:spAutoFit/>
          </a:bodyPr>
          <a:lstStyle/>
          <a:p>
            <a:pPr algn="just"/>
            <a:r>
              <a:rPr lang="es-MX" sz="2800" b="1" dirty="0"/>
              <a:t>CARACTERISTICAS DE UN BUEN SUPERVISOR</a:t>
            </a:r>
            <a:r>
              <a:rPr lang="es-MX" b="1" dirty="0"/>
              <a:t>:</a:t>
            </a:r>
          </a:p>
        </p:txBody>
      </p:sp>
    </p:spTree>
    <p:extLst>
      <p:ext uri="{BB962C8B-B14F-4D97-AF65-F5344CB8AC3E}">
        <p14:creationId xmlns:p14="http://schemas.microsoft.com/office/powerpoint/2010/main" val="546473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26265" y="1310421"/>
            <a:ext cx="7755875" cy="4339650"/>
          </a:xfrm>
          <a:prstGeom prst="rect">
            <a:avLst/>
          </a:prstGeom>
        </p:spPr>
        <p:txBody>
          <a:bodyPr wrap="square">
            <a:spAutoFit/>
          </a:bodyPr>
          <a:lstStyle/>
          <a:p>
            <a:pPr algn="just"/>
            <a:r>
              <a:rPr lang="es-MX" sz="4000" b="1" dirty="0"/>
              <a:t>I.- SER UN BUEN LÍDER DE GRUPO DE AMISTAD </a:t>
            </a:r>
          </a:p>
          <a:p>
            <a:pPr algn="just"/>
            <a:r>
              <a:rPr lang="es-MX" sz="2800" dirty="0"/>
              <a:t>Tito 2:7: </a:t>
            </a:r>
            <a:r>
              <a:rPr lang="es-MX" sz="2800" b="1" dirty="0"/>
              <a:t>“presentándote tú en todo como ejemplo de buenas obras; en la enseñanza mostrando integridad, seriedad”. </a:t>
            </a:r>
          </a:p>
          <a:p>
            <a:pPr algn="just"/>
            <a:r>
              <a:rPr lang="es-MX" sz="2800" b="1" dirty="0"/>
              <a:t>“Preséntate tú en todo como ejemplo”. </a:t>
            </a:r>
            <a:r>
              <a:rPr lang="es-MX" sz="2800" dirty="0"/>
              <a:t>Un buen supervisor de grupo de amistad, es quien se ha ganado el respeto de ser un buen líder de grupo de amistad. </a:t>
            </a:r>
            <a:endParaRPr lang="es-MX" sz="2800" b="1" dirty="0"/>
          </a:p>
        </p:txBody>
      </p:sp>
    </p:spTree>
    <p:extLst>
      <p:ext uri="{BB962C8B-B14F-4D97-AF65-F5344CB8AC3E}">
        <p14:creationId xmlns:p14="http://schemas.microsoft.com/office/powerpoint/2010/main" val="306020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70333" y="1712977"/>
            <a:ext cx="7370284" cy="3108543"/>
          </a:xfrm>
          <a:prstGeom prst="rect">
            <a:avLst/>
          </a:prstGeom>
        </p:spPr>
        <p:txBody>
          <a:bodyPr wrap="square">
            <a:spAutoFit/>
          </a:bodyPr>
          <a:lstStyle/>
          <a:p>
            <a:pPr algn="just"/>
            <a:r>
              <a:rPr lang="es-MX" sz="2800" dirty="0"/>
              <a:t>Para que pueda entender plenamente el trabajo de quienes estarán bajo su autoridad, debe haber aprendido en la práctica y no solo en teoría; el trabajo de los grupos de amistad. Sin la experiencia, no podrá tener el conocimiento y tacto necesario; para poder dirigir a sus subordinados y multiplicar sus grupos. </a:t>
            </a:r>
            <a:endParaRPr lang="es-MX" sz="2800" b="1" dirty="0"/>
          </a:p>
        </p:txBody>
      </p:sp>
    </p:spTree>
    <p:extLst>
      <p:ext uri="{BB962C8B-B14F-4D97-AF65-F5344CB8AC3E}">
        <p14:creationId xmlns:p14="http://schemas.microsoft.com/office/powerpoint/2010/main" val="3672541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101687" y="1953783"/>
            <a:ext cx="5756313" cy="1754326"/>
          </a:xfrm>
          <a:prstGeom prst="rect">
            <a:avLst/>
          </a:prstGeom>
        </p:spPr>
        <p:txBody>
          <a:bodyPr wrap="square">
            <a:spAutoFit/>
          </a:bodyPr>
          <a:lstStyle/>
          <a:p>
            <a:pPr algn="just"/>
            <a:r>
              <a:rPr lang="es-MX" sz="3600" dirty="0"/>
              <a:t>1 Tesalonicenses 1:7</a:t>
            </a:r>
          </a:p>
          <a:p>
            <a:pPr algn="just"/>
            <a:r>
              <a:rPr lang="es-MX" sz="3600" dirty="0"/>
              <a:t>1 Corintios 4:6</a:t>
            </a:r>
          </a:p>
          <a:p>
            <a:pPr algn="just"/>
            <a:r>
              <a:rPr lang="es-MX" sz="3600" dirty="0"/>
              <a:t>1 Pedro 5:3</a:t>
            </a:r>
            <a:endParaRPr lang="es-MX" sz="3600" b="1" dirty="0"/>
          </a:p>
        </p:txBody>
      </p:sp>
    </p:spTree>
    <p:extLst>
      <p:ext uri="{BB962C8B-B14F-4D97-AF65-F5344CB8AC3E}">
        <p14:creationId xmlns:p14="http://schemas.microsoft.com/office/powerpoint/2010/main" val="3428904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59315" y="1518164"/>
            <a:ext cx="7535537" cy="3908762"/>
          </a:xfrm>
          <a:prstGeom prst="rect">
            <a:avLst/>
          </a:prstGeom>
        </p:spPr>
        <p:txBody>
          <a:bodyPr wrap="square">
            <a:spAutoFit/>
          </a:bodyPr>
          <a:lstStyle/>
          <a:p>
            <a:pPr algn="just"/>
            <a:r>
              <a:rPr lang="es-MX" sz="4000" b="1" dirty="0"/>
              <a:t>II.- SER UN CRISTIANO MADURO Y ESPIRITUAL </a:t>
            </a:r>
          </a:p>
          <a:p>
            <a:pPr algn="just"/>
            <a:r>
              <a:rPr lang="es-MX" sz="2400" dirty="0"/>
              <a:t>1 Corintios 14:20: </a:t>
            </a:r>
            <a:r>
              <a:rPr lang="es-MX" sz="2400" b="1" dirty="0"/>
              <a:t>“Hermanos, no seáis niños en el modo de pensar, sino sed niños en la malicia, pero maduros en el modo de pensar”. </a:t>
            </a:r>
            <a:r>
              <a:rPr lang="es-MX" sz="2400" dirty="0"/>
              <a:t>Para supervisar a 50 personas, se requiere de líderes maduros y espirituales; que por un lado no sean niños en el evangelio o débiles en la fe, ya que serán ellos, quienes tengan que atender asuntos que no puedan resolver los líderes de grupos de amistad.</a:t>
            </a:r>
            <a:endParaRPr lang="es-MX" sz="2400" b="1" dirty="0"/>
          </a:p>
        </p:txBody>
      </p:sp>
    </p:spTree>
    <p:extLst>
      <p:ext uri="{BB962C8B-B14F-4D97-AF65-F5344CB8AC3E}">
        <p14:creationId xmlns:p14="http://schemas.microsoft.com/office/powerpoint/2010/main" val="308572358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368</TotalTime>
  <Words>1272</Words>
  <Application>Microsoft Office PowerPoint</Application>
  <PresentationFormat>Presentación en pantalla (4:3)</PresentationFormat>
  <Paragraphs>60</Paragraphs>
  <Slides>25</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25</vt:i4>
      </vt:variant>
    </vt:vector>
  </HeadingPairs>
  <TitlesOfParts>
    <vt:vector size="28"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77</cp:revision>
  <dcterms:created xsi:type="dcterms:W3CDTF">2016-01-29T05:02:58Z</dcterms:created>
  <dcterms:modified xsi:type="dcterms:W3CDTF">2018-01-18T17:52:33Z</dcterms:modified>
  <cp:category/>
</cp:coreProperties>
</file>