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305" r:id="rId2"/>
    <p:sldId id="257" r:id="rId3"/>
    <p:sldId id="277" r:id="rId4"/>
    <p:sldId id="258" r:id="rId5"/>
    <p:sldId id="278" r:id="rId6"/>
    <p:sldId id="279" r:id="rId7"/>
    <p:sldId id="280" r:id="rId8"/>
    <p:sldId id="281" r:id="rId9"/>
    <p:sldId id="282" r:id="rId10"/>
    <p:sldId id="304" r:id="rId11"/>
    <p:sldId id="283" r:id="rId12"/>
    <p:sldId id="284" r:id="rId13"/>
    <p:sldId id="285" r:id="rId14"/>
    <p:sldId id="286" r:id="rId15"/>
    <p:sldId id="287" r:id="rId16"/>
    <p:sldId id="288" r:id="rId17"/>
    <p:sldId id="289" r:id="rId18"/>
    <p:sldId id="290" r:id="rId19"/>
    <p:sldId id="291" r:id="rId20"/>
    <p:sldId id="292" r:id="rId21"/>
    <p:sldId id="294" r:id="rId22"/>
    <p:sldId id="295" r:id="rId23"/>
    <p:sldId id="296" r:id="rId24"/>
    <p:sldId id="297" r:id="rId25"/>
    <p:sldId id="302" r:id="rId26"/>
    <p:sldId id="298" r:id="rId27"/>
    <p:sldId id="299" r:id="rId28"/>
    <p:sldId id="300" r:id="rId29"/>
    <p:sldId id="303" r:id="rId30"/>
    <p:sldId id="301" r:id="rId31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D1"/>
    <a:srgbClr val="1F497E"/>
    <a:srgbClr val="43930D"/>
    <a:srgbClr val="63931E"/>
    <a:srgbClr val="50B4B7"/>
    <a:srgbClr val="55BBBE"/>
    <a:srgbClr val="46BEA9"/>
    <a:srgbClr val="57E3CB"/>
    <a:srgbClr val="53CF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7"/>
    <p:restoredTop sz="93077"/>
  </p:normalViewPr>
  <p:slideViewPr>
    <p:cSldViewPr snapToGrid="0" snapToObjects="1">
      <p:cViewPr varScale="1">
        <p:scale>
          <a:sx n="59" d="100"/>
          <a:sy n="59" d="100"/>
        </p:scale>
        <p:origin x="1000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/>
              <a:t>Clic para editar título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1A717-FC36-D94F-AEE8-CC1856805300}" type="datetimeFigureOut">
              <a:rPr lang="es-ES" smtClean="0"/>
              <a:t>24/2/18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6D38F-9345-734D-B817-70D47ACED357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4261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 para editar título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1A717-FC36-D94F-AEE8-CC1856805300}" type="datetimeFigureOut">
              <a:rPr lang="es-ES" smtClean="0"/>
              <a:t>24/2/18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6D38F-9345-734D-B817-70D47ACED357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03792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en-US"/>
              <a:t>Clic para editar título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1A717-FC36-D94F-AEE8-CC1856805300}" type="datetimeFigureOut">
              <a:rPr lang="es-ES" smtClean="0"/>
              <a:t>24/2/18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6D38F-9345-734D-B817-70D47ACED357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26121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 para editar título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1A717-FC36-D94F-AEE8-CC1856805300}" type="datetimeFigureOut">
              <a:rPr lang="es-ES" smtClean="0"/>
              <a:t>24/2/18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6D38F-9345-734D-B817-70D47ACED357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14939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 para editar título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1A717-FC36-D94F-AEE8-CC1856805300}" type="datetimeFigureOut">
              <a:rPr lang="es-ES" smtClean="0"/>
              <a:t>24/2/18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6D38F-9345-734D-B817-70D47ACED357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96487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 para editar título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1A717-FC36-D94F-AEE8-CC1856805300}" type="datetimeFigureOut">
              <a:rPr lang="es-ES" smtClean="0"/>
              <a:t>24/2/18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6D38F-9345-734D-B817-70D47ACED357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11234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 para editar título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1A717-FC36-D94F-AEE8-CC1856805300}" type="datetimeFigureOut">
              <a:rPr lang="es-ES" smtClean="0"/>
              <a:t>24/2/18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6D38F-9345-734D-B817-70D47ACED357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50840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 para editar título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1A717-FC36-D94F-AEE8-CC1856805300}" type="datetimeFigureOut">
              <a:rPr lang="es-ES" smtClean="0"/>
              <a:t>24/2/18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6D38F-9345-734D-B817-70D47ACED357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83067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1A717-FC36-D94F-AEE8-CC1856805300}" type="datetimeFigureOut">
              <a:rPr lang="es-ES" smtClean="0"/>
              <a:t>24/2/18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6D38F-9345-734D-B817-70D47ACED357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80070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 para editar título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1A717-FC36-D94F-AEE8-CC1856805300}" type="datetimeFigureOut">
              <a:rPr lang="es-ES" smtClean="0"/>
              <a:t>24/2/18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6D38F-9345-734D-B817-70D47ACED357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92324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 para editar título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1A717-FC36-D94F-AEE8-CC1856805300}" type="datetimeFigureOut">
              <a:rPr lang="es-ES" smtClean="0"/>
              <a:t>24/2/18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6D38F-9345-734D-B817-70D47ACED357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9518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 para editar título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51A717-FC36-D94F-AEE8-CC1856805300}" type="datetimeFigureOut">
              <a:rPr lang="es-ES" smtClean="0"/>
              <a:t>24/2/18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56D38F-9345-734D-B817-70D47ACED357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03101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65BE1D4-6CCC-8B43-918D-53662F2A93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4572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5740" y="1097280"/>
            <a:ext cx="8481060" cy="1211580"/>
          </a:xfrm>
        </p:spPr>
        <p:txBody>
          <a:bodyPr>
            <a:normAutofit fontScale="90000"/>
          </a:bodyPr>
          <a:lstStyle/>
          <a:p>
            <a:r>
              <a:rPr lang="es-ES_tradnl" dirty="0"/>
              <a:t>DÍA DEL AMIGO MAZATLÁN </a:t>
            </a:r>
            <a:br>
              <a:rPr lang="es-ES_tradnl" dirty="0"/>
            </a:br>
            <a:r>
              <a:rPr lang="es-ES_tradnl" dirty="0"/>
              <a:t>2000 ALMAS POR NOCHES DE IMPACTO</a:t>
            </a: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" y="2924493"/>
            <a:ext cx="8778240" cy="1877377"/>
          </a:xfrm>
        </p:spPr>
      </p:pic>
    </p:spTree>
    <p:extLst>
      <p:ext uri="{BB962C8B-B14F-4D97-AF65-F5344CB8AC3E}">
        <p14:creationId xmlns:p14="http://schemas.microsoft.com/office/powerpoint/2010/main" val="15391375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12542" y="1278454"/>
            <a:ext cx="8858626" cy="1277475"/>
          </a:xfrm>
        </p:spPr>
        <p:txBody>
          <a:bodyPr>
            <a:normAutofit/>
          </a:bodyPr>
          <a:lstStyle/>
          <a:p>
            <a:r>
              <a:rPr lang="es-ES_tradnl" sz="4000" b="1" dirty="0">
                <a:latin typeface="AlternateGothic2 BT" panose="020B0608020202050204" pitchFamily="34" charset="0"/>
              </a:rPr>
              <a:t>2. </a:t>
            </a:r>
            <a:r>
              <a:rPr lang="es-ES_tradnl" sz="4000" b="1" dirty="0">
                <a:solidFill>
                  <a:srgbClr val="50B4B7"/>
                </a:solidFill>
                <a:latin typeface="AlternateGothic2 BT" panose="020B0608020202050204" pitchFamily="34" charset="0"/>
              </a:rPr>
              <a:t>Grupos de Amistad</a:t>
            </a:r>
            <a:r>
              <a:rPr lang="es-ES_tradnl" sz="4000" dirty="0">
                <a:solidFill>
                  <a:srgbClr val="50B4B7"/>
                </a:solidFill>
                <a:latin typeface="AlternateGothic2 BT" panose="020B0608020202050204" pitchFamily="34" charset="0"/>
              </a:rPr>
              <a:t> </a:t>
            </a:r>
            <a:r>
              <a:rPr lang="es-ES_tradnl" sz="2800" dirty="0">
                <a:latin typeface="AlternateGothic2 BT" panose="020B0608020202050204" pitchFamily="34" charset="0"/>
              </a:rPr>
              <a:t>(Engrane 3)</a:t>
            </a:r>
            <a:endParaRPr lang="es-ES_tradnl" sz="5400" b="1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73316" y="2636301"/>
            <a:ext cx="8697852" cy="3568652"/>
          </a:xfrm>
        </p:spPr>
        <p:txBody>
          <a:bodyPr>
            <a:normAutofit/>
          </a:bodyPr>
          <a:lstStyle/>
          <a:p>
            <a:r>
              <a:rPr lang="es-ES_tradnl" sz="4000" dirty="0">
                <a:solidFill>
                  <a:schemeClr val="tx1"/>
                </a:solidFill>
              </a:rPr>
              <a:t>El </a:t>
            </a:r>
            <a:r>
              <a:rPr lang="es-ES_tradnl" sz="4000" b="1" dirty="0">
                <a:solidFill>
                  <a:srgbClr val="50B4B7"/>
                </a:solidFill>
              </a:rPr>
              <a:t>Grupo de Amistad </a:t>
            </a:r>
            <a:r>
              <a:rPr lang="es-ES_tradnl" sz="4000" dirty="0">
                <a:solidFill>
                  <a:schemeClr val="tx1"/>
                </a:solidFill>
              </a:rPr>
              <a:t>es un grupo pequeño de la Iglesia, que se reúne en una casa. 10 personas o menos se congregan semanalmente (Hermanos bautizados y visitas).</a:t>
            </a:r>
            <a:endParaRPr lang="es-ES_tradnl" sz="3600" dirty="0">
              <a:solidFill>
                <a:schemeClr val="tx1"/>
              </a:solidFill>
            </a:endParaRPr>
          </a:p>
        </p:txBody>
      </p:sp>
      <p:pic>
        <p:nvPicPr>
          <p:cNvPr id="6" name="Imagen 6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4534" y="121622"/>
            <a:ext cx="6509848" cy="1518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06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12542" y="1503504"/>
            <a:ext cx="8858626" cy="1277475"/>
          </a:xfrm>
        </p:spPr>
        <p:txBody>
          <a:bodyPr>
            <a:noAutofit/>
          </a:bodyPr>
          <a:lstStyle/>
          <a:p>
            <a:r>
              <a:rPr lang="es-ES_tradnl" sz="4000" b="1" dirty="0">
                <a:solidFill>
                  <a:srgbClr val="FF6600"/>
                </a:solidFill>
              </a:rPr>
              <a:t>La reunión tiene por lo menos 3 OBJETIVOS: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73316" y="3247154"/>
            <a:ext cx="8697852" cy="2909575"/>
          </a:xfrm>
        </p:spPr>
        <p:txBody>
          <a:bodyPr>
            <a:noAutofit/>
          </a:bodyPr>
          <a:lstStyle/>
          <a:p>
            <a:pPr algn="l"/>
            <a:r>
              <a:rPr lang="es-ES_tradnl" sz="3600" b="1" dirty="0">
                <a:solidFill>
                  <a:schemeClr val="tx1"/>
                </a:solidFill>
              </a:rPr>
              <a:t>1. </a:t>
            </a:r>
            <a:r>
              <a:rPr lang="es-ES_tradnl" sz="3600" b="1" dirty="0">
                <a:solidFill>
                  <a:srgbClr val="50B4B7"/>
                </a:solidFill>
              </a:rPr>
              <a:t>CRECER </a:t>
            </a:r>
            <a:r>
              <a:rPr lang="es-ES_tradnl" sz="3600" dirty="0">
                <a:solidFill>
                  <a:schemeClr val="tx1"/>
                </a:solidFill>
              </a:rPr>
              <a:t>EN RELACIÓN CON DIOS </a:t>
            </a:r>
          </a:p>
          <a:p>
            <a:pPr algn="l"/>
            <a:r>
              <a:rPr lang="es-ES_tradnl" sz="3600" b="1" dirty="0">
                <a:solidFill>
                  <a:schemeClr val="tx1"/>
                </a:solidFill>
              </a:rPr>
              <a:t>2. </a:t>
            </a:r>
            <a:r>
              <a:rPr lang="es-ES_tradnl" sz="3600" b="1" dirty="0">
                <a:solidFill>
                  <a:srgbClr val="50B4B7"/>
                </a:solidFill>
              </a:rPr>
              <a:t>CRECER</a:t>
            </a:r>
            <a:r>
              <a:rPr lang="es-ES_tradnl" sz="3600" dirty="0">
                <a:solidFill>
                  <a:schemeClr val="tx1"/>
                </a:solidFill>
              </a:rPr>
              <a:t> EN RELACIÓN UNOS CON OTROS </a:t>
            </a:r>
          </a:p>
          <a:p>
            <a:pPr algn="l"/>
            <a:r>
              <a:rPr lang="es-ES_tradnl" sz="3600" b="1" dirty="0">
                <a:solidFill>
                  <a:schemeClr val="tx1"/>
                </a:solidFill>
              </a:rPr>
              <a:t>3. </a:t>
            </a:r>
            <a:r>
              <a:rPr lang="es-ES_tradnl" sz="3600" b="1" dirty="0">
                <a:solidFill>
                  <a:srgbClr val="50B4B7"/>
                </a:solidFill>
              </a:rPr>
              <a:t>CRECER </a:t>
            </a:r>
            <a:r>
              <a:rPr lang="es-ES_tradnl" sz="3600" dirty="0">
                <a:solidFill>
                  <a:schemeClr val="tx1"/>
                </a:solidFill>
              </a:rPr>
              <a:t>EN NÚMERO Y MULTIPLICARNOS</a:t>
            </a:r>
          </a:p>
        </p:txBody>
      </p:sp>
      <p:pic>
        <p:nvPicPr>
          <p:cNvPr id="6" name="Imagen 6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4534" y="121622"/>
            <a:ext cx="6509848" cy="1518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7072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12542" y="1278454"/>
            <a:ext cx="8858626" cy="1277475"/>
          </a:xfrm>
        </p:spPr>
        <p:txBody>
          <a:bodyPr>
            <a:normAutofit/>
          </a:bodyPr>
          <a:lstStyle/>
          <a:p>
            <a:r>
              <a:rPr lang="es-ES_tradnl" sz="4000" b="1" dirty="0">
                <a:latin typeface="AlternateGothic2 BT" panose="020B0608020202050204" pitchFamily="34" charset="0"/>
              </a:rPr>
              <a:t>3. </a:t>
            </a:r>
            <a:r>
              <a:rPr lang="es-ES_tradnl" sz="4000" b="1" dirty="0">
                <a:solidFill>
                  <a:srgbClr val="50B4B7"/>
                </a:solidFill>
                <a:latin typeface="AlternateGothic2 BT" panose="020B0608020202050204" pitchFamily="34" charset="0"/>
              </a:rPr>
              <a:t>Retiro Espiritual </a:t>
            </a:r>
            <a:r>
              <a:rPr lang="es-ES_tradnl" sz="2400" dirty="0"/>
              <a:t>(Engrane 4)</a:t>
            </a:r>
            <a:endParaRPr lang="es-ES_tradnl" sz="48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73316" y="2636301"/>
            <a:ext cx="8697852" cy="3568652"/>
          </a:xfrm>
        </p:spPr>
        <p:txBody>
          <a:bodyPr>
            <a:normAutofit fontScale="92500"/>
          </a:bodyPr>
          <a:lstStyle/>
          <a:p>
            <a:r>
              <a:rPr lang="es-ES_tradnl" sz="4400" dirty="0">
                <a:solidFill>
                  <a:schemeClr val="tx1"/>
                </a:solidFill>
              </a:rPr>
              <a:t>Es un evento de 2 o 3 días, en el que, a través de la enseñanza de la Palabra de Dios y la ministración, se lleva al nuevo creyente a buscar </a:t>
            </a:r>
            <a:r>
              <a:rPr lang="es-ES_tradnl" sz="4400" b="1" dirty="0">
                <a:solidFill>
                  <a:srgbClr val="50B4B7"/>
                </a:solidFill>
              </a:rPr>
              <a:t>sanidad</a:t>
            </a:r>
            <a:r>
              <a:rPr lang="es-ES_tradnl" sz="4400" dirty="0">
                <a:solidFill>
                  <a:schemeClr val="tx1"/>
                </a:solidFill>
              </a:rPr>
              <a:t> para su alma y buscar la </a:t>
            </a:r>
            <a:r>
              <a:rPr lang="es-ES_tradnl" sz="4400" b="1" dirty="0">
                <a:solidFill>
                  <a:srgbClr val="50B4B7"/>
                </a:solidFill>
              </a:rPr>
              <a:t>llenura</a:t>
            </a:r>
            <a:r>
              <a:rPr lang="es-ES_tradnl" sz="4400" dirty="0">
                <a:solidFill>
                  <a:schemeClr val="tx1"/>
                </a:solidFill>
              </a:rPr>
              <a:t> del Espíritu Santo.</a:t>
            </a:r>
          </a:p>
        </p:txBody>
      </p:sp>
      <p:pic>
        <p:nvPicPr>
          <p:cNvPr id="6" name="Imagen 6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4534" y="121622"/>
            <a:ext cx="6509848" cy="1518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3572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12542" y="1278454"/>
            <a:ext cx="8858626" cy="1277475"/>
          </a:xfrm>
        </p:spPr>
        <p:txBody>
          <a:bodyPr>
            <a:normAutofit/>
          </a:bodyPr>
          <a:lstStyle/>
          <a:p>
            <a:r>
              <a:rPr lang="es-ES_tradnl" sz="4000" b="1" dirty="0">
                <a:latin typeface="AlternateGothic2 BT" panose="020B0608020202050204" pitchFamily="34" charset="0"/>
              </a:rPr>
              <a:t>3. </a:t>
            </a:r>
            <a:r>
              <a:rPr lang="es-ES_tradnl" sz="4000" b="1" dirty="0">
                <a:solidFill>
                  <a:srgbClr val="50B4B7"/>
                </a:solidFill>
                <a:latin typeface="AlternateGothic2 BT" panose="020B0608020202050204" pitchFamily="34" charset="0"/>
              </a:rPr>
              <a:t>Retiro Espiritual</a:t>
            </a:r>
            <a:endParaRPr lang="es-ES_tradnl" sz="4000" b="1" dirty="0">
              <a:solidFill>
                <a:srgbClr val="50B4B7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73316" y="2636301"/>
            <a:ext cx="8697852" cy="3568652"/>
          </a:xfrm>
        </p:spPr>
        <p:txBody>
          <a:bodyPr>
            <a:normAutofit fontScale="92500" lnSpcReduction="10000"/>
          </a:bodyPr>
          <a:lstStyle/>
          <a:p>
            <a:r>
              <a:rPr lang="es-ES_tradnl" sz="4400" dirty="0">
                <a:solidFill>
                  <a:schemeClr val="tx1"/>
                </a:solidFill>
              </a:rPr>
              <a:t>Cuando nuestros amigos se integran a un Grupo de Amistad, después del Día del Amigo, será de suma importancia conducirlos a tener un acercamiento más profundo con Jesucristo a través del </a:t>
            </a:r>
            <a:r>
              <a:rPr lang="es-ES_tradnl" sz="4400" b="1" dirty="0">
                <a:solidFill>
                  <a:srgbClr val="50B4B7"/>
                </a:solidFill>
              </a:rPr>
              <a:t>Retiro</a:t>
            </a:r>
            <a:r>
              <a:rPr lang="es-ES_tradnl" sz="4400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6" name="Imagen 6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4534" y="121622"/>
            <a:ext cx="6509848" cy="1518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8376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12542" y="1278454"/>
            <a:ext cx="8858626" cy="1277475"/>
          </a:xfrm>
        </p:spPr>
        <p:txBody>
          <a:bodyPr>
            <a:normAutofit/>
          </a:bodyPr>
          <a:lstStyle/>
          <a:p>
            <a:r>
              <a:rPr lang="es-ES_tradnl" b="1" dirty="0">
                <a:solidFill>
                  <a:srgbClr val="FF6600"/>
                </a:solidFill>
              </a:rPr>
              <a:t>OBJETIVOS DEL RETIRO ESPIRITUAL 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73316" y="3038177"/>
            <a:ext cx="8697852" cy="3166777"/>
          </a:xfrm>
        </p:spPr>
        <p:txBody>
          <a:bodyPr>
            <a:normAutofit/>
          </a:bodyPr>
          <a:lstStyle/>
          <a:p>
            <a:r>
              <a:rPr lang="es-ES_tradnl" sz="4400" b="1" dirty="0">
                <a:solidFill>
                  <a:schemeClr val="tx1"/>
                </a:solidFill>
              </a:rPr>
              <a:t>1. </a:t>
            </a:r>
            <a:r>
              <a:rPr lang="es-ES_tradnl" sz="4400" b="1" dirty="0">
                <a:solidFill>
                  <a:srgbClr val="50B4B7"/>
                </a:solidFill>
              </a:rPr>
              <a:t>LIMPIAR</a:t>
            </a:r>
            <a:r>
              <a:rPr lang="es-ES_tradnl" sz="4400" b="1" dirty="0">
                <a:solidFill>
                  <a:schemeClr val="tx1"/>
                </a:solidFill>
              </a:rPr>
              <a:t> LA CASA </a:t>
            </a:r>
          </a:p>
          <a:p>
            <a:r>
              <a:rPr lang="es-ES_tradnl" sz="4400" b="1" dirty="0">
                <a:solidFill>
                  <a:schemeClr val="tx1"/>
                </a:solidFill>
              </a:rPr>
              <a:t>2. </a:t>
            </a:r>
            <a:r>
              <a:rPr lang="es-ES_tradnl" sz="4400" b="1" dirty="0">
                <a:solidFill>
                  <a:srgbClr val="50B4B7"/>
                </a:solidFill>
              </a:rPr>
              <a:t>LLENAR</a:t>
            </a:r>
            <a:r>
              <a:rPr lang="es-ES_tradnl" sz="4400" b="1" dirty="0">
                <a:solidFill>
                  <a:schemeClr val="tx1"/>
                </a:solidFill>
              </a:rPr>
              <a:t> LA CASA </a:t>
            </a:r>
          </a:p>
        </p:txBody>
      </p:sp>
      <p:pic>
        <p:nvPicPr>
          <p:cNvPr id="6" name="Imagen 6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4534" y="121622"/>
            <a:ext cx="6509848" cy="1518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4638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12542" y="1439204"/>
            <a:ext cx="8858626" cy="1277475"/>
          </a:xfrm>
        </p:spPr>
        <p:txBody>
          <a:bodyPr>
            <a:normAutofit/>
          </a:bodyPr>
          <a:lstStyle/>
          <a:p>
            <a:r>
              <a:rPr lang="es-ES_tradnl" sz="4000" b="1" dirty="0">
                <a:latin typeface="AlternateGothic2 BT" panose="020B0608020202050204" pitchFamily="34" charset="0"/>
              </a:rPr>
              <a:t>4. </a:t>
            </a:r>
            <a:r>
              <a:rPr lang="es-ES_tradnl" sz="4000" b="1" dirty="0">
                <a:solidFill>
                  <a:srgbClr val="50B4B7"/>
                </a:solidFill>
                <a:latin typeface="AlternateGothic2 BT" panose="020B0608020202050204" pitchFamily="34" charset="0"/>
              </a:rPr>
              <a:t>Escuela Sígame Nivel Nacer </a:t>
            </a:r>
            <a:r>
              <a:rPr lang="es-ES_tradnl" sz="2400" dirty="0">
                <a:latin typeface="AlternateGothic2 BT" panose="020B0608020202050204" pitchFamily="34" charset="0"/>
              </a:rPr>
              <a:t>(Engrane 5)</a:t>
            </a:r>
            <a:endParaRPr lang="es-ES_tradnl" sz="4000" b="1" dirty="0">
              <a:solidFill>
                <a:srgbClr val="50B4B7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73316" y="2861352"/>
            <a:ext cx="8697852" cy="3166777"/>
          </a:xfrm>
        </p:spPr>
        <p:txBody>
          <a:bodyPr>
            <a:normAutofit/>
          </a:bodyPr>
          <a:lstStyle/>
          <a:p>
            <a:r>
              <a:rPr lang="es-ES_tradnl" sz="4400" dirty="0">
                <a:solidFill>
                  <a:schemeClr val="tx1"/>
                </a:solidFill>
              </a:rPr>
              <a:t>Es la encargada de formar al nuevo discípulo en un </a:t>
            </a:r>
            <a:r>
              <a:rPr lang="es-ES_tradnl" sz="4400" b="1" dirty="0">
                <a:solidFill>
                  <a:srgbClr val="50B4B7"/>
                </a:solidFill>
              </a:rPr>
              <a:t>gran ganador de almas</a:t>
            </a:r>
            <a:r>
              <a:rPr lang="es-ES_tradnl" sz="4400" dirty="0">
                <a:solidFill>
                  <a:schemeClr val="tx1"/>
                </a:solidFill>
              </a:rPr>
              <a:t> para que tenga una </a:t>
            </a:r>
            <a:r>
              <a:rPr lang="es-ES_tradnl" sz="4400" b="1" dirty="0">
                <a:solidFill>
                  <a:srgbClr val="50B4B7"/>
                </a:solidFill>
              </a:rPr>
              <a:t>Misión</a:t>
            </a:r>
            <a:r>
              <a:rPr lang="es-ES_tradnl" sz="4400" dirty="0">
                <a:solidFill>
                  <a:schemeClr val="tx1"/>
                </a:solidFill>
              </a:rPr>
              <a:t> dentro de la Iglesia.</a:t>
            </a:r>
          </a:p>
        </p:txBody>
      </p:sp>
      <p:pic>
        <p:nvPicPr>
          <p:cNvPr id="6" name="Imagen 6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4534" y="121622"/>
            <a:ext cx="6509848" cy="1518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786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12542" y="1278454"/>
            <a:ext cx="8858626" cy="1277475"/>
          </a:xfrm>
        </p:spPr>
        <p:txBody>
          <a:bodyPr>
            <a:normAutofit/>
          </a:bodyPr>
          <a:lstStyle/>
          <a:p>
            <a:r>
              <a:rPr lang="es-ES_tradnl" sz="4000" b="1" dirty="0">
                <a:solidFill>
                  <a:srgbClr val="FF6600"/>
                </a:solidFill>
              </a:rPr>
              <a:t>OBJETIVOS DE LA ESCUELA SÍGAME 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73316" y="2427325"/>
            <a:ext cx="8697852" cy="3359678"/>
          </a:xfrm>
        </p:spPr>
        <p:txBody>
          <a:bodyPr>
            <a:noAutofit/>
          </a:bodyPr>
          <a:lstStyle/>
          <a:p>
            <a:pPr algn="l"/>
            <a:r>
              <a:rPr lang="es-ES_tradnl" sz="3600" b="1" dirty="0">
                <a:solidFill>
                  <a:srgbClr val="50B4B7"/>
                </a:solidFill>
              </a:rPr>
              <a:t>NIVEL 1.</a:t>
            </a:r>
            <a:r>
              <a:rPr lang="es-ES_tradnl" sz="3600" dirty="0">
                <a:solidFill>
                  <a:srgbClr val="50B4B7"/>
                </a:solidFill>
              </a:rPr>
              <a:t> </a:t>
            </a:r>
            <a:r>
              <a:rPr lang="es-ES_tradnl" sz="3600" dirty="0">
                <a:solidFill>
                  <a:schemeClr val="tx1"/>
                </a:solidFill>
              </a:rPr>
              <a:t>Que sean bautizados en agua y Espíritu.</a:t>
            </a:r>
          </a:p>
          <a:p>
            <a:pPr algn="l"/>
            <a:r>
              <a:rPr lang="es-ES_tradnl" sz="3600" b="1" dirty="0">
                <a:solidFill>
                  <a:srgbClr val="50B4B7"/>
                </a:solidFill>
              </a:rPr>
              <a:t>NIVEL 2.</a:t>
            </a:r>
            <a:r>
              <a:rPr lang="es-ES_tradnl" sz="3600" dirty="0">
                <a:solidFill>
                  <a:srgbClr val="50B4B7"/>
                </a:solidFill>
              </a:rPr>
              <a:t> </a:t>
            </a:r>
            <a:r>
              <a:rPr lang="es-ES_tradnl" sz="3600" dirty="0">
                <a:solidFill>
                  <a:schemeClr val="tx1"/>
                </a:solidFill>
              </a:rPr>
              <a:t>Que amen el Cuerpo de Cristo.</a:t>
            </a:r>
          </a:p>
          <a:p>
            <a:pPr algn="l"/>
            <a:r>
              <a:rPr lang="es-ES_tradnl" sz="3600" b="1" dirty="0">
                <a:solidFill>
                  <a:srgbClr val="50B4B7"/>
                </a:solidFill>
              </a:rPr>
              <a:t>NIVEL 3. </a:t>
            </a:r>
            <a:r>
              <a:rPr lang="es-ES_tradnl" sz="3600" dirty="0">
                <a:solidFill>
                  <a:schemeClr val="tx1"/>
                </a:solidFill>
              </a:rPr>
              <a:t>Que sirvan en la Misión de la Iglesia.</a:t>
            </a:r>
          </a:p>
          <a:p>
            <a:pPr algn="l"/>
            <a:r>
              <a:rPr lang="es-ES_tradnl" sz="3600" b="1" dirty="0">
                <a:solidFill>
                  <a:srgbClr val="50B4B7"/>
                </a:solidFill>
              </a:rPr>
              <a:t>NIVEL 4. </a:t>
            </a:r>
            <a:r>
              <a:rPr lang="es-ES_tradnl" sz="3600" dirty="0">
                <a:solidFill>
                  <a:schemeClr val="tx1"/>
                </a:solidFill>
              </a:rPr>
              <a:t>Que ganen almas y generen crecimiento.</a:t>
            </a:r>
          </a:p>
        </p:txBody>
      </p:sp>
      <p:pic>
        <p:nvPicPr>
          <p:cNvPr id="6" name="Imagen 6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4534" y="121622"/>
            <a:ext cx="6509848" cy="1518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2575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12542" y="1278454"/>
            <a:ext cx="8858626" cy="1277475"/>
          </a:xfrm>
        </p:spPr>
        <p:txBody>
          <a:bodyPr>
            <a:normAutofit/>
          </a:bodyPr>
          <a:lstStyle/>
          <a:p>
            <a:r>
              <a:rPr lang="es-ES_tradnl" sz="4000" b="1" dirty="0">
                <a:solidFill>
                  <a:srgbClr val="FF6600"/>
                </a:solidFill>
              </a:rPr>
              <a:t>PROPÓSITOS DE LA ESCUELA SÍGAME: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733155" y="2555925"/>
            <a:ext cx="6141551" cy="3359678"/>
          </a:xfrm>
        </p:spPr>
        <p:txBody>
          <a:bodyPr>
            <a:noAutofit/>
          </a:bodyPr>
          <a:lstStyle/>
          <a:p>
            <a:pPr marL="857250" indent="-857250" algn="l">
              <a:buFont typeface="+mj-lt"/>
              <a:buAutoNum type="romanUcPeriod"/>
            </a:pPr>
            <a:r>
              <a:rPr lang="es-ES_tradnl" sz="4000" b="1" dirty="0">
                <a:solidFill>
                  <a:srgbClr val="50B4B7"/>
                </a:solidFill>
              </a:rPr>
              <a:t>NACER </a:t>
            </a:r>
          </a:p>
          <a:p>
            <a:pPr marL="857250" indent="-857250" algn="l">
              <a:buFont typeface="+mj-lt"/>
              <a:buAutoNum type="romanUcPeriod"/>
            </a:pPr>
            <a:r>
              <a:rPr lang="es-ES_tradnl" sz="4000" b="1" dirty="0">
                <a:solidFill>
                  <a:srgbClr val="43930D"/>
                </a:solidFill>
              </a:rPr>
              <a:t>CRECER</a:t>
            </a:r>
            <a:r>
              <a:rPr lang="es-ES_tradnl" sz="4000" b="1" dirty="0">
                <a:solidFill>
                  <a:srgbClr val="63931E"/>
                </a:solidFill>
              </a:rPr>
              <a:t> </a:t>
            </a:r>
          </a:p>
          <a:p>
            <a:pPr marL="857250" indent="-857250" algn="l">
              <a:buFont typeface="+mj-lt"/>
              <a:buAutoNum type="romanUcPeriod"/>
            </a:pPr>
            <a:r>
              <a:rPr lang="es-ES_tradnl" sz="4000" b="1" dirty="0">
                <a:solidFill>
                  <a:srgbClr val="FF0000"/>
                </a:solidFill>
              </a:rPr>
              <a:t>MADURAR</a:t>
            </a:r>
            <a:r>
              <a:rPr lang="es-ES_tradnl" sz="4000" b="1" dirty="0">
                <a:solidFill>
                  <a:schemeClr val="tx1"/>
                </a:solidFill>
              </a:rPr>
              <a:t> </a:t>
            </a:r>
          </a:p>
          <a:p>
            <a:pPr marL="857250" indent="-857250" algn="l">
              <a:buFont typeface="+mj-lt"/>
              <a:buAutoNum type="romanUcPeriod"/>
            </a:pPr>
            <a:r>
              <a:rPr lang="es-ES_tradnl" sz="4000" b="1" dirty="0">
                <a:solidFill>
                  <a:srgbClr val="0000D1"/>
                </a:solidFill>
              </a:rPr>
              <a:t>MULTIPLICAR</a:t>
            </a:r>
          </a:p>
        </p:txBody>
      </p:sp>
      <p:pic>
        <p:nvPicPr>
          <p:cNvPr id="6" name="Imagen 6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4534" y="121622"/>
            <a:ext cx="6509848" cy="1518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352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12542" y="1278454"/>
            <a:ext cx="8858626" cy="1277475"/>
          </a:xfrm>
        </p:spPr>
        <p:txBody>
          <a:bodyPr>
            <a:normAutofit/>
          </a:bodyPr>
          <a:lstStyle/>
          <a:p>
            <a:r>
              <a:rPr lang="es-ES_tradnl" b="1" dirty="0"/>
              <a:t>NIVEL I.  </a:t>
            </a:r>
            <a:r>
              <a:rPr lang="es-ES_tradnl" b="1" dirty="0">
                <a:solidFill>
                  <a:srgbClr val="17B6CF"/>
                </a:solidFill>
              </a:rPr>
              <a:t>NACER </a:t>
            </a:r>
            <a:endParaRPr lang="es-ES_tradnl" b="1" dirty="0">
              <a:solidFill>
                <a:srgbClr val="FF6600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73316" y="2572000"/>
            <a:ext cx="8697852" cy="3359678"/>
          </a:xfrm>
        </p:spPr>
        <p:txBody>
          <a:bodyPr>
            <a:noAutofit/>
          </a:bodyPr>
          <a:lstStyle/>
          <a:p>
            <a:r>
              <a:rPr lang="es-ES_tradnl" sz="4000" dirty="0">
                <a:solidFill>
                  <a:srgbClr val="000000"/>
                </a:solidFill>
              </a:rPr>
              <a:t>Poner bases doctrinales en el nuevo discípulo para llevarlo a tomar la decisión de ser bautizado para el perdón de sus pecados.</a:t>
            </a:r>
          </a:p>
        </p:txBody>
      </p:sp>
      <p:pic>
        <p:nvPicPr>
          <p:cNvPr id="6" name="Imagen 6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4534" y="121622"/>
            <a:ext cx="6509848" cy="1518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2614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EDJ 2.0 Portad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2679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12542" y="1278454"/>
            <a:ext cx="8858626" cy="1277475"/>
          </a:xfrm>
        </p:spPr>
        <p:txBody>
          <a:bodyPr>
            <a:normAutofit/>
          </a:bodyPr>
          <a:lstStyle/>
          <a:p>
            <a:r>
              <a:rPr lang="es-ES_tradnl" b="1" dirty="0"/>
              <a:t>NIVEL I.  </a:t>
            </a:r>
            <a:r>
              <a:rPr lang="es-ES_tradnl" b="1" dirty="0">
                <a:solidFill>
                  <a:srgbClr val="17B6CF"/>
                </a:solidFill>
              </a:rPr>
              <a:t>NACER </a:t>
            </a:r>
            <a:endParaRPr lang="es-ES_tradnl" b="1" dirty="0">
              <a:solidFill>
                <a:srgbClr val="FF6600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73316" y="2572000"/>
            <a:ext cx="8697852" cy="3359678"/>
          </a:xfrm>
        </p:spPr>
        <p:txBody>
          <a:bodyPr>
            <a:noAutofit/>
          </a:bodyPr>
          <a:lstStyle/>
          <a:p>
            <a:r>
              <a:rPr lang="es-ES_tradnl" sz="4000" b="1" dirty="0">
                <a:solidFill>
                  <a:srgbClr val="50B4B7"/>
                </a:solidFill>
              </a:rPr>
              <a:t>NACER</a:t>
            </a:r>
            <a:r>
              <a:rPr lang="es-ES_tradnl" sz="4000" dirty="0">
                <a:solidFill>
                  <a:srgbClr val="000000"/>
                </a:solidFill>
              </a:rPr>
              <a:t> es para ser impartido en 8 semanas, presentando 3 lecciones por semana; es decir, las lecciones se darán en 2 meses, para que todo el </a:t>
            </a:r>
            <a:r>
              <a:rPr lang="es-ES_tradnl" sz="4000" b="1" dirty="0">
                <a:solidFill>
                  <a:srgbClr val="50B4B7"/>
                </a:solidFill>
              </a:rPr>
              <a:t>Propósito</a:t>
            </a:r>
            <a:r>
              <a:rPr lang="es-ES_tradnl" sz="4000" dirty="0">
                <a:solidFill>
                  <a:srgbClr val="000000"/>
                </a:solidFill>
              </a:rPr>
              <a:t> </a:t>
            </a:r>
            <a:r>
              <a:rPr lang="es-ES_tradnl" sz="4000" b="1" dirty="0">
                <a:solidFill>
                  <a:srgbClr val="50B4B7"/>
                </a:solidFill>
              </a:rPr>
              <a:t>Nacer</a:t>
            </a:r>
            <a:r>
              <a:rPr lang="es-ES_tradnl" sz="4000" dirty="0">
                <a:solidFill>
                  <a:srgbClr val="000000"/>
                </a:solidFill>
              </a:rPr>
              <a:t> termine en 4 meses.</a:t>
            </a:r>
          </a:p>
        </p:txBody>
      </p:sp>
      <p:pic>
        <p:nvPicPr>
          <p:cNvPr id="6" name="Imagen 6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4534" y="121622"/>
            <a:ext cx="6509848" cy="1518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465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2958" y="923744"/>
            <a:ext cx="6388129" cy="855701"/>
          </a:xfrm>
        </p:spPr>
        <p:txBody>
          <a:bodyPr/>
          <a:lstStyle/>
          <a:p>
            <a:pPr algn="ctr"/>
            <a:r>
              <a:rPr lang="es-ES_tradnl" b="1" dirty="0">
                <a:solidFill>
                  <a:srgbClr val="FF6600"/>
                </a:solidFill>
              </a:rPr>
              <a:t>TEMAS EN NIVEL NACER I </a:t>
            </a:r>
          </a:p>
        </p:txBody>
      </p:sp>
      <p:sp>
        <p:nvSpPr>
          <p:cNvPr id="3" name="Marcador de texto 4"/>
          <p:cNvSpPr txBox="1">
            <a:spLocks/>
          </p:cNvSpPr>
          <p:nvPr/>
        </p:nvSpPr>
        <p:spPr>
          <a:xfrm>
            <a:off x="408338" y="1834218"/>
            <a:ext cx="3459058" cy="54520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b="1" dirty="0"/>
              <a:t>NIVEL I</a:t>
            </a:r>
          </a:p>
        </p:txBody>
      </p:sp>
      <p:sp>
        <p:nvSpPr>
          <p:cNvPr id="4" name="Marcador de contenido 2"/>
          <p:cNvSpPr>
            <a:spLocks noGrp="1"/>
          </p:cNvSpPr>
          <p:nvPr>
            <p:ph sz="half" idx="4294967295"/>
          </p:nvPr>
        </p:nvSpPr>
        <p:spPr>
          <a:xfrm>
            <a:off x="418008" y="2475871"/>
            <a:ext cx="4196191" cy="384836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es-ES_tradnl" sz="1800" dirty="0"/>
              <a:t>1. DIOS ES UNO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s-ES_tradnl" sz="1800" dirty="0"/>
              <a:t>2. LA FE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s-ES_tradnl" sz="1800" dirty="0"/>
              <a:t>3. LA PALABRA DE DIOS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s-ES_tradnl" sz="1800" dirty="0"/>
              <a:t>4. LA SALVACIÓN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s-ES_tradnl" sz="1800" dirty="0"/>
              <a:t>5. EL ARREPENTIMIENTO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s-ES_tradnl" sz="1800" dirty="0"/>
              <a:t>6. EL BAUTISMO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s-ES_tradnl" sz="1800" dirty="0"/>
              <a:t>7. ESPÍRITU SANTO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s-ES_tradnl" sz="1800" dirty="0"/>
              <a:t>8. EL BAUTISMO DEL E.S.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s-ES_tradnl" sz="1800" dirty="0"/>
              <a:t>9. LA SANTIDAD 1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s-ES_tradnl" sz="1800" dirty="0"/>
              <a:t>10. LA SANTIDAD 2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s-ES_tradnl" sz="1800" dirty="0"/>
              <a:t>11. DIOS MANIFESTADO EN CARNE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s-ES_tradnl" sz="1800" dirty="0"/>
              <a:t>12. PASAJES DIFÍCILES DE LA UNICIDAD</a:t>
            </a:r>
          </a:p>
        </p:txBody>
      </p:sp>
      <p:sp>
        <p:nvSpPr>
          <p:cNvPr id="5" name="Marcador de texto 5"/>
          <p:cNvSpPr txBox="1">
            <a:spLocks/>
          </p:cNvSpPr>
          <p:nvPr/>
        </p:nvSpPr>
        <p:spPr>
          <a:xfrm>
            <a:off x="4872271" y="1769918"/>
            <a:ext cx="3064133" cy="54520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b="1" dirty="0"/>
              <a:t>NIVEL I</a:t>
            </a:r>
          </a:p>
        </p:txBody>
      </p:sp>
      <p:sp>
        <p:nvSpPr>
          <p:cNvPr id="6" name="Marcador de contenido 6"/>
          <p:cNvSpPr>
            <a:spLocks noGrp="1"/>
          </p:cNvSpPr>
          <p:nvPr>
            <p:ph sz="quarter" idx="4294967295"/>
          </p:nvPr>
        </p:nvSpPr>
        <p:spPr>
          <a:xfrm>
            <a:off x="4888349" y="2466267"/>
            <a:ext cx="3970271" cy="3700935"/>
          </a:xfrm>
          <a:prstGeom prst="rect">
            <a:avLst/>
          </a:prstGeo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s-ES_tradnl" dirty="0"/>
              <a:t>13. LA MUERTE</a:t>
            </a:r>
          </a:p>
          <a:p>
            <a:pPr marL="0" indent="0">
              <a:buNone/>
            </a:pPr>
            <a:r>
              <a:rPr lang="es-ES_tradnl" dirty="0"/>
              <a:t>14. LA RESURRECIÓN</a:t>
            </a:r>
          </a:p>
          <a:p>
            <a:pPr marL="0" indent="0">
              <a:buNone/>
            </a:pPr>
            <a:r>
              <a:rPr lang="es-ES_tradnl" dirty="0"/>
              <a:t>15. LA ORACIÓN I</a:t>
            </a:r>
          </a:p>
          <a:p>
            <a:pPr marL="0" indent="0">
              <a:buNone/>
            </a:pPr>
            <a:r>
              <a:rPr lang="es-ES_tradnl" dirty="0"/>
              <a:t>16. LA ORACIÓN II</a:t>
            </a:r>
          </a:p>
          <a:p>
            <a:pPr marL="0" indent="0">
              <a:buNone/>
            </a:pPr>
            <a:r>
              <a:rPr lang="es-ES_tradnl" dirty="0"/>
              <a:t>17. CONSULTANDO A DIOS </a:t>
            </a:r>
          </a:p>
          <a:p>
            <a:pPr marL="0" indent="0">
              <a:buNone/>
            </a:pPr>
            <a:r>
              <a:rPr lang="es-ES_tradnl" dirty="0"/>
              <a:t>18. LA IDOLATRÍA </a:t>
            </a:r>
          </a:p>
          <a:p>
            <a:pPr marL="0" indent="0">
              <a:buNone/>
            </a:pPr>
            <a:r>
              <a:rPr lang="es-ES_tradnl" dirty="0"/>
              <a:t>19. IMPOSICIÓN DE MANOS </a:t>
            </a:r>
          </a:p>
          <a:p>
            <a:pPr marL="0" indent="0">
              <a:buNone/>
            </a:pPr>
            <a:r>
              <a:rPr lang="es-ES_tradnl" dirty="0"/>
              <a:t>20. JUICIO FINAL </a:t>
            </a:r>
          </a:p>
          <a:p>
            <a:pPr marL="0" indent="0">
              <a:buNone/>
            </a:pPr>
            <a:r>
              <a:rPr lang="es-ES_tradnl" dirty="0"/>
              <a:t>21. DIEZMOS </a:t>
            </a:r>
          </a:p>
          <a:p>
            <a:pPr marL="0" indent="0">
              <a:buNone/>
            </a:pPr>
            <a:r>
              <a:rPr lang="es-ES_tradnl" dirty="0"/>
              <a:t>22. LA IGLESIA </a:t>
            </a:r>
          </a:p>
          <a:p>
            <a:pPr marL="0" indent="0">
              <a:buNone/>
            </a:pPr>
            <a:r>
              <a:rPr lang="es-ES_tradnl" dirty="0"/>
              <a:t>23. LA CENA DEL SEÑOR </a:t>
            </a:r>
          </a:p>
          <a:p>
            <a:pPr marL="0" indent="0">
              <a:buNone/>
            </a:pPr>
            <a:r>
              <a:rPr lang="es-ES_tradnl" dirty="0"/>
              <a:t>24. UNA VEZ SALVO ¿SIEMPRE SALVO?</a:t>
            </a:r>
          </a:p>
        </p:txBody>
      </p:sp>
    </p:spTree>
    <p:extLst>
      <p:ext uri="{BB962C8B-B14F-4D97-AF65-F5344CB8AC3E}">
        <p14:creationId xmlns:p14="http://schemas.microsoft.com/office/powerpoint/2010/main" val="2371312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12542" y="1278454"/>
            <a:ext cx="8858626" cy="1277475"/>
          </a:xfrm>
        </p:spPr>
        <p:txBody>
          <a:bodyPr>
            <a:normAutofit/>
          </a:bodyPr>
          <a:lstStyle/>
          <a:p>
            <a:r>
              <a:rPr lang="es-ES_tradnl" b="1" dirty="0">
                <a:latin typeface="AlternateGothic2 BT" panose="020B0608020202050204" pitchFamily="34" charset="0"/>
              </a:rPr>
              <a:t>5. </a:t>
            </a:r>
            <a:r>
              <a:rPr lang="es-ES_tradnl" b="1" dirty="0">
                <a:solidFill>
                  <a:srgbClr val="50B4B7"/>
                </a:solidFill>
                <a:latin typeface="AlternateGothic2 BT" panose="020B0608020202050204" pitchFamily="34" charset="0"/>
              </a:rPr>
              <a:t>Fiesta de Bautismos </a:t>
            </a:r>
            <a:endParaRPr lang="es-ES_tradnl" b="1" dirty="0">
              <a:solidFill>
                <a:srgbClr val="50B4B7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73316" y="2572000"/>
            <a:ext cx="8697852" cy="3359678"/>
          </a:xfrm>
        </p:spPr>
        <p:txBody>
          <a:bodyPr>
            <a:noAutofit/>
          </a:bodyPr>
          <a:lstStyle/>
          <a:p>
            <a:r>
              <a:rPr lang="es-ES_tradnl" sz="4000" dirty="0">
                <a:solidFill>
                  <a:schemeClr val="tx1"/>
                </a:solidFill>
              </a:rPr>
              <a:t>Este evento es muy motivante. La Iglesia debe tener en mente, durante los 4 meses, la fecha de la </a:t>
            </a:r>
            <a:r>
              <a:rPr lang="es-ES_tradnl" sz="4000" b="1" dirty="0">
                <a:solidFill>
                  <a:srgbClr val="50B4B7"/>
                </a:solidFill>
              </a:rPr>
              <a:t>Fiesta de Bautismos</a:t>
            </a:r>
            <a:r>
              <a:rPr lang="es-ES_tradnl" sz="4000" dirty="0">
                <a:solidFill>
                  <a:schemeClr val="tx1"/>
                </a:solidFill>
              </a:rPr>
              <a:t>, ya que es la meta final del Propósito </a:t>
            </a:r>
            <a:r>
              <a:rPr lang="es-ES_tradnl" sz="4000" b="1" dirty="0">
                <a:solidFill>
                  <a:srgbClr val="50B4B7"/>
                </a:solidFill>
              </a:rPr>
              <a:t>Nacer</a:t>
            </a:r>
            <a:r>
              <a:rPr lang="es-ES_tradnl" sz="4000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6" name="Imagen 6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4534" y="121622"/>
            <a:ext cx="6509848" cy="1518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1172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12542" y="1278454"/>
            <a:ext cx="8858626" cy="1277475"/>
          </a:xfrm>
        </p:spPr>
        <p:txBody>
          <a:bodyPr>
            <a:normAutofit/>
          </a:bodyPr>
          <a:lstStyle/>
          <a:p>
            <a:r>
              <a:rPr lang="es-ES_tradnl" b="1" dirty="0">
                <a:latin typeface="AlternateGothic2 BT" panose="020B0608020202050204" pitchFamily="34" charset="0"/>
              </a:rPr>
              <a:t>5. </a:t>
            </a:r>
            <a:r>
              <a:rPr lang="es-ES_tradnl" b="1" dirty="0">
                <a:solidFill>
                  <a:srgbClr val="50B4B7"/>
                </a:solidFill>
                <a:latin typeface="AlternateGothic2 BT" panose="020B0608020202050204" pitchFamily="34" charset="0"/>
              </a:rPr>
              <a:t>Fiesta de Bautismos </a:t>
            </a:r>
            <a:endParaRPr lang="es-ES_tradnl" b="1" dirty="0">
              <a:solidFill>
                <a:srgbClr val="50B4B7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73316" y="2572000"/>
            <a:ext cx="8697852" cy="3359678"/>
          </a:xfrm>
        </p:spPr>
        <p:txBody>
          <a:bodyPr>
            <a:noAutofit/>
          </a:bodyPr>
          <a:lstStyle/>
          <a:p>
            <a:r>
              <a:rPr lang="es-ES_tradnl" sz="4000" dirty="0">
                <a:solidFill>
                  <a:schemeClr val="tx1"/>
                </a:solidFill>
              </a:rPr>
              <a:t>Hacer un culto donde bautizamos grandes cantidades de almas, es una inyección de ánimo y fe a la Iglesia.</a:t>
            </a:r>
          </a:p>
        </p:txBody>
      </p:sp>
      <p:pic>
        <p:nvPicPr>
          <p:cNvPr id="6" name="Imagen 6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4534" y="121622"/>
            <a:ext cx="6509848" cy="1518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1928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12542" y="1278454"/>
            <a:ext cx="8858626" cy="1277475"/>
          </a:xfrm>
        </p:spPr>
        <p:txBody>
          <a:bodyPr>
            <a:normAutofit/>
          </a:bodyPr>
          <a:lstStyle/>
          <a:p>
            <a:r>
              <a:rPr lang="es-ES_tradnl" b="1" dirty="0">
                <a:latin typeface="AlternateGothic2 BT" panose="020B0608020202050204" pitchFamily="34" charset="0"/>
              </a:rPr>
              <a:t>5. </a:t>
            </a:r>
            <a:r>
              <a:rPr lang="es-ES_tradnl" b="1" dirty="0">
                <a:solidFill>
                  <a:srgbClr val="50B4B7"/>
                </a:solidFill>
                <a:latin typeface="AlternateGothic2 BT" panose="020B0608020202050204" pitchFamily="34" charset="0"/>
              </a:rPr>
              <a:t>Fiesta de Bautismos </a:t>
            </a:r>
            <a:endParaRPr lang="es-ES_tradnl" b="1" dirty="0">
              <a:solidFill>
                <a:srgbClr val="50B4B7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73316" y="2572000"/>
            <a:ext cx="8697852" cy="3359678"/>
          </a:xfrm>
        </p:spPr>
        <p:txBody>
          <a:bodyPr>
            <a:noAutofit/>
          </a:bodyPr>
          <a:lstStyle/>
          <a:p>
            <a:r>
              <a:rPr lang="es-ES_tradnl" sz="4000" dirty="0">
                <a:solidFill>
                  <a:srgbClr val="000000"/>
                </a:solidFill>
              </a:rPr>
              <a:t>Esta </a:t>
            </a:r>
            <a:r>
              <a:rPr lang="es-ES_tradnl" sz="4000" b="1" dirty="0">
                <a:solidFill>
                  <a:srgbClr val="50B4B7"/>
                </a:solidFill>
              </a:rPr>
              <a:t>Fiesta</a:t>
            </a:r>
            <a:r>
              <a:rPr lang="es-ES_tradnl" sz="4000" dirty="0">
                <a:solidFill>
                  <a:srgbClr val="000000"/>
                </a:solidFill>
              </a:rPr>
              <a:t> desafía a la congregación a seguirse esforzando para alcanzar a los perdidos. Se recomienda hacer un culto con un programa especial, en un ambiente de </a:t>
            </a:r>
            <a:r>
              <a:rPr lang="es-ES_tradnl" sz="4000" b="1" dirty="0">
                <a:solidFill>
                  <a:srgbClr val="50B4B7"/>
                </a:solidFill>
              </a:rPr>
              <a:t>Fiesta</a:t>
            </a:r>
            <a:r>
              <a:rPr lang="es-ES_tradnl" sz="4000" dirty="0">
                <a:solidFill>
                  <a:srgbClr val="000000"/>
                </a:solidFill>
              </a:rPr>
              <a:t>.</a:t>
            </a:r>
          </a:p>
        </p:txBody>
      </p:sp>
      <p:pic>
        <p:nvPicPr>
          <p:cNvPr id="6" name="Imagen 6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4534" y="121622"/>
            <a:ext cx="6509848" cy="1518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9626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199" y="892628"/>
            <a:ext cx="8425543" cy="707572"/>
          </a:xfrm>
        </p:spPr>
        <p:txBody>
          <a:bodyPr>
            <a:normAutofit fontScale="90000"/>
          </a:bodyPr>
          <a:lstStyle/>
          <a:p>
            <a:r>
              <a:rPr lang="es-ES_tradnl"/>
              <a:t>FIESTA DE LA COSECHA </a:t>
            </a: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1600200"/>
            <a:ext cx="8425542" cy="4525963"/>
          </a:xfrm>
        </p:spPr>
      </p:pic>
    </p:spTree>
    <p:extLst>
      <p:ext uri="{BB962C8B-B14F-4D97-AF65-F5344CB8AC3E}">
        <p14:creationId xmlns:p14="http://schemas.microsoft.com/office/powerpoint/2010/main" val="21367654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12542" y="1278454"/>
            <a:ext cx="8858626" cy="1277475"/>
          </a:xfrm>
        </p:spPr>
        <p:txBody>
          <a:bodyPr>
            <a:normAutofit/>
          </a:bodyPr>
          <a:lstStyle/>
          <a:p>
            <a:r>
              <a:rPr lang="es-MX" b="1" dirty="0">
                <a:solidFill>
                  <a:srgbClr val="FF6600"/>
                </a:solidFill>
              </a:rPr>
              <a:t>Conclusión</a:t>
            </a:r>
            <a:endParaRPr lang="es-ES_tradnl" b="1" dirty="0">
              <a:solidFill>
                <a:srgbClr val="FF6600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73316" y="2572000"/>
            <a:ext cx="8697852" cy="3359678"/>
          </a:xfrm>
        </p:spPr>
        <p:txBody>
          <a:bodyPr>
            <a:noAutofit/>
          </a:bodyPr>
          <a:lstStyle/>
          <a:p>
            <a:r>
              <a:rPr lang="es-ES_tradnl" sz="3600" dirty="0">
                <a:solidFill>
                  <a:schemeClr val="tx1"/>
                </a:solidFill>
              </a:rPr>
              <a:t>Durante los 4 meses de trabajo, se debe mantener al liderazgo enfocado, semana por semana, para ser efectivos. Se recomienda que el Pastor defina metas para los pasos del 1 al 5: </a:t>
            </a:r>
            <a:r>
              <a:rPr lang="es-ES_tradnl" sz="3600" b="1" i="1" dirty="0">
                <a:solidFill>
                  <a:srgbClr val="50B4B7"/>
                </a:solidFill>
              </a:rPr>
              <a:t>¿cuántos amigos quiere tener por cada paso del Propósito Nacer?</a:t>
            </a:r>
            <a:endParaRPr lang="es-MX" sz="3600" b="1" i="1" dirty="0">
              <a:solidFill>
                <a:srgbClr val="50B4B7"/>
              </a:solidFill>
            </a:endParaRPr>
          </a:p>
        </p:txBody>
      </p:sp>
      <p:pic>
        <p:nvPicPr>
          <p:cNvPr id="6" name="Imagen 6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4534" y="121622"/>
            <a:ext cx="6509848" cy="1518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2884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12542" y="1133779"/>
            <a:ext cx="8858626" cy="1277475"/>
          </a:xfrm>
        </p:spPr>
        <p:txBody>
          <a:bodyPr>
            <a:normAutofit/>
          </a:bodyPr>
          <a:lstStyle/>
          <a:p>
            <a:r>
              <a:rPr lang="es-MX" b="1" dirty="0">
                <a:solidFill>
                  <a:srgbClr val="FF6600"/>
                </a:solidFill>
              </a:rPr>
              <a:t>Conclusión</a:t>
            </a:r>
            <a:endParaRPr lang="es-ES_tradnl" b="1" dirty="0">
              <a:solidFill>
                <a:srgbClr val="FF6600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73316" y="2218351"/>
            <a:ext cx="8697852" cy="3632952"/>
          </a:xfrm>
        </p:spPr>
        <p:txBody>
          <a:bodyPr>
            <a:noAutofit/>
          </a:bodyPr>
          <a:lstStyle/>
          <a:p>
            <a:pPr marL="571500" lvl="0" indent="-571500" algn="l" fontAlgn="auto">
              <a:buFont typeface="Arial"/>
              <a:buChar char="•"/>
            </a:pPr>
            <a:r>
              <a:rPr lang="es-ES_tradnl" dirty="0">
                <a:solidFill>
                  <a:schemeClr val="tx1"/>
                </a:solidFill>
              </a:rPr>
              <a:t>¿Cuántos en el Día del Amigo? </a:t>
            </a:r>
            <a:endParaRPr lang="es-MX" dirty="0">
              <a:solidFill>
                <a:schemeClr val="tx1"/>
              </a:solidFill>
            </a:endParaRPr>
          </a:p>
          <a:p>
            <a:pPr marL="571500" lvl="0" indent="-571500" algn="l" fontAlgn="auto">
              <a:buFont typeface="Arial"/>
              <a:buChar char="•"/>
            </a:pPr>
            <a:r>
              <a:rPr lang="es-ES_tradnl" dirty="0">
                <a:solidFill>
                  <a:schemeClr val="tx1"/>
                </a:solidFill>
              </a:rPr>
              <a:t>¿Cuántos conectaremos a los Grupos de Amistad y a la Celebración Dominical?</a:t>
            </a:r>
            <a:endParaRPr lang="es-MX" dirty="0">
              <a:solidFill>
                <a:schemeClr val="tx1"/>
              </a:solidFill>
            </a:endParaRPr>
          </a:p>
          <a:p>
            <a:pPr marL="571500" lvl="0" indent="-571500" algn="l" fontAlgn="auto">
              <a:buFont typeface="Arial"/>
              <a:buChar char="•"/>
            </a:pPr>
            <a:r>
              <a:rPr lang="es-ES_tradnl" dirty="0">
                <a:solidFill>
                  <a:schemeClr val="tx1"/>
                </a:solidFill>
              </a:rPr>
              <a:t>¿Cuántos llevaremos al Retiro Espiritual? </a:t>
            </a:r>
            <a:endParaRPr lang="es-MX" dirty="0">
              <a:solidFill>
                <a:schemeClr val="tx1"/>
              </a:solidFill>
            </a:endParaRPr>
          </a:p>
          <a:p>
            <a:pPr marL="571500" lvl="0" indent="-571500" algn="l" fontAlgn="auto">
              <a:buFont typeface="Arial"/>
              <a:buChar char="•"/>
            </a:pPr>
            <a:r>
              <a:rPr lang="es-ES_tradnl" dirty="0">
                <a:solidFill>
                  <a:schemeClr val="tx1"/>
                </a:solidFill>
              </a:rPr>
              <a:t>¿Cuántos inscribiremos en la Escuela Sígame Nivel </a:t>
            </a:r>
            <a:r>
              <a:rPr lang="es-ES_tradnl" b="1" dirty="0">
                <a:solidFill>
                  <a:srgbClr val="50B4B7"/>
                </a:solidFill>
              </a:rPr>
              <a:t>Nacer</a:t>
            </a:r>
            <a:r>
              <a:rPr lang="es-ES_tradnl" dirty="0">
                <a:solidFill>
                  <a:schemeClr val="tx1"/>
                </a:solidFill>
              </a:rPr>
              <a:t>? </a:t>
            </a:r>
            <a:endParaRPr lang="es-MX" dirty="0">
              <a:solidFill>
                <a:schemeClr val="tx1"/>
              </a:solidFill>
            </a:endParaRPr>
          </a:p>
          <a:p>
            <a:pPr marL="571500" lvl="0" indent="-571500" algn="l" fontAlgn="auto">
              <a:buFont typeface="Arial"/>
              <a:buChar char="•"/>
            </a:pPr>
            <a:r>
              <a:rPr lang="es-ES_tradnl" dirty="0">
                <a:solidFill>
                  <a:schemeClr val="tx1"/>
                </a:solidFill>
              </a:rPr>
              <a:t>¿Cuántos bautizaremos? </a:t>
            </a:r>
            <a:endParaRPr lang="es-MX" dirty="0">
              <a:solidFill>
                <a:schemeClr val="tx1"/>
              </a:solidFill>
            </a:endParaRPr>
          </a:p>
        </p:txBody>
      </p:sp>
      <p:pic>
        <p:nvPicPr>
          <p:cNvPr id="6" name="Imagen 6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4534" y="121622"/>
            <a:ext cx="6509848" cy="1518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2905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12542" y="1165929"/>
            <a:ext cx="8858626" cy="1277475"/>
          </a:xfrm>
        </p:spPr>
        <p:txBody>
          <a:bodyPr>
            <a:normAutofit/>
          </a:bodyPr>
          <a:lstStyle/>
          <a:p>
            <a:r>
              <a:rPr lang="es-MX" b="1" dirty="0">
                <a:solidFill>
                  <a:srgbClr val="FF6600"/>
                </a:solidFill>
              </a:rPr>
              <a:t>Conclusión</a:t>
            </a:r>
            <a:endParaRPr lang="es-ES_tradnl" b="1" dirty="0">
              <a:solidFill>
                <a:srgbClr val="FF6600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73316" y="2475550"/>
            <a:ext cx="8697852" cy="3359678"/>
          </a:xfrm>
        </p:spPr>
        <p:txBody>
          <a:bodyPr>
            <a:noAutofit/>
          </a:bodyPr>
          <a:lstStyle/>
          <a:p>
            <a:r>
              <a:rPr lang="es-ES_tradnl" sz="3600" dirty="0">
                <a:solidFill>
                  <a:srgbClr val="000000"/>
                </a:solidFill>
              </a:rPr>
              <a:t>Las metas son la certeza de lo que esperamos (fe). Si no las definimos, lograremos muy poco. Necesitamos ponerle números a nuestra fe. Cada paso del </a:t>
            </a:r>
            <a:r>
              <a:rPr lang="es-ES_tradnl" sz="3600" b="1" dirty="0">
                <a:solidFill>
                  <a:srgbClr val="50B4B7"/>
                </a:solidFill>
              </a:rPr>
              <a:t>Propósito Nacer</a:t>
            </a:r>
            <a:r>
              <a:rPr lang="es-ES_tradnl" sz="3600" dirty="0">
                <a:solidFill>
                  <a:srgbClr val="000000"/>
                </a:solidFill>
              </a:rPr>
              <a:t>, será un cheque en blanco que Dios nos da. Escribe ahí tu fe en números. </a:t>
            </a:r>
            <a:endParaRPr lang="es-MX" sz="3600" dirty="0">
              <a:solidFill>
                <a:srgbClr val="000000"/>
              </a:solidFill>
            </a:endParaRPr>
          </a:p>
        </p:txBody>
      </p:sp>
      <p:pic>
        <p:nvPicPr>
          <p:cNvPr id="6" name="Imagen 6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4534" y="121622"/>
            <a:ext cx="6509848" cy="1518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2541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939806"/>
            <a:ext cx="8229600" cy="568552"/>
          </a:xfrm>
        </p:spPr>
        <p:txBody>
          <a:bodyPr>
            <a:normAutofit fontScale="90000"/>
          </a:bodyPr>
          <a:lstStyle/>
          <a:p>
            <a:r>
              <a:rPr lang="es-ES_tradnl" dirty="0"/>
              <a:t>CRECIMIENTO Y MULTIPLICACIÓN</a:t>
            </a: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00200"/>
            <a:ext cx="8229599" cy="4525963"/>
          </a:xfrm>
        </p:spPr>
      </p:pic>
    </p:spTree>
    <p:extLst>
      <p:ext uri="{BB962C8B-B14F-4D97-AF65-F5344CB8AC3E}">
        <p14:creationId xmlns:p14="http://schemas.microsoft.com/office/powerpoint/2010/main" val="13927473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Nacer fondo EDJ 2.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4802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12542" y="1326679"/>
            <a:ext cx="8858626" cy="1277475"/>
          </a:xfrm>
        </p:spPr>
        <p:txBody>
          <a:bodyPr>
            <a:normAutofit/>
          </a:bodyPr>
          <a:lstStyle/>
          <a:p>
            <a:r>
              <a:rPr lang="es-MX" b="1" dirty="0">
                <a:solidFill>
                  <a:srgbClr val="FF6600"/>
                </a:solidFill>
              </a:rPr>
              <a:t>Conclusión</a:t>
            </a:r>
            <a:endParaRPr lang="es-ES_tradnl" b="1" dirty="0">
              <a:solidFill>
                <a:srgbClr val="FF6600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73316" y="2845276"/>
            <a:ext cx="8697852" cy="2989952"/>
          </a:xfrm>
        </p:spPr>
        <p:txBody>
          <a:bodyPr>
            <a:noAutofit/>
          </a:bodyPr>
          <a:lstStyle/>
          <a:p>
            <a:r>
              <a:rPr lang="es-ES_tradnl" sz="4400" i="1" dirty="0">
                <a:solidFill>
                  <a:schemeClr val="tx1"/>
                </a:solidFill>
              </a:rPr>
              <a:t>“Es, pues, la fe </a:t>
            </a:r>
            <a:r>
              <a:rPr lang="es-ES_tradnl" sz="4400" i="1" u="sng" dirty="0">
                <a:solidFill>
                  <a:schemeClr val="tx1"/>
                </a:solidFill>
              </a:rPr>
              <a:t>la certeza de lo que se espera</a:t>
            </a:r>
            <a:r>
              <a:rPr lang="es-ES_tradnl" sz="4400" i="1" dirty="0">
                <a:solidFill>
                  <a:schemeClr val="tx1"/>
                </a:solidFill>
              </a:rPr>
              <a:t>, la convicción de lo que no se ve”. </a:t>
            </a:r>
            <a:r>
              <a:rPr lang="es-ES_tradnl" sz="4400" dirty="0">
                <a:solidFill>
                  <a:schemeClr val="tx1"/>
                </a:solidFill>
              </a:rPr>
              <a:t>(Hebreos 11:1)</a:t>
            </a:r>
            <a:endParaRPr lang="es-MX" sz="4400" dirty="0">
              <a:solidFill>
                <a:schemeClr val="tx1"/>
              </a:solidFill>
            </a:endParaRPr>
          </a:p>
        </p:txBody>
      </p:sp>
      <p:pic>
        <p:nvPicPr>
          <p:cNvPr id="6" name="Imagen 6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4534" y="121622"/>
            <a:ext cx="6509848" cy="1518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1662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5858" y="1085554"/>
            <a:ext cx="8360228" cy="1277475"/>
          </a:xfrm>
        </p:spPr>
        <p:txBody>
          <a:bodyPr>
            <a:normAutofit/>
          </a:bodyPr>
          <a:lstStyle/>
          <a:p>
            <a:r>
              <a:rPr lang="es-ES_tradnl" sz="5400" b="1" dirty="0">
                <a:solidFill>
                  <a:srgbClr val="50B4B7"/>
                </a:solidFill>
              </a:rPr>
              <a:t>PROPÓSITO NACER 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85858" y="2937775"/>
            <a:ext cx="8360228" cy="1752600"/>
          </a:xfrm>
        </p:spPr>
        <p:txBody>
          <a:bodyPr>
            <a:noAutofit/>
          </a:bodyPr>
          <a:lstStyle/>
          <a:p>
            <a:r>
              <a:rPr lang="es-ES_tradnl" sz="4000" b="1" dirty="0">
                <a:solidFill>
                  <a:schemeClr val="tx1"/>
                </a:solidFill>
                <a:latin typeface="Arial"/>
                <a:cs typeface="Arial"/>
              </a:rPr>
              <a:t>Juan 3:7</a:t>
            </a:r>
            <a:endParaRPr lang="es-ES_tradnl" sz="4000" dirty="0">
              <a:solidFill>
                <a:schemeClr val="tx1"/>
              </a:solidFill>
              <a:latin typeface="Arial"/>
              <a:cs typeface="Arial"/>
            </a:endParaRPr>
          </a:p>
          <a:p>
            <a:pPr>
              <a:lnSpc>
                <a:spcPct val="90000"/>
              </a:lnSpc>
            </a:pPr>
            <a:r>
              <a:rPr lang="es-ES_tradnl" sz="4000" i="1" dirty="0">
                <a:solidFill>
                  <a:schemeClr val="tx1"/>
                </a:solidFill>
                <a:latin typeface="Arial"/>
                <a:cs typeface="Arial"/>
              </a:rPr>
              <a:t>“No te maravilles de que te dije: </a:t>
            </a:r>
          </a:p>
          <a:p>
            <a:pPr>
              <a:lnSpc>
                <a:spcPct val="90000"/>
              </a:lnSpc>
            </a:pPr>
            <a:r>
              <a:rPr lang="es-ES_tradnl" sz="4000" i="1" dirty="0">
                <a:solidFill>
                  <a:schemeClr val="tx1"/>
                </a:solidFill>
                <a:latin typeface="Arial"/>
                <a:cs typeface="Arial"/>
              </a:rPr>
              <a:t>Os es necesario </a:t>
            </a:r>
            <a:r>
              <a:rPr lang="es-ES_tradnl" sz="4000" b="1" i="1" dirty="0">
                <a:solidFill>
                  <a:schemeClr val="tx1"/>
                </a:solidFill>
                <a:latin typeface="Arial"/>
                <a:cs typeface="Arial"/>
              </a:rPr>
              <a:t>nacer de nuevo</a:t>
            </a:r>
            <a:r>
              <a:rPr lang="es-ES_tradnl" sz="4000" i="1" dirty="0">
                <a:solidFill>
                  <a:schemeClr val="tx1"/>
                </a:solidFill>
                <a:latin typeface="Arial"/>
                <a:cs typeface="Arial"/>
              </a:rPr>
              <a:t>”.</a:t>
            </a:r>
          </a:p>
        </p:txBody>
      </p:sp>
    </p:spTree>
    <p:extLst>
      <p:ext uri="{BB962C8B-B14F-4D97-AF65-F5344CB8AC3E}">
        <p14:creationId xmlns:p14="http://schemas.microsoft.com/office/powerpoint/2010/main" val="19177123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5858" y="1149854"/>
            <a:ext cx="8360228" cy="1277475"/>
          </a:xfrm>
        </p:spPr>
        <p:txBody>
          <a:bodyPr>
            <a:normAutofit/>
          </a:bodyPr>
          <a:lstStyle/>
          <a:p>
            <a:r>
              <a:rPr lang="es-ES_tradnl" b="1" dirty="0">
                <a:solidFill>
                  <a:srgbClr val="FF6600"/>
                </a:solidFill>
              </a:rPr>
              <a:t>Introducción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85858" y="2298726"/>
            <a:ext cx="8360228" cy="3568652"/>
          </a:xfrm>
        </p:spPr>
        <p:txBody>
          <a:bodyPr>
            <a:normAutofit fontScale="92500" lnSpcReduction="20000"/>
          </a:bodyPr>
          <a:lstStyle/>
          <a:p>
            <a:r>
              <a:rPr lang="es-ES_tradnl" sz="4400" b="1" dirty="0">
                <a:solidFill>
                  <a:srgbClr val="50B4B7"/>
                </a:solidFill>
              </a:rPr>
              <a:t>Nacer</a:t>
            </a:r>
            <a:r>
              <a:rPr lang="es-ES_tradnl" sz="4400" dirty="0">
                <a:solidFill>
                  <a:srgbClr val="000000"/>
                </a:solidFill>
              </a:rPr>
              <a:t> </a:t>
            </a:r>
            <a:r>
              <a:rPr lang="es-ES_tradnl" dirty="0">
                <a:solidFill>
                  <a:srgbClr val="000000"/>
                </a:solidFill>
              </a:rPr>
              <a:t>es la primer parte de una </a:t>
            </a:r>
            <a:r>
              <a:rPr lang="es-ES_tradnl" b="1" dirty="0">
                <a:solidFill>
                  <a:srgbClr val="50B4B7"/>
                </a:solidFill>
              </a:rPr>
              <a:t>visión integral</a:t>
            </a:r>
            <a:r>
              <a:rPr lang="es-ES_tradnl" i="1" dirty="0">
                <a:solidFill>
                  <a:srgbClr val="50B4B7"/>
                </a:solidFill>
              </a:rPr>
              <a:t> </a:t>
            </a:r>
            <a:r>
              <a:rPr lang="es-ES_tradnl" dirty="0">
                <a:solidFill>
                  <a:srgbClr val="000000"/>
                </a:solidFill>
              </a:rPr>
              <a:t>que tiene la Asamblea Apostólica, en la misión de hacer discípulos. </a:t>
            </a:r>
          </a:p>
          <a:p>
            <a:r>
              <a:rPr lang="es-ES_tradnl" dirty="0">
                <a:solidFill>
                  <a:srgbClr val="000000"/>
                </a:solidFill>
              </a:rPr>
              <a:t> Se compone de </a:t>
            </a:r>
            <a:r>
              <a:rPr lang="es-ES_tradnl" b="1" dirty="0">
                <a:solidFill>
                  <a:srgbClr val="50B4B7"/>
                </a:solidFill>
              </a:rPr>
              <a:t>5 pasos</a:t>
            </a:r>
            <a:r>
              <a:rPr lang="es-ES_tradnl" dirty="0">
                <a:solidFill>
                  <a:srgbClr val="000000"/>
                </a:solidFill>
              </a:rPr>
              <a:t>, para ganar almas (llevándolas desde cero hasta el bautismo. </a:t>
            </a:r>
          </a:p>
          <a:p>
            <a:r>
              <a:rPr lang="es-ES_tradnl" b="1" dirty="0">
                <a:solidFill>
                  <a:srgbClr val="50B4B7"/>
                </a:solidFill>
              </a:rPr>
              <a:t>El</a:t>
            </a:r>
            <a:r>
              <a:rPr lang="es-ES_tradnl" dirty="0">
                <a:solidFill>
                  <a:srgbClr val="50B4B7"/>
                </a:solidFill>
              </a:rPr>
              <a:t> </a:t>
            </a:r>
            <a:r>
              <a:rPr lang="es-ES_tradnl" b="1" dirty="0">
                <a:solidFill>
                  <a:srgbClr val="50B4B7"/>
                </a:solidFill>
              </a:rPr>
              <a:t>Objetivo es que nazcan de nuevo</a:t>
            </a:r>
            <a:r>
              <a:rPr lang="es-ES_tradnl" dirty="0">
                <a:solidFill>
                  <a:srgbClr val="000000"/>
                </a:solidFill>
              </a:rPr>
              <a:t>). </a:t>
            </a:r>
          </a:p>
          <a:p>
            <a:r>
              <a:rPr lang="es-ES_tradnl" dirty="0">
                <a:solidFill>
                  <a:srgbClr val="000000"/>
                </a:solidFill>
              </a:rPr>
              <a:t>Es un proceso práctico, ordenado y secuencial, basado en la analogía agrícola.</a:t>
            </a:r>
          </a:p>
        </p:txBody>
      </p:sp>
      <p:pic>
        <p:nvPicPr>
          <p:cNvPr id="6" name="Imagen 6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4534" y="121622"/>
            <a:ext cx="6509848" cy="1518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4236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5858" y="1198079"/>
            <a:ext cx="8360228" cy="1277475"/>
          </a:xfrm>
        </p:spPr>
        <p:txBody>
          <a:bodyPr>
            <a:normAutofit fontScale="90000"/>
          </a:bodyPr>
          <a:lstStyle/>
          <a:p>
            <a:r>
              <a:rPr lang="es-ES_tradnl" b="1" dirty="0"/>
              <a:t>EL PROPÓSITO</a:t>
            </a:r>
            <a:r>
              <a:rPr lang="es-ES_tradnl" b="1" dirty="0">
                <a:solidFill>
                  <a:srgbClr val="50B4B7"/>
                </a:solidFill>
              </a:rPr>
              <a:t> NACER </a:t>
            </a:r>
            <a:r>
              <a:rPr lang="es-ES_tradnl" b="1" dirty="0"/>
              <a:t>TIENE 5 PASOS 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57239" y="2507701"/>
            <a:ext cx="8713929" cy="3568652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lang="es-ES_tradnl" sz="4400" b="1" dirty="0">
                <a:solidFill>
                  <a:schemeClr val="tx1"/>
                </a:solidFill>
              </a:rPr>
              <a:t>1. </a:t>
            </a:r>
            <a:r>
              <a:rPr lang="es-ES_tradnl" sz="4400" dirty="0">
                <a:solidFill>
                  <a:schemeClr val="tx1"/>
                </a:solidFill>
              </a:rPr>
              <a:t>Ciclo </a:t>
            </a:r>
            <a:r>
              <a:rPr lang="es-ES_tradnl" sz="4400" dirty="0" err="1">
                <a:solidFill>
                  <a:schemeClr val="tx1"/>
                </a:solidFill>
              </a:rPr>
              <a:t>Evangelístico</a:t>
            </a:r>
            <a:r>
              <a:rPr lang="es-ES_tradnl" sz="4400" dirty="0">
                <a:solidFill>
                  <a:schemeClr val="tx1"/>
                </a:solidFill>
              </a:rPr>
              <a:t> (Engrane 2)</a:t>
            </a:r>
          </a:p>
          <a:p>
            <a:pPr algn="l"/>
            <a:r>
              <a:rPr lang="es-ES_tradnl" sz="4400" b="1" dirty="0">
                <a:solidFill>
                  <a:schemeClr val="tx1"/>
                </a:solidFill>
              </a:rPr>
              <a:t>2. </a:t>
            </a:r>
            <a:r>
              <a:rPr lang="es-ES_tradnl" sz="4400" dirty="0">
                <a:solidFill>
                  <a:schemeClr val="tx1"/>
                </a:solidFill>
              </a:rPr>
              <a:t>Grupos de Amistad (Engrane 3)</a:t>
            </a:r>
          </a:p>
          <a:p>
            <a:pPr algn="l"/>
            <a:r>
              <a:rPr lang="es-ES_tradnl" sz="4400" b="1" dirty="0">
                <a:solidFill>
                  <a:schemeClr val="tx1"/>
                </a:solidFill>
              </a:rPr>
              <a:t>3. </a:t>
            </a:r>
            <a:r>
              <a:rPr lang="es-ES_tradnl" sz="4400" dirty="0">
                <a:solidFill>
                  <a:schemeClr val="tx1"/>
                </a:solidFill>
              </a:rPr>
              <a:t>Retiro Espiritual (Engrane 4)</a:t>
            </a:r>
          </a:p>
          <a:p>
            <a:pPr algn="l"/>
            <a:r>
              <a:rPr lang="es-ES_tradnl" sz="4400" b="1" dirty="0">
                <a:solidFill>
                  <a:schemeClr val="tx1"/>
                </a:solidFill>
              </a:rPr>
              <a:t>4. </a:t>
            </a:r>
            <a:r>
              <a:rPr lang="es-ES_tradnl" sz="4400" dirty="0">
                <a:solidFill>
                  <a:schemeClr val="tx1"/>
                </a:solidFill>
              </a:rPr>
              <a:t>Escuela Sígame Nivel </a:t>
            </a:r>
            <a:r>
              <a:rPr lang="es-ES_tradnl" sz="4400" b="1" dirty="0">
                <a:solidFill>
                  <a:srgbClr val="50B4B7"/>
                </a:solidFill>
              </a:rPr>
              <a:t>NACER</a:t>
            </a:r>
            <a:r>
              <a:rPr lang="es-ES_tradnl" sz="4400" b="1" dirty="0">
                <a:solidFill>
                  <a:schemeClr val="tx1"/>
                </a:solidFill>
              </a:rPr>
              <a:t> </a:t>
            </a:r>
            <a:r>
              <a:rPr lang="es-ES_tradnl" sz="4400" dirty="0">
                <a:solidFill>
                  <a:schemeClr val="tx1"/>
                </a:solidFill>
              </a:rPr>
              <a:t>(Engrane 5)</a:t>
            </a:r>
          </a:p>
          <a:p>
            <a:pPr algn="l"/>
            <a:r>
              <a:rPr lang="es-ES_tradnl" sz="4400" b="1" dirty="0">
                <a:solidFill>
                  <a:schemeClr val="tx1"/>
                </a:solidFill>
              </a:rPr>
              <a:t>5. </a:t>
            </a:r>
            <a:r>
              <a:rPr lang="es-ES_tradnl" sz="4400" dirty="0">
                <a:solidFill>
                  <a:schemeClr val="tx1"/>
                </a:solidFill>
              </a:rPr>
              <a:t>Evento Puente: Fiesta de Bautismos</a:t>
            </a:r>
          </a:p>
        </p:txBody>
      </p:sp>
      <p:pic>
        <p:nvPicPr>
          <p:cNvPr id="6" name="Imagen 6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4534" y="121622"/>
            <a:ext cx="6509848" cy="1518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7388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5858" y="1263254"/>
            <a:ext cx="8360228" cy="1277475"/>
          </a:xfrm>
        </p:spPr>
        <p:txBody>
          <a:bodyPr>
            <a:normAutofit/>
          </a:bodyPr>
          <a:lstStyle/>
          <a:p>
            <a:r>
              <a:rPr lang="es-ES_tradnl" b="1" dirty="0">
                <a:latin typeface="AlternateGothic2 BT" panose="020B0608020202050204" pitchFamily="34" charset="0"/>
              </a:rPr>
              <a:t>1. </a:t>
            </a:r>
            <a:r>
              <a:rPr lang="es-ES_tradnl" b="1" dirty="0">
                <a:solidFill>
                  <a:srgbClr val="50B4B7"/>
                </a:solidFill>
                <a:latin typeface="AlternateGothic2 BT" panose="020B0608020202050204" pitchFamily="34" charset="0"/>
              </a:rPr>
              <a:t>Ciclo </a:t>
            </a:r>
            <a:r>
              <a:rPr lang="es-ES_tradnl" b="1" dirty="0" err="1">
                <a:solidFill>
                  <a:srgbClr val="50B4B7"/>
                </a:solidFill>
                <a:latin typeface="AlternateGothic2 BT" panose="020B0608020202050204" pitchFamily="34" charset="0"/>
              </a:rPr>
              <a:t>Evangelístico</a:t>
            </a:r>
            <a:r>
              <a:rPr lang="es-ES_tradnl" b="1" dirty="0">
                <a:solidFill>
                  <a:srgbClr val="50B4B7"/>
                </a:solidFill>
                <a:latin typeface="AlternateGothic2 BT" panose="020B0608020202050204" pitchFamily="34" charset="0"/>
              </a:rPr>
              <a:t> </a:t>
            </a:r>
            <a:r>
              <a:rPr lang="es-ES_tradnl" sz="2400" dirty="0">
                <a:latin typeface="AlternateGothic2 BT" panose="020B0608020202050204" pitchFamily="34" charset="0"/>
              </a:rPr>
              <a:t>(Engrane 2)</a:t>
            </a:r>
            <a:endParaRPr lang="es-ES_tradnl" sz="4800" b="1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996797" y="2507701"/>
            <a:ext cx="7974371" cy="3568652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s-ES_tradnl" sz="4400" b="1" dirty="0">
                <a:solidFill>
                  <a:schemeClr val="tx1"/>
                </a:solidFill>
              </a:rPr>
              <a:t>1. </a:t>
            </a:r>
            <a:r>
              <a:rPr lang="es-ES_tradnl" sz="4400" dirty="0">
                <a:solidFill>
                  <a:schemeClr val="tx1"/>
                </a:solidFill>
              </a:rPr>
              <a:t>ANOTAR</a:t>
            </a:r>
          </a:p>
          <a:p>
            <a:pPr algn="l"/>
            <a:r>
              <a:rPr lang="es-ES_tradnl" sz="4400" b="1" dirty="0">
                <a:solidFill>
                  <a:schemeClr val="tx1"/>
                </a:solidFill>
              </a:rPr>
              <a:t>2. </a:t>
            </a:r>
            <a:r>
              <a:rPr lang="es-ES_tradnl" sz="4400" dirty="0">
                <a:solidFill>
                  <a:schemeClr val="tx1"/>
                </a:solidFill>
              </a:rPr>
              <a:t>CONTACTAR</a:t>
            </a:r>
          </a:p>
          <a:p>
            <a:pPr algn="l"/>
            <a:r>
              <a:rPr lang="es-ES_tradnl" sz="4400" b="1" dirty="0">
                <a:solidFill>
                  <a:schemeClr val="tx1"/>
                </a:solidFill>
              </a:rPr>
              <a:t>3. </a:t>
            </a:r>
            <a:r>
              <a:rPr lang="es-ES_tradnl" sz="4400" dirty="0">
                <a:solidFill>
                  <a:schemeClr val="tx1"/>
                </a:solidFill>
              </a:rPr>
              <a:t>VISITAR </a:t>
            </a:r>
          </a:p>
          <a:p>
            <a:pPr algn="l"/>
            <a:r>
              <a:rPr lang="es-ES_tradnl" sz="4400" b="1" dirty="0">
                <a:solidFill>
                  <a:schemeClr val="tx1"/>
                </a:solidFill>
              </a:rPr>
              <a:t>4. </a:t>
            </a:r>
            <a:r>
              <a:rPr lang="es-ES_tradnl" sz="4400" dirty="0">
                <a:solidFill>
                  <a:schemeClr val="tx1"/>
                </a:solidFill>
              </a:rPr>
              <a:t>INVITAR</a:t>
            </a:r>
          </a:p>
          <a:p>
            <a:pPr algn="l"/>
            <a:r>
              <a:rPr lang="es-ES_tradnl" sz="4400" b="1" dirty="0">
                <a:solidFill>
                  <a:schemeClr val="tx1"/>
                </a:solidFill>
              </a:rPr>
              <a:t>5. </a:t>
            </a:r>
            <a:r>
              <a:rPr lang="es-ES_tradnl" sz="4400" dirty="0">
                <a:solidFill>
                  <a:schemeClr val="tx1"/>
                </a:solidFill>
              </a:rPr>
              <a:t>LLEVARLO AL DÍA DEL AMIGO</a:t>
            </a:r>
          </a:p>
        </p:txBody>
      </p:sp>
      <p:pic>
        <p:nvPicPr>
          <p:cNvPr id="6" name="Imagen 6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4534" y="121622"/>
            <a:ext cx="6509848" cy="1518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684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5858" y="1437214"/>
            <a:ext cx="8360228" cy="1277475"/>
          </a:xfrm>
        </p:spPr>
        <p:txBody>
          <a:bodyPr>
            <a:normAutofit fontScale="90000"/>
          </a:bodyPr>
          <a:lstStyle/>
          <a:p>
            <a:r>
              <a:rPr lang="es-ES_tradnl" b="1" dirty="0">
                <a:solidFill>
                  <a:srgbClr val="FF6600"/>
                </a:solidFill>
                <a:latin typeface="AlternateGothic2 BT" panose="020B0608020202050204" pitchFamily="34" charset="0"/>
              </a:rPr>
              <a:t>¿QUÉ ES EL DÍA DEL AMIGO ?</a:t>
            </a:r>
            <a:endParaRPr lang="es-ES_tradnl" b="1" dirty="0">
              <a:solidFill>
                <a:srgbClr val="FF6600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73316" y="3016499"/>
            <a:ext cx="8697852" cy="3188454"/>
          </a:xfrm>
        </p:spPr>
        <p:txBody>
          <a:bodyPr>
            <a:normAutofit/>
          </a:bodyPr>
          <a:lstStyle/>
          <a:p>
            <a:r>
              <a:rPr lang="es-ES_tradnl" sz="4400" dirty="0">
                <a:solidFill>
                  <a:schemeClr val="tx1"/>
                </a:solidFill>
              </a:rPr>
              <a:t>Podemos resumir que es una actividad </a:t>
            </a:r>
            <a:r>
              <a:rPr lang="es-ES_tradnl" sz="4400" dirty="0" err="1">
                <a:solidFill>
                  <a:schemeClr val="tx1"/>
                </a:solidFill>
              </a:rPr>
              <a:t>evangelística</a:t>
            </a:r>
            <a:r>
              <a:rPr lang="es-ES_tradnl" sz="4400" dirty="0">
                <a:solidFill>
                  <a:schemeClr val="tx1"/>
                </a:solidFill>
              </a:rPr>
              <a:t> exclusivamente para personas que no han nacido de nuevo.</a:t>
            </a:r>
          </a:p>
        </p:txBody>
      </p:sp>
      <p:pic>
        <p:nvPicPr>
          <p:cNvPr id="6" name="Imagen 6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4534" y="121622"/>
            <a:ext cx="6509848" cy="1518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1766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12542" y="1278454"/>
            <a:ext cx="8858626" cy="1277475"/>
          </a:xfrm>
        </p:spPr>
        <p:txBody>
          <a:bodyPr>
            <a:normAutofit/>
          </a:bodyPr>
          <a:lstStyle/>
          <a:p>
            <a:r>
              <a:rPr lang="es-ES_tradnl" sz="4000" b="1" dirty="0">
                <a:solidFill>
                  <a:srgbClr val="FF6600"/>
                </a:solidFill>
              </a:rPr>
              <a:t>¿QUÉ ACTIVIDADES SE PUEDEN HACER?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73316" y="2636301"/>
            <a:ext cx="8697852" cy="3568652"/>
          </a:xfrm>
        </p:spPr>
        <p:txBody>
          <a:bodyPr>
            <a:normAutofit fontScale="85000" lnSpcReduction="10000"/>
          </a:bodyPr>
          <a:lstStyle/>
          <a:p>
            <a:pPr marL="742950" indent="-742950" algn="l">
              <a:buFont typeface="+mj-lt"/>
              <a:buAutoNum type="arabicPeriod"/>
            </a:pPr>
            <a:r>
              <a:rPr lang="es-ES_tradnl" sz="4400" b="1" dirty="0">
                <a:solidFill>
                  <a:srgbClr val="50B4B7"/>
                </a:solidFill>
              </a:rPr>
              <a:t>UN BANQUETE  </a:t>
            </a:r>
            <a:r>
              <a:rPr lang="es-ES_tradnl" sz="4400" dirty="0">
                <a:solidFill>
                  <a:schemeClr val="tx1"/>
                </a:solidFill>
              </a:rPr>
              <a:t>(CENA, DRAMA, VIDEO, ENSEÑANZA ETC.).</a:t>
            </a:r>
          </a:p>
          <a:p>
            <a:pPr marL="742950" indent="-742950" algn="l">
              <a:buFont typeface="+mj-lt"/>
              <a:buAutoNum type="arabicPeriod"/>
            </a:pPr>
            <a:r>
              <a:rPr lang="es-ES_tradnl" sz="4400" b="1" dirty="0">
                <a:solidFill>
                  <a:srgbClr val="50B4B7"/>
                </a:solidFill>
              </a:rPr>
              <a:t>UNA ACTIVIDAD EN GDA </a:t>
            </a:r>
            <a:r>
              <a:rPr lang="es-ES_tradnl" sz="4400" dirty="0">
                <a:solidFill>
                  <a:schemeClr val="tx1"/>
                </a:solidFill>
              </a:rPr>
              <a:t>(CARNE ASADA)</a:t>
            </a:r>
          </a:p>
          <a:p>
            <a:pPr marL="742950" indent="-742950" algn="l">
              <a:buFont typeface="+mj-lt"/>
              <a:buAutoNum type="arabicPeriod"/>
            </a:pPr>
            <a:r>
              <a:rPr lang="es-ES_tradnl" sz="4400" b="1" dirty="0">
                <a:solidFill>
                  <a:srgbClr val="50B4B7"/>
                </a:solidFill>
              </a:rPr>
              <a:t>UNA NOCHE EVANGELÍSTICA MASIVA </a:t>
            </a:r>
            <a:r>
              <a:rPr lang="es-ES_tradnl" sz="4400" dirty="0">
                <a:solidFill>
                  <a:schemeClr val="tx1"/>
                </a:solidFill>
              </a:rPr>
              <a:t>(PREDICADOR CON ALGÚN DON)</a:t>
            </a:r>
          </a:p>
        </p:txBody>
      </p:sp>
      <p:pic>
        <p:nvPicPr>
          <p:cNvPr id="6" name="Imagen 6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4534" y="121622"/>
            <a:ext cx="6509848" cy="1518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23271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1682</TotalTime>
  <Words>980</Words>
  <Application>Microsoft Macintosh PowerPoint</Application>
  <PresentationFormat>On-screen Show (4:3)</PresentationFormat>
  <Paragraphs>104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AlternateGothic2 BT</vt:lpstr>
      <vt:lpstr>Arial</vt:lpstr>
      <vt:lpstr>Calibri</vt:lpstr>
      <vt:lpstr>Tema de Office</vt:lpstr>
      <vt:lpstr>PowerPoint Presentation</vt:lpstr>
      <vt:lpstr>PowerPoint Presentation</vt:lpstr>
      <vt:lpstr>PowerPoint Presentation</vt:lpstr>
      <vt:lpstr>PROPÓSITO NACER </vt:lpstr>
      <vt:lpstr>Introducción</vt:lpstr>
      <vt:lpstr>EL PROPÓSITO NACER TIENE 5 PASOS </vt:lpstr>
      <vt:lpstr>1. Ciclo Evangelístico (Engrane 2)</vt:lpstr>
      <vt:lpstr>¿QUÉ ES EL DÍA DEL AMIGO ?</vt:lpstr>
      <vt:lpstr>¿QUÉ ACTIVIDADES SE PUEDEN HACER?</vt:lpstr>
      <vt:lpstr>DÍA DEL AMIGO MAZATLÁN  2000 ALMAS POR NOCHES DE IMPACTO</vt:lpstr>
      <vt:lpstr>2. Grupos de Amistad (Engrane 3)</vt:lpstr>
      <vt:lpstr>La reunión tiene por lo menos 3 OBJETIVOS:</vt:lpstr>
      <vt:lpstr>3. Retiro Espiritual (Engrane 4)</vt:lpstr>
      <vt:lpstr>3. Retiro Espiritual</vt:lpstr>
      <vt:lpstr>OBJETIVOS DEL RETIRO ESPIRITUAL </vt:lpstr>
      <vt:lpstr>4. Escuela Sígame Nivel Nacer (Engrane 5)</vt:lpstr>
      <vt:lpstr>OBJETIVOS DE LA ESCUELA SÍGAME </vt:lpstr>
      <vt:lpstr>PROPÓSITOS DE LA ESCUELA SÍGAME:</vt:lpstr>
      <vt:lpstr>NIVEL I.  NACER </vt:lpstr>
      <vt:lpstr>NIVEL I.  NACER </vt:lpstr>
      <vt:lpstr>TEMAS EN NIVEL NACER I </vt:lpstr>
      <vt:lpstr>5. Fiesta de Bautismos </vt:lpstr>
      <vt:lpstr>5. Fiesta de Bautismos </vt:lpstr>
      <vt:lpstr>5. Fiesta de Bautismos </vt:lpstr>
      <vt:lpstr>FIESTA DE LA COSECHA </vt:lpstr>
      <vt:lpstr>Conclusión</vt:lpstr>
      <vt:lpstr>Conclusión</vt:lpstr>
      <vt:lpstr>Conclusión</vt:lpstr>
      <vt:lpstr>CRECIMIENTO Y MULTIPLICACIÓN</vt:lpstr>
      <vt:lpstr>Conclusión</vt:lpstr>
    </vt:vector>
  </TitlesOfParts>
  <Manager/>
  <Company/>
  <LinksUpToDate>false</LinksUpToDate>
  <SharedDoc>false</SharedDoc>
  <HyperlinkBase/>
  <HyperlinksChanged>false</HyperlinksChanged>
  <AppVersion>16.0010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subject/>
  <dc:creator>user</dc:creator>
  <cp:keywords/>
  <dc:description/>
  <cp:lastModifiedBy>Andy Provencio</cp:lastModifiedBy>
  <cp:revision>43</cp:revision>
  <dcterms:created xsi:type="dcterms:W3CDTF">2017-11-02T01:36:05Z</dcterms:created>
  <dcterms:modified xsi:type="dcterms:W3CDTF">2018-02-24T21:30:19Z</dcterms:modified>
  <cp:category/>
</cp:coreProperties>
</file>