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9" r:id="rId2"/>
    <p:sldId id="257" r:id="rId3"/>
    <p:sldId id="277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A"/>
    <a:srgbClr val="134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77"/>
  </p:normalViewPr>
  <p:slideViewPr>
    <p:cSldViewPr snapToGrid="0" snapToObjects="1">
      <p:cViewPr varScale="1">
        <p:scale>
          <a:sx n="59" d="100"/>
          <a:sy n="59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61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79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12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93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4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2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84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0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32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1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1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5BE1D4-6CCC-8B43-918D-53662F2A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295850"/>
            <a:ext cx="8599715" cy="1153434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2. Formación en el Grupo de Amistad </a:t>
            </a:r>
            <a:endParaRPr lang="en-US" sz="2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0572" y="2467430"/>
            <a:ext cx="7275286" cy="3320140"/>
          </a:xfrm>
        </p:spPr>
        <p:txBody>
          <a:bodyPr>
            <a:noAutofit/>
          </a:bodyPr>
          <a:lstStyle/>
          <a:p>
            <a:pPr marL="1974850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600" b="1" dirty="0">
                <a:solidFill>
                  <a:schemeClr val="tx1"/>
                </a:solidFill>
                <a:latin typeface="AlternateGothic2 BT" panose="020B0608020202050204" pitchFamily="34" charset="0"/>
              </a:rPr>
              <a:t>Acercar</a:t>
            </a:r>
            <a:r>
              <a:rPr lang="es-MX" sz="3600" dirty="0">
                <a:solidFill>
                  <a:schemeClr val="tx1"/>
                </a:solidFill>
              </a:rPr>
              <a:t> al Líder</a:t>
            </a:r>
          </a:p>
          <a:p>
            <a:pPr marL="1974850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600" b="1" dirty="0">
                <a:solidFill>
                  <a:schemeClr val="tx1"/>
                </a:solidFill>
                <a:latin typeface="AlternateGothic2 BT" panose="020B0608020202050204" pitchFamily="34" charset="0"/>
              </a:rPr>
              <a:t>Cubri</a:t>
            </a:r>
            <a:r>
              <a:rPr lang="es-MX" sz="3600" dirty="0">
                <a:solidFill>
                  <a:schemeClr val="tx1"/>
                </a:solidFill>
                <a:latin typeface="AlternateGothic2 BT" panose="020B0608020202050204" pitchFamily="34" charset="0"/>
              </a:rPr>
              <a:t>r</a:t>
            </a:r>
            <a:r>
              <a:rPr lang="es-MX" sz="3600" dirty="0">
                <a:solidFill>
                  <a:schemeClr val="tx1"/>
                </a:solidFill>
              </a:rPr>
              <a:t> en oración</a:t>
            </a:r>
          </a:p>
          <a:p>
            <a:pPr marL="1974850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600" b="1" dirty="0">
                <a:solidFill>
                  <a:schemeClr val="tx1"/>
                </a:solidFill>
                <a:latin typeface="AlternateGothic2 BT" panose="020B0608020202050204" pitchFamily="34" charset="0"/>
              </a:rPr>
              <a:t>Enseñar</a:t>
            </a:r>
            <a:r>
              <a:rPr lang="es-MX" sz="3600" dirty="0">
                <a:solidFill>
                  <a:schemeClr val="tx1"/>
                </a:solidFill>
              </a:rPr>
              <a:t> con el ejemplo</a:t>
            </a:r>
          </a:p>
          <a:p>
            <a:pPr marL="1974850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600" b="1" dirty="0">
                <a:solidFill>
                  <a:schemeClr val="tx1"/>
                </a:solidFill>
                <a:latin typeface="AlternateGothic2 BT" panose="020B0608020202050204" pitchFamily="34" charset="0"/>
              </a:rPr>
              <a:t>Comisionar</a:t>
            </a:r>
            <a:r>
              <a:rPr lang="es-MX" sz="3600" dirty="0">
                <a:solidFill>
                  <a:schemeClr val="tx1"/>
                </a:solidFill>
              </a:rPr>
              <a:t> tareas dentro del GDA</a:t>
            </a:r>
          </a:p>
          <a:p>
            <a:pPr marL="1974850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600" b="1" dirty="0">
                <a:solidFill>
                  <a:schemeClr val="tx1"/>
                </a:solidFill>
                <a:latin typeface="AlternateGothic2 BT" panose="020B0608020202050204" pitchFamily="34" charset="0"/>
              </a:rPr>
              <a:t>Enviar</a:t>
            </a:r>
            <a:r>
              <a:rPr lang="es-MX" sz="3600" dirty="0">
                <a:solidFill>
                  <a:schemeClr val="tx1"/>
                </a:solidFill>
              </a:rPr>
              <a:t> a plantar un GDA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459137"/>
            <a:ext cx="8599715" cy="1153434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3. Retiro de Lanzamiento</a:t>
            </a:r>
            <a:b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</a:br>
            <a:r>
              <a:rPr lang="es-ES_tradnl" sz="3200" dirty="0">
                <a:latin typeface="AlternateGothic2 BT" panose="020B0608020202050204" pitchFamily="34" charset="0"/>
              </a:rPr>
              <a:t> </a:t>
            </a:r>
            <a:r>
              <a:rPr lang="es-ES_tradnl" sz="3200" dirty="0"/>
              <a:t>(Engrane 4)</a:t>
            </a: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4" y="2939144"/>
            <a:ext cx="8599714" cy="2848426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000000"/>
                </a:solidFill>
              </a:rPr>
              <a:t>El Pastor seleccionará entre los asistentes a la </a:t>
            </a:r>
            <a:r>
              <a:rPr lang="es-MX" sz="3600" b="1" i="1" dirty="0">
                <a:solidFill>
                  <a:srgbClr val="00009A"/>
                </a:solidFill>
              </a:rPr>
              <a:t>Escuela Sígame Nivel Multiplicar</a:t>
            </a:r>
            <a:r>
              <a:rPr lang="es-MX" sz="3600" dirty="0">
                <a:solidFill>
                  <a:srgbClr val="000000"/>
                </a:solidFill>
              </a:rPr>
              <a:t>. Y hará  equipos (</a:t>
            </a:r>
            <a:r>
              <a:rPr lang="es-MX" sz="3600" i="1" dirty="0">
                <a:solidFill>
                  <a:srgbClr val="000000"/>
                </a:solidFill>
              </a:rPr>
              <a:t>Líder, Timoteo y Casero</a:t>
            </a:r>
            <a:r>
              <a:rPr lang="es-MX" sz="3600" dirty="0">
                <a:solidFill>
                  <a:srgbClr val="000000"/>
                </a:solidFill>
              </a:rPr>
              <a:t>) que serán, los nuevos Grupos de Amistad que lanzará la Iglesia.</a:t>
            </a:r>
            <a:endParaRPr lang="es-MX" sz="1600" dirty="0">
              <a:solidFill>
                <a:srgbClr val="000000"/>
              </a:solidFill>
            </a:endParaRP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459137"/>
            <a:ext cx="8599715" cy="1153434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3. Retiro de Lanzamiento</a:t>
            </a:r>
            <a:b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</a:br>
            <a:r>
              <a:rPr lang="es-ES_tradnl" sz="3200" dirty="0">
                <a:latin typeface="AlternateGothic2 BT" panose="020B0608020202050204" pitchFamily="34" charset="0"/>
              </a:rPr>
              <a:t> </a:t>
            </a:r>
            <a:r>
              <a:rPr lang="es-ES_tradnl" sz="3200" dirty="0"/>
              <a:t>(Engrane 4)</a:t>
            </a: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4" y="2939144"/>
            <a:ext cx="8599714" cy="28484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3600" dirty="0">
                <a:solidFill>
                  <a:schemeClr val="tx1"/>
                </a:solidFill>
              </a:rPr>
              <a:t>Un día antes de la </a:t>
            </a:r>
            <a:r>
              <a:rPr lang="es-MX" sz="3600" b="1" dirty="0">
                <a:solidFill>
                  <a:srgbClr val="00009A"/>
                </a:solidFill>
              </a:rPr>
              <a:t>Fiesta de Multiplicación</a:t>
            </a:r>
            <a:r>
              <a:rPr lang="es-MX" sz="3600" dirty="0">
                <a:solidFill>
                  <a:schemeClr val="tx1"/>
                </a:solidFill>
              </a:rPr>
              <a:t>, </a:t>
            </a:r>
            <a:r>
              <a:rPr lang="es-MX" sz="3600" i="1" dirty="0">
                <a:solidFill>
                  <a:schemeClr val="tx1"/>
                </a:solidFill>
              </a:rPr>
              <a:t>se invitará a estos equipos </a:t>
            </a:r>
            <a:r>
              <a:rPr lang="es-MX" sz="3600" dirty="0">
                <a:solidFill>
                  <a:schemeClr val="tx1"/>
                </a:solidFill>
              </a:rPr>
              <a:t>(compuestos por el Líder, el Timoteo y el Casero) a un </a:t>
            </a:r>
            <a:r>
              <a:rPr lang="es-MX" sz="3600" b="1" i="1" dirty="0">
                <a:solidFill>
                  <a:srgbClr val="00009A"/>
                </a:solidFill>
              </a:rPr>
              <a:t>Retiro de Lanzamiento</a:t>
            </a:r>
            <a:r>
              <a:rPr lang="es-MX" sz="3600" b="1" dirty="0">
                <a:solidFill>
                  <a:schemeClr val="tx1"/>
                </a:solidFill>
              </a:rPr>
              <a:t>, </a:t>
            </a:r>
            <a:r>
              <a:rPr lang="es-MX" sz="3600" dirty="0">
                <a:solidFill>
                  <a:schemeClr val="tx1"/>
                </a:solidFill>
              </a:rPr>
              <a:t>de un día. Con el propósito de empoderarlos con la Palabra de Dios y ministrarlos</a:t>
            </a:r>
            <a:r>
              <a:rPr lang="es-MX" sz="3600" i="1" dirty="0">
                <a:solidFill>
                  <a:schemeClr val="tx1"/>
                </a:solidFill>
              </a:rPr>
              <a:t>.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0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459137"/>
            <a:ext cx="8599715" cy="1153434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Retiro de Lanzamiento</a:t>
            </a:r>
            <a:b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</a:br>
            <a:r>
              <a:rPr lang="es-ES_tradnl" sz="3200" dirty="0">
                <a:latin typeface="AlternateGothic2 BT" panose="020B0608020202050204" pitchFamily="34" charset="0"/>
              </a:rPr>
              <a:t> </a:t>
            </a:r>
            <a:r>
              <a:rPr lang="es-ES_tradnl" sz="3200" dirty="0"/>
              <a:t>Iglesia Siembra y Cosecha</a:t>
            </a:r>
            <a:endParaRPr lang="en-US" sz="3200" b="1" dirty="0"/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8" b="20392"/>
          <a:stretch/>
        </p:blipFill>
        <p:spPr>
          <a:xfrm>
            <a:off x="417290" y="2653183"/>
            <a:ext cx="8363507" cy="34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89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422851"/>
            <a:ext cx="8599715" cy="1153434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4. Fiesta de Multiplicación Celular </a:t>
            </a:r>
            <a:br>
              <a:rPr lang="es-ES_tradnl" sz="4000" dirty="0">
                <a:solidFill>
                  <a:srgbClr val="0070C0"/>
                </a:solidFill>
                <a:latin typeface="AlternateGothic2 BT" panose="020B0608020202050204" pitchFamily="34" charset="0"/>
              </a:rPr>
            </a:br>
            <a:r>
              <a:rPr lang="es-ES_tradnl" sz="3200" dirty="0"/>
              <a:t>(Evento puente)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4" y="2630713"/>
            <a:ext cx="8599714" cy="284842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s-MX" sz="3600" dirty="0">
                <a:solidFill>
                  <a:schemeClr val="tx1"/>
                </a:solidFill>
              </a:rPr>
              <a:t>Es un culto especial donde:</a:t>
            </a:r>
          </a:p>
          <a:p>
            <a:pPr marL="742950" indent="-742950" algn="l">
              <a:lnSpc>
                <a:spcPct val="80000"/>
              </a:lnSpc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El Pastor presentará a la Iglesia a los nuevos Líderes</a:t>
            </a:r>
            <a:endParaRPr lang="es-MX" sz="3600" dirty="0">
              <a:solidFill>
                <a:schemeClr val="tx1"/>
              </a:solidFill>
            </a:endParaRPr>
          </a:p>
          <a:p>
            <a:pPr marL="742950" indent="-742950" algn="l">
              <a:lnSpc>
                <a:spcPct val="80000"/>
              </a:lnSpc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Les tomará protesta</a:t>
            </a:r>
            <a:endParaRPr lang="es-MX" sz="3600" dirty="0">
              <a:solidFill>
                <a:schemeClr val="tx1"/>
              </a:solidFill>
            </a:endParaRPr>
          </a:p>
          <a:p>
            <a:pPr marL="742950" indent="-742950" algn="l">
              <a:lnSpc>
                <a:spcPct val="80000"/>
              </a:lnSpc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Se les ungirá </a:t>
            </a:r>
            <a:endParaRPr lang="es-MX" sz="3600" dirty="0">
              <a:solidFill>
                <a:schemeClr val="tx1"/>
              </a:solidFill>
            </a:endParaRPr>
          </a:p>
          <a:p>
            <a:pPr marL="742950" indent="-742950" algn="l">
              <a:lnSpc>
                <a:spcPct val="80000"/>
              </a:lnSpc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Se le instalará a partir de esa semana en un nuevo Grupo de Amistad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9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295850"/>
            <a:ext cx="8599715" cy="1153434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Fiesta de Multiplicación Celular </a:t>
            </a:r>
            <a:endParaRPr lang="en-US" sz="6600" b="1" dirty="0"/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76"/>
          <a:stretch/>
        </p:blipFill>
        <p:spPr>
          <a:xfrm rot="5400000">
            <a:off x="2822444" y="2041858"/>
            <a:ext cx="3680543" cy="432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80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386565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5. Feria de Ministerios </a:t>
            </a:r>
            <a:br>
              <a:rPr lang="es-ES_tradnl" sz="2800" dirty="0">
                <a:solidFill>
                  <a:srgbClr val="00009A"/>
                </a:solidFill>
                <a:latin typeface="AlternateGothic2 BT" panose="020B0608020202050204" pitchFamily="34" charset="0"/>
              </a:rPr>
            </a:br>
            <a:r>
              <a:rPr lang="es-ES_tradnl" sz="3200" dirty="0"/>
              <a:t>(Evento puente)</a:t>
            </a:r>
            <a:endParaRPr lang="en-US" sz="1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4" y="3048000"/>
            <a:ext cx="8599714" cy="2594425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tx1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A la semana siguiente de ser instalado como Líder, se realizará un evento llamado </a:t>
            </a:r>
            <a:r>
              <a:rPr lang="es-ES_tradnl" sz="4000" b="1" i="1" dirty="0">
                <a:solidFill>
                  <a:srgbClr val="00009A"/>
                </a:solidFill>
              </a:rPr>
              <a:t>Feria de Ministerios</a:t>
            </a:r>
            <a:r>
              <a:rPr lang="es-ES_tradnl" sz="4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223278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5. Feria de Ministerios</a:t>
            </a:r>
            <a:endParaRPr lang="en-US" sz="1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4" y="2376713"/>
            <a:ext cx="8599714" cy="3755582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Cada </a:t>
            </a:r>
            <a:r>
              <a:rPr lang="es-ES_tradnl" sz="3600" b="1" i="1" dirty="0">
                <a:solidFill>
                  <a:srgbClr val="00009A"/>
                </a:solidFill>
              </a:rPr>
              <a:t>Ministerio</a:t>
            </a:r>
            <a:r>
              <a:rPr lang="es-ES_tradnl" sz="3600" i="1" dirty="0">
                <a:solidFill>
                  <a:schemeClr val="tx1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tendrá una mesa, para dar </a:t>
            </a:r>
            <a:r>
              <a:rPr lang="es-ES_tradnl" sz="3600" i="1" dirty="0">
                <a:solidFill>
                  <a:schemeClr val="tx1"/>
                </a:solidFill>
              </a:rPr>
              <a:t>promoción e información </a:t>
            </a:r>
            <a:r>
              <a:rPr lang="es-ES_tradnl" sz="3600" dirty="0">
                <a:solidFill>
                  <a:schemeClr val="tx1"/>
                </a:solidFill>
              </a:rPr>
              <a:t>específica de su propósito.  </a:t>
            </a:r>
          </a:p>
          <a:p>
            <a:r>
              <a:rPr lang="es-ES_tradnl" sz="3600" dirty="0">
                <a:solidFill>
                  <a:schemeClr val="tx1"/>
                </a:solidFill>
              </a:rPr>
              <a:t>Ahí el nuevo Líder se </a:t>
            </a:r>
            <a:r>
              <a:rPr lang="es-ES_tradnl" sz="3600" i="1" dirty="0">
                <a:solidFill>
                  <a:schemeClr val="tx1"/>
                </a:solidFill>
              </a:rPr>
              <a:t>inscribirá</a:t>
            </a:r>
            <a:r>
              <a:rPr lang="es-ES_tradnl" sz="3600" dirty="0">
                <a:solidFill>
                  <a:schemeClr val="tx1"/>
                </a:solidFill>
              </a:rPr>
              <a:t> a </a:t>
            </a:r>
            <a:r>
              <a:rPr lang="es-ES_tradnl" sz="3600" i="1" dirty="0">
                <a:solidFill>
                  <a:schemeClr val="tx1"/>
                </a:solidFill>
              </a:rPr>
              <a:t>uno de los 4 cursos </a:t>
            </a:r>
            <a:r>
              <a:rPr lang="es-ES_tradnl" sz="3600" dirty="0">
                <a:solidFill>
                  <a:schemeClr val="tx1"/>
                </a:solidFill>
              </a:rPr>
              <a:t>que ofrecerá la </a:t>
            </a:r>
            <a:r>
              <a:rPr lang="es-ES_tradnl" sz="3600" b="1" dirty="0">
                <a:solidFill>
                  <a:srgbClr val="00009A"/>
                </a:solidFill>
              </a:rPr>
              <a:t>Escuela de Ministerios</a:t>
            </a:r>
            <a:r>
              <a:rPr lang="es-ES_tradnl" sz="3600" dirty="0">
                <a:solidFill>
                  <a:schemeClr val="tx1"/>
                </a:solidFill>
              </a:rPr>
              <a:t>. 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386565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6. Escuela de Ministerios</a:t>
            </a:r>
            <a:br>
              <a:rPr lang="es-ES_tradnl" dirty="0">
                <a:solidFill>
                  <a:srgbClr val="00009A"/>
                </a:solidFill>
                <a:latin typeface="AlternateGothic2 BT" panose="020B0608020202050204" pitchFamily="34" charset="0"/>
              </a:rPr>
            </a:br>
            <a:r>
              <a:rPr lang="es-ES_tradnl" sz="3200" dirty="0"/>
              <a:t>(Engrane 7)</a:t>
            </a:r>
            <a:endParaRPr lang="en-US" sz="49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4" y="2993579"/>
            <a:ext cx="8599714" cy="3138715"/>
          </a:xfrm>
        </p:spPr>
        <p:txBody>
          <a:bodyPr>
            <a:noAutofit/>
          </a:bodyPr>
          <a:lstStyle/>
          <a:p>
            <a:pPr marL="982663" indent="-625475">
              <a:lnSpc>
                <a:spcPct val="90000"/>
              </a:lnSpc>
            </a:pPr>
            <a:r>
              <a:rPr lang="es-MX" sz="4000" dirty="0">
                <a:solidFill>
                  <a:srgbClr val="000000"/>
                </a:solidFill>
              </a:rPr>
              <a:t>Son 6 semanas (12 lecciones se impartirán, 2 por sesión).</a:t>
            </a:r>
          </a:p>
          <a:p>
            <a:pPr marL="982663" indent="-625475">
              <a:lnSpc>
                <a:spcPct val="90000"/>
              </a:lnSpc>
            </a:pPr>
            <a:endParaRPr lang="es-MX" sz="4000" dirty="0">
              <a:solidFill>
                <a:srgbClr val="000000"/>
              </a:solidFill>
            </a:endParaRPr>
          </a:p>
          <a:p>
            <a:pPr marL="982663" indent="-625475">
              <a:lnSpc>
                <a:spcPct val="90000"/>
              </a:lnSpc>
            </a:pPr>
            <a:r>
              <a:rPr lang="es-MX" sz="4000" i="1" dirty="0">
                <a:solidFill>
                  <a:srgbClr val="000000"/>
                </a:solidFill>
              </a:rPr>
              <a:t>Serán 4 Cursos Alternos</a:t>
            </a:r>
            <a:endParaRPr lang="es-MX" sz="4000" dirty="0">
              <a:solidFill>
                <a:srgbClr val="000000"/>
              </a:solidFill>
            </a:endParaRP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186992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6. Escuela de Ministerios</a:t>
            </a:r>
            <a:endParaRPr lang="en-US" sz="49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81431" y="2394863"/>
            <a:ext cx="9107717" cy="3791861"/>
          </a:xfrm>
        </p:spPr>
        <p:txBody>
          <a:bodyPr>
            <a:noAutofit/>
          </a:bodyPr>
          <a:lstStyle/>
          <a:p>
            <a:pPr marL="982663" lvl="2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2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Altar</a:t>
            </a:r>
            <a:r>
              <a:rPr lang="es-MX" sz="3200" dirty="0">
                <a:solidFill>
                  <a:srgbClr val="000000"/>
                </a:solidFill>
                <a:latin typeface="AlternateGothic2 BT" panose="020B0608020202050204" pitchFamily="34" charset="0"/>
              </a:rPr>
              <a:t> </a:t>
            </a:r>
            <a:r>
              <a:rPr lang="es-MX" sz="3200" dirty="0">
                <a:solidFill>
                  <a:srgbClr val="000000"/>
                </a:solidFill>
              </a:rPr>
              <a:t>(Músicos, liturgistas, ministros y panderos)</a:t>
            </a:r>
          </a:p>
          <a:p>
            <a:pPr marL="982663" lvl="2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2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Poder</a:t>
            </a:r>
            <a:r>
              <a:rPr lang="es-MX" sz="3200" dirty="0">
                <a:solidFill>
                  <a:srgbClr val="000000"/>
                </a:solidFill>
                <a:latin typeface="AlternateGothic2 BT" panose="020B0608020202050204" pitchFamily="34" charset="0"/>
              </a:rPr>
              <a:t> </a:t>
            </a:r>
            <a:r>
              <a:rPr lang="es-MX" sz="3200" dirty="0">
                <a:solidFill>
                  <a:srgbClr val="000000"/>
                </a:solidFill>
              </a:rPr>
              <a:t>(Intercesores, sanidades y milagros, etc.)</a:t>
            </a:r>
          </a:p>
          <a:p>
            <a:pPr marL="982663" lvl="2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2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Servicio</a:t>
            </a:r>
            <a:r>
              <a:rPr lang="es-MX" sz="3200" dirty="0">
                <a:solidFill>
                  <a:srgbClr val="000000"/>
                </a:solidFill>
                <a:latin typeface="AlternateGothic2 BT" panose="020B0608020202050204" pitchFamily="34" charset="0"/>
              </a:rPr>
              <a:t> </a:t>
            </a:r>
            <a:r>
              <a:rPr lang="es-MX" sz="3200" dirty="0">
                <a:solidFill>
                  <a:srgbClr val="000000"/>
                </a:solidFill>
              </a:rPr>
              <a:t>(Staff, ujieres, talentos, mantenimiento)</a:t>
            </a:r>
          </a:p>
          <a:p>
            <a:pPr marL="982663" lvl="2" indent="-625475" algn="l">
              <a:lnSpc>
                <a:spcPct val="90000"/>
              </a:lnSpc>
              <a:buFont typeface="+mj-lt"/>
              <a:buAutoNum type="arabicPeriod"/>
            </a:pPr>
            <a:r>
              <a:rPr lang="es-MX" sz="32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Enseñanza</a:t>
            </a:r>
            <a:r>
              <a:rPr lang="es-MX" sz="3200" dirty="0">
                <a:solidFill>
                  <a:srgbClr val="000000"/>
                </a:solidFill>
                <a:latin typeface="AlternateGothic2 BT" panose="020B0608020202050204" pitchFamily="34" charset="0"/>
              </a:rPr>
              <a:t> </a:t>
            </a:r>
            <a:r>
              <a:rPr lang="es-MX" sz="3200" dirty="0">
                <a:solidFill>
                  <a:srgbClr val="000000"/>
                </a:solidFill>
              </a:rPr>
              <a:t>(Maestros de Retiros, de niños, de Escuela Sígame y de Escuela de Ministerios)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J 2.0 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186992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Conclusión</a:t>
            </a:r>
            <a:endParaRPr lang="en-US" sz="49600" b="1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1" y="2394863"/>
            <a:ext cx="8599714" cy="37918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3600" dirty="0">
                <a:solidFill>
                  <a:schemeClr val="tx1"/>
                </a:solidFill>
              </a:rPr>
              <a:t>Cada grupo celular es una sucursal del cielo en la tierra. </a:t>
            </a:r>
          </a:p>
          <a:p>
            <a:pPr>
              <a:lnSpc>
                <a:spcPct val="90000"/>
              </a:lnSpc>
            </a:pPr>
            <a:endParaRPr lang="es-MX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3600" dirty="0">
                <a:solidFill>
                  <a:schemeClr val="tx1"/>
                </a:solidFill>
              </a:rPr>
              <a:t>Mientras más hogares haya abiertos a la predicación del evangelio, más se </a:t>
            </a:r>
            <a:r>
              <a:rPr lang="es-MX" sz="3600" b="1" i="1" dirty="0">
                <a:solidFill>
                  <a:srgbClr val="00009A"/>
                </a:solidFill>
              </a:rPr>
              <a:t>multiplicará</a:t>
            </a:r>
            <a:r>
              <a:rPr lang="es-MX" sz="3600" dirty="0">
                <a:solidFill>
                  <a:schemeClr val="tx1"/>
                </a:solidFill>
              </a:rPr>
              <a:t> el número de seguidores de Cristo.</a:t>
            </a:r>
            <a:endParaRPr lang="es-MX" sz="3600" i="1" dirty="0">
              <a:solidFill>
                <a:schemeClr val="tx1"/>
              </a:solidFill>
            </a:endParaRP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86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186992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Conclusión</a:t>
            </a:r>
            <a:endParaRPr lang="en-US" sz="49600" b="1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1" y="2576286"/>
            <a:ext cx="8599714" cy="36104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4000" i="1" dirty="0">
                <a:solidFill>
                  <a:schemeClr val="tx1"/>
                </a:solidFill>
              </a:rPr>
              <a:t>“Y </a:t>
            </a:r>
            <a:r>
              <a:rPr lang="es-MX" sz="4000" i="1" u="sng" dirty="0">
                <a:solidFill>
                  <a:schemeClr val="tx1"/>
                </a:solidFill>
              </a:rPr>
              <a:t>crecía la palabra </a:t>
            </a:r>
            <a:r>
              <a:rPr lang="es-MX" sz="4000" i="1" dirty="0">
                <a:solidFill>
                  <a:schemeClr val="tx1"/>
                </a:solidFill>
              </a:rPr>
              <a:t>del Señor, y </a:t>
            </a:r>
            <a:r>
              <a:rPr lang="es-MX" sz="4000" i="1" u="sng" dirty="0">
                <a:solidFill>
                  <a:schemeClr val="tx1"/>
                </a:solidFill>
              </a:rPr>
              <a:t>el número de los discípulos se </a:t>
            </a:r>
            <a:r>
              <a:rPr lang="es-MX" sz="4000" b="1" i="1" u="sng" dirty="0">
                <a:solidFill>
                  <a:srgbClr val="00009A"/>
                </a:solidFill>
              </a:rPr>
              <a:t>multiplicaba</a:t>
            </a:r>
            <a:r>
              <a:rPr lang="es-MX" sz="4000" i="1" dirty="0">
                <a:solidFill>
                  <a:schemeClr val="tx1"/>
                </a:solidFill>
              </a:rPr>
              <a:t> grandemente en Jerusalén...”</a:t>
            </a:r>
          </a:p>
          <a:p>
            <a:pPr>
              <a:lnSpc>
                <a:spcPct val="90000"/>
              </a:lnSpc>
            </a:pPr>
            <a:r>
              <a:rPr lang="es-MX" sz="4000" i="1" dirty="0">
                <a:solidFill>
                  <a:schemeClr val="tx1"/>
                </a:solidFill>
              </a:rPr>
              <a:t> </a:t>
            </a:r>
            <a:r>
              <a:rPr lang="es-MX" sz="4000" b="1" dirty="0">
                <a:solidFill>
                  <a:schemeClr val="tx1"/>
                </a:solidFill>
              </a:rPr>
              <a:t>Hechos 6:7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3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186992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Conclusión</a:t>
            </a:r>
            <a:endParaRPr lang="en-US" sz="49600" b="1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1" y="2412999"/>
            <a:ext cx="8599714" cy="3610430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  <a:latin typeface="Calibri"/>
                <a:cs typeface="Calibri"/>
              </a:rPr>
              <a:t>La idea es que </a:t>
            </a:r>
            <a:r>
              <a:rPr lang="es-ES_tradnl" sz="4000" b="1" i="1" dirty="0">
                <a:solidFill>
                  <a:schemeClr val="tx1"/>
                </a:solidFill>
                <a:latin typeface="Calibri"/>
                <a:cs typeface="Calibri"/>
              </a:rPr>
              <a:t>todo creyente </a:t>
            </a:r>
            <a:r>
              <a:rPr lang="es-ES_tradnl" sz="4000" dirty="0">
                <a:solidFill>
                  <a:schemeClr val="tx1"/>
                </a:solidFill>
                <a:latin typeface="Calibri"/>
                <a:cs typeface="Calibri"/>
              </a:rPr>
              <a:t>trabaje:</a:t>
            </a:r>
          </a:p>
          <a:p>
            <a:r>
              <a:rPr lang="es-ES_tradn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_tradnl" sz="4000" dirty="0">
                <a:solidFill>
                  <a:schemeClr val="tx1"/>
                </a:solidFill>
                <a:latin typeface="Calibri"/>
                <a:cs typeface="Calibri"/>
              </a:rPr>
              <a:t>Hacia el mundo: En el liderazgo de un Grupo de Amistad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_tradnl" sz="4000" dirty="0">
                <a:solidFill>
                  <a:schemeClr val="tx1"/>
                </a:solidFill>
                <a:latin typeface="Calibri"/>
                <a:cs typeface="Calibri"/>
              </a:rPr>
              <a:t>Hacia la Iglesia: En un </a:t>
            </a:r>
            <a:r>
              <a:rPr lang="es-ES_tradnl" sz="4000" b="1" dirty="0">
                <a:solidFill>
                  <a:srgbClr val="00009A"/>
                </a:solidFill>
                <a:latin typeface="Calibri"/>
                <a:cs typeface="Calibri"/>
              </a:rPr>
              <a:t>Ministerio</a:t>
            </a:r>
            <a:r>
              <a:rPr lang="es-ES_tradnl" sz="40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es-MX" sz="4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186992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Conclusión</a:t>
            </a:r>
            <a:endParaRPr lang="en-US" sz="49600" b="1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1" y="2412999"/>
            <a:ext cx="8599714" cy="3610430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La Iglesia debe promover por lo menos un </a:t>
            </a:r>
            <a:r>
              <a:rPr lang="es-MX" sz="3600" b="1" i="1" dirty="0">
                <a:solidFill>
                  <a:srgbClr val="00009A"/>
                </a:solidFill>
              </a:rPr>
              <a:t>proceso de multiplicación celular </a:t>
            </a:r>
            <a:r>
              <a:rPr lang="es-MX" sz="3600" dirty="0">
                <a:solidFill>
                  <a:schemeClr val="tx1"/>
                </a:solidFill>
              </a:rPr>
              <a:t>al año. </a:t>
            </a:r>
          </a:p>
          <a:p>
            <a:endParaRPr lang="es-MX" sz="2400" dirty="0">
              <a:solidFill>
                <a:schemeClr val="tx1"/>
              </a:solidFill>
            </a:endParaRPr>
          </a:p>
          <a:p>
            <a:r>
              <a:rPr lang="es-MX" sz="3600" dirty="0">
                <a:solidFill>
                  <a:schemeClr val="tx1"/>
                </a:solidFill>
              </a:rPr>
              <a:t>A fin de </a:t>
            </a:r>
            <a:r>
              <a:rPr lang="es-MX" sz="3600" b="1" i="1" dirty="0">
                <a:solidFill>
                  <a:srgbClr val="00009A"/>
                </a:solidFill>
              </a:rPr>
              <a:t>involucrar en la gran comisión </a:t>
            </a:r>
            <a:r>
              <a:rPr lang="es-MX" sz="3600" dirty="0">
                <a:solidFill>
                  <a:schemeClr val="tx1"/>
                </a:solidFill>
              </a:rPr>
              <a:t>a los nuevos miembros de la Iglesia, ganados a través de la visión celular. 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8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186992"/>
            <a:ext cx="8599715" cy="1153434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Conclusión</a:t>
            </a:r>
            <a:endParaRPr lang="en-US" sz="49600" b="1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1" y="2540007"/>
            <a:ext cx="8599714" cy="3483429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Las personas en el primer año de bautizados, tienen aún muchos contactos fuera de la Iglesia y tienen vivo el gozo de su salvación. 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4780" y="30872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upo 1"/>
          <p:cNvGrpSpPr/>
          <p:nvPr/>
        </p:nvGrpSpPr>
        <p:grpSpPr>
          <a:xfrm>
            <a:off x="1060853" y="897831"/>
            <a:ext cx="7981813" cy="5693051"/>
            <a:chOff x="-654078" y="238331"/>
            <a:chExt cx="7995489" cy="5693215"/>
          </a:xfrm>
        </p:grpSpPr>
        <p:sp>
          <p:nvSpPr>
            <p:cNvPr id="8" name="Flecha curvada hacia abajo 2"/>
            <p:cNvSpPr/>
            <p:nvPr/>
          </p:nvSpPr>
          <p:spPr bwMode="auto">
            <a:xfrm>
              <a:off x="2231916" y="756608"/>
              <a:ext cx="1918408" cy="618069"/>
            </a:xfrm>
            <a:prstGeom prst="curved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/>
            </a:p>
          </p:txBody>
        </p:sp>
        <p:sp>
          <p:nvSpPr>
            <p:cNvPr id="9" name="CuadroTexto 9"/>
            <p:cNvSpPr txBox="1">
              <a:spLocks noChangeArrowheads="1"/>
            </p:cNvSpPr>
            <p:nvPr/>
          </p:nvSpPr>
          <p:spPr bwMode="auto">
            <a:xfrm>
              <a:off x="1386893" y="2539317"/>
              <a:ext cx="3338508" cy="106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s-MX" sz="4400" b="1" kern="1200" dirty="0">
                  <a:solidFill>
                    <a:srgbClr val="0070C0"/>
                  </a:solidFill>
                  <a:effectLst/>
                  <a:latin typeface="AlternateGothic2 BT" panose="020B060802020205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Multiplicar</a:t>
              </a:r>
              <a:endParaRPr lang="es-MX" sz="105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Flecha curvada hacia abajo 4"/>
            <p:cNvSpPr/>
            <p:nvPr/>
          </p:nvSpPr>
          <p:spPr bwMode="auto">
            <a:xfrm rot="4143319">
              <a:off x="3766197" y="1859761"/>
              <a:ext cx="1918408" cy="618069"/>
            </a:xfrm>
            <a:prstGeom prst="curved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/>
            </a:p>
          </p:txBody>
        </p:sp>
        <p:sp>
          <p:nvSpPr>
            <p:cNvPr id="11" name="Flecha curvada hacia abajo 5"/>
            <p:cNvSpPr/>
            <p:nvPr/>
          </p:nvSpPr>
          <p:spPr bwMode="auto">
            <a:xfrm rot="6897158">
              <a:off x="3648499" y="3815362"/>
              <a:ext cx="1918408" cy="618069"/>
            </a:xfrm>
            <a:prstGeom prst="curved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/>
            </a:p>
          </p:txBody>
        </p:sp>
        <p:sp>
          <p:nvSpPr>
            <p:cNvPr id="12" name="Flecha curvada hacia abajo 6"/>
            <p:cNvSpPr/>
            <p:nvPr/>
          </p:nvSpPr>
          <p:spPr bwMode="auto">
            <a:xfrm rot="10800000">
              <a:off x="1994885" y="4684437"/>
              <a:ext cx="1918408" cy="618069"/>
            </a:xfrm>
            <a:prstGeom prst="curved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/>
            </a:p>
          </p:txBody>
        </p:sp>
        <p:sp>
          <p:nvSpPr>
            <p:cNvPr id="13" name="Flecha curvada hacia abajo 7"/>
            <p:cNvSpPr/>
            <p:nvPr/>
          </p:nvSpPr>
          <p:spPr bwMode="auto">
            <a:xfrm rot="14837334">
              <a:off x="484405" y="3589061"/>
              <a:ext cx="1918408" cy="618069"/>
            </a:xfrm>
            <a:prstGeom prst="curved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/>
            </a:p>
          </p:txBody>
        </p:sp>
        <p:sp>
          <p:nvSpPr>
            <p:cNvPr id="14" name="Flecha curvada hacia abajo 8"/>
            <p:cNvSpPr/>
            <p:nvPr/>
          </p:nvSpPr>
          <p:spPr bwMode="auto">
            <a:xfrm rot="17973513">
              <a:off x="568857" y="1680151"/>
              <a:ext cx="1918408" cy="618069"/>
            </a:xfrm>
            <a:prstGeom prst="curved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/>
            </a:p>
          </p:txBody>
        </p:sp>
        <p:sp>
          <p:nvSpPr>
            <p:cNvPr id="15" name="CuadroTexto 16"/>
            <p:cNvSpPr txBox="1">
              <a:spLocks noChangeArrowheads="1"/>
            </p:cNvSpPr>
            <p:nvPr/>
          </p:nvSpPr>
          <p:spPr bwMode="auto">
            <a:xfrm>
              <a:off x="1080449" y="238331"/>
              <a:ext cx="4020257" cy="97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342900" indent="-342900" algn="ctr" fontAlgn="base">
                <a:spcAft>
                  <a:spcPts val="0"/>
                </a:spcAft>
                <a:buAutoNum type="arabicPeriod"/>
              </a:pPr>
              <a:r>
                <a:rPr lang="es-MX" sz="1600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Escuela Sígame Nivel Multiplicar                                        </a:t>
              </a: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partir del 26 de </a:t>
              </a:r>
              <a:r>
                <a:rPr lang="es-MX" sz="1600" i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gosto</a:t>
              </a:r>
            </a:p>
            <a:p>
              <a:pPr algn="ctr" fontAlgn="base">
                <a:spcAft>
                  <a:spcPts val="0"/>
                </a:spcAft>
              </a:pPr>
              <a:endParaRPr lang="es-MX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(8 semanas)</a:t>
              </a:r>
              <a:endPara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CuadroTexto 16"/>
            <p:cNvSpPr txBox="1">
              <a:spLocks noChangeArrowheads="1"/>
            </p:cNvSpPr>
            <p:nvPr/>
          </p:nvSpPr>
          <p:spPr bwMode="auto">
            <a:xfrm>
              <a:off x="-654078" y="4065656"/>
              <a:ext cx="2040971" cy="97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s-MX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5. Feria de Ministerios                            </a:t>
              </a:r>
              <a:r>
                <a:rPr lang="es-MX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28 de octubre</a:t>
              </a:r>
              <a:endPara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CuadroTexto 13"/>
            <p:cNvSpPr txBox="1">
              <a:spLocks noChangeArrowheads="1"/>
            </p:cNvSpPr>
            <p:nvPr/>
          </p:nvSpPr>
          <p:spPr bwMode="auto">
            <a:xfrm>
              <a:off x="5065365" y="961409"/>
              <a:ext cx="2262737" cy="118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s-MX" sz="1600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Formación en el GDA, </a:t>
              </a:r>
              <a:endParaRPr lang="es-MX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sz="1600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 los 5 Principios de Jesús</a:t>
              </a:r>
              <a:endParaRPr lang="es-MX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partir del 28 de agosto</a:t>
              </a:r>
              <a:endPara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sz="1600" i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lterno a la Escuela Sígame Nivel Multiplicar</a:t>
              </a:r>
              <a:endPara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(8 Semanas)</a:t>
              </a:r>
              <a:endPara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CuadroTexto 17"/>
            <p:cNvSpPr txBox="1">
              <a:spLocks noChangeArrowheads="1"/>
            </p:cNvSpPr>
            <p:nvPr/>
          </p:nvSpPr>
          <p:spPr bwMode="auto">
            <a:xfrm>
              <a:off x="4725401" y="4323918"/>
              <a:ext cx="2616010" cy="97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s-MX" sz="1600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Retiro de Lanzamiento</a:t>
              </a:r>
              <a:endParaRPr lang="es-MX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 de octubre</a:t>
              </a:r>
              <a:endPara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CuadroTexto 18"/>
            <p:cNvSpPr txBox="1">
              <a:spLocks noChangeArrowheads="1"/>
            </p:cNvSpPr>
            <p:nvPr/>
          </p:nvSpPr>
          <p:spPr bwMode="auto">
            <a:xfrm>
              <a:off x="1630610" y="4952736"/>
              <a:ext cx="2750058" cy="97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s-MX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 Fiesta de Multiplicación</a:t>
              </a:r>
              <a:endParaRPr lang="es-MX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21 de octubre</a:t>
              </a:r>
              <a:endParaRPr lang="es-MX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CuadroTexto 16"/>
            <p:cNvSpPr txBox="1">
              <a:spLocks noChangeArrowheads="1"/>
            </p:cNvSpPr>
            <p:nvPr/>
          </p:nvSpPr>
          <p:spPr bwMode="auto">
            <a:xfrm>
              <a:off x="-341785" y="728584"/>
              <a:ext cx="1386893" cy="97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s-MX" sz="1600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 Escuela de Ministerios                            </a:t>
              </a: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partir del 4 de noviembre</a:t>
              </a:r>
              <a:endPara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s-MX" sz="16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(6 Semanas)</a:t>
              </a:r>
              <a:endPara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ectángulo 15"/>
          <p:cNvSpPr/>
          <p:nvPr/>
        </p:nvSpPr>
        <p:spPr>
          <a:xfrm>
            <a:off x="102669" y="2801412"/>
            <a:ext cx="2651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tx2">
                    <a:lumMod val="75000"/>
                  </a:schemeClr>
                </a:solidFill>
                <a:latin typeface="Arial"/>
                <a:ea typeface="Calibri" panose="020F0502020204030204" pitchFamily="34" charset="0"/>
                <a:cs typeface="Arial"/>
              </a:rPr>
              <a:t> Ejemplo del proceso a seguir en el Propósito Multiplicar (2018)</a:t>
            </a:r>
            <a:endParaRPr lang="es-MX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93" y="5473"/>
            <a:ext cx="6351586" cy="10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ultiplicar fondo EDJ 2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70430"/>
            <a:ext cx="7772400" cy="1470025"/>
          </a:xfrm>
        </p:spPr>
        <p:txBody>
          <a:bodyPr/>
          <a:lstStyle/>
          <a:p>
            <a:r>
              <a:rPr lang="es-MX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Introducción</a:t>
            </a:r>
            <a:endParaRPr lang="en-US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431" y="2340435"/>
            <a:ext cx="8327571" cy="3646713"/>
          </a:xfrm>
        </p:spPr>
        <p:txBody>
          <a:bodyPr>
            <a:no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La </a:t>
            </a:r>
            <a:r>
              <a:rPr lang="es-MX" b="1" dirty="0">
                <a:solidFill>
                  <a:srgbClr val="00009A"/>
                </a:solidFill>
              </a:rPr>
              <a:t>multiplicación</a:t>
            </a:r>
            <a:r>
              <a:rPr lang="es-MX" dirty="0">
                <a:solidFill>
                  <a:schemeClr val="tx1"/>
                </a:solidFill>
              </a:rPr>
              <a:t> celular es un </a:t>
            </a:r>
            <a:r>
              <a:rPr lang="es-MX" i="1" dirty="0">
                <a:solidFill>
                  <a:schemeClr val="tx1"/>
                </a:solidFill>
              </a:rPr>
              <a:t>proceso natural en el cuerpo humano</a:t>
            </a:r>
            <a:r>
              <a:rPr lang="es-MX" dirty="0">
                <a:solidFill>
                  <a:schemeClr val="tx1"/>
                </a:solidFill>
              </a:rPr>
              <a:t>, síntoma de que hay salud. </a:t>
            </a:r>
          </a:p>
          <a:p>
            <a:endParaRPr lang="es-MX" sz="1050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En el Cuerpo de Cristo, la </a:t>
            </a:r>
            <a:r>
              <a:rPr lang="es-MX" b="1" dirty="0">
                <a:solidFill>
                  <a:srgbClr val="00009A"/>
                </a:solidFill>
              </a:rPr>
              <a:t>multiplicación</a:t>
            </a:r>
            <a:r>
              <a:rPr lang="es-MX" dirty="0">
                <a:solidFill>
                  <a:schemeClr val="tx1"/>
                </a:solidFill>
              </a:rPr>
              <a:t> de los Grupos de Amistad, también es </a:t>
            </a:r>
            <a:r>
              <a:rPr lang="es-MX" i="1" dirty="0">
                <a:solidFill>
                  <a:schemeClr val="tx1"/>
                </a:solidFill>
              </a:rPr>
              <a:t>síntoma de salud</a:t>
            </a:r>
            <a:r>
              <a:rPr lang="es-MX" dirty="0">
                <a:solidFill>
                  <a:schemeClr val="tx1"/>
                </a:solidFill>
              </a:rPr>
              <a:t>. </a:t>
            </a:r>
          </a:p>
          <a:p>
            <a:endParaRPr lang="es-MX" sz="900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Los Grupos de Amistad nacen para </a:t>
            </a:r>
            <a:r>
              <a:rPr lang="es-MX" b="1" dirty="0">
                <a:solidFill>
                  <a:srgbClr val="00009A"/>
                </a:solidFill>
              </a:rPr>
              <a:t>multiplicarse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70430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/>
              <a:t>El propósito de </a:t>
            </a:r>
            <a:r>
              <a:rPr lang="es-MX" b="1" dirty="0">
                <a:solidFill>
                  <a:srgbClr val="00009A"/>
                </a:solidFill>
              </a:rPr>
              <a:t>Multiplicar</a:t>
            </a:r>
            <a:endParaRPr lang="en-US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431" y="2340435"/>
            <a:ext cx="8327571" cy="3646713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Es dar un panorama al Pastor, como puede correr el </a:t>
            </a:r>
            <a:r>
              <a:rPr lang="es-MX" sz="4000" b="1" i="1" dirty="0">
                <a:solidFill>
                  <a:srgbClr val="00009A"/>
                </a:solidFill>
              </a:rPr>
              <a:t>Proceso de Multiplicación</a:t>
            </a:r>
            <a:r>
              <a:rPr lang="es-MX" sz="4000" i="1" dirty="0">
                <a:solidFill>
                  <a:schemeClr val="tx1"/>
                </a:solidFill>
              </a:rPr>
              <a:t> </a:t>
            </a:r>
            <a:r>
              <a:rPr lang="es-MX" sz="4000" dirty="0">
                <a:solidFill>
                  <a:schemeClr val="tx1"/>
                </a:solidFill>
              </a:rPr>
              <a:t>de Grupos de Amistad, en su Iglesia. Y como </a:t>
            </a:r>
            <a:r>
              <a:rPr lang="es-MX" sz="4000" i="1" dirty="0">
                <a:solidFill>
                  <a:schemeClr val="tx1"/>
                </a:solidFill>
              </a:rPr>
              <a:t>integrar</a:t>
            </a:r>
            <a:r>
              <a:rPr lang="es-MX" sz="4000" dirty="0">
                <a:solidFill>
                  <a:schemeClr val="tx1"/>
                </a:solidFill>
              </a:rPr>
              <a:t> a los </a:t>
            </a:r>
            <a:r>
              <a:rPr lang="es-MX" sz="4000" i="1" dirty="0">
                <a:solidFill>
                  <a:schemeClr val="tx1"/>
                </a:solidFill>
              </a:rPr>
              <a:t>nuevos creyentes a un </a:t>
            </a:r>
            <a:r>
              <a:rPr lang="es-MX" sz="4000" b="1" i="1" dirty="0">
                <a:solidFill>
                  <a:srgbClr val="00009A"/>
                </a:solidFill>
              </a:rPr>
              <a:t>Ministerio</a:t>
            </a:r>
            <a:r>
              <a:rPr lang="es-MX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70430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/>
              <a:t>El Propósito de </a:t>
            </a:r>
            <a:r>
              <a:rPr lang="es-MX" b="1" dirty="0">
                <a:solidFill>
                  <a:srgbClr val="00009A"/>
                </a:solidFill>
              </a:rPr>
              <a:t>Multiplicar</a:t>
            </a:r>
            <a:endParaRPr lang="en-US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431" y="2685150"/>
            <a:ext cx="8327571" cy="3301999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La multiplicación es un </a:t>
            </a:r>
            <a:r>
              <a:rPr lang="es-MX" sz="4000" b="1" i="1" dirty="0">
                <a:solidFill>
                  <a:srgbClr val="17375E"/>
                </a:solidFill>
              </a:rPr>
              <a:t>proceso de 4 meses</a:t>
            </a:r>
            <a:r>
              <a:rPr lang="es-MX" sz="4000" dirty="0">
                <a:solidFill>
                  <a:schemeClr val="tx1"/>
                </a:solidFill>
              </a:rPr>
              <a:t>, que requiere trabajo, enfoque y constancia.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79715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/>
              <a:t>El Propósito de </a:t>
            </a:r>
            <a:r>
              <a:rPr lang="es-MX" b="1" dirty="0">
                <a:solidFill>
                  <a:srgbClr val="00009A"/>
                </a:solidFill>
              </a:rPr>
              <a:t>Multiplicar</a:t>
            </a:r>
            <a:endParaRPr lang="en-US" dirty="0">
              <a:solidFill>
                <a:srgbClr val="00009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431" y="2322290"/>
            <a:ext cx="8327571" cy="1560289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Dura 16 semanas y consta de 6 sencillos pasos: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0" y="4065458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749425"/>
            <a:ext cx="8472715" cy="1153434"/>
          </a:xfrm>
        </p:spPr>
        <p:txBody>
          <a:bodyPr>
            <a:normAutofit fontScale="90000"/>
          </a:bodyPr>
          <a:lstStyle/>
          <a:p>
            <a:r>
              <a:rPr lang="es-ES_tradnl" sz="49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1. Escuela Sígame Nivel Multiplicar </a:t>
            </a:r>
            <a:r>
              <a:rPr lang="es-ES_tradnl" sz="3600" dirty="0"/>
              <a:t>(Engrane 5)</a:t>
            </a:r>
            <a:br>
              <a:rPr lang="es-MX" sz="49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5" y="2939151"/>
            <a:ext cx="8472715" cy="3066143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Se inscribirá a los futuros Líderes en la </a:t>
            </a:r>
            <a:r>
              <a:rPr lang="es-MX" sz="3600" b="1" i="1" dirty="0">
                <a:solidFill>
                  <a:srgbClr val="00009A"/>
                </a:solidFill>
              </a:rPr>
              <a:t>Escuela Sígame Nivel Multiplicar</a:t>
            </a:r>
            <a:r>
              <a:rPr lang="es-MX" sz="3600" dirty="0">
                <a:solidFill>
                  <a:schemeClr val="tx1"/>
                </a:solidFill>
              </a:rPr>
              <a:t>, la cual durará 2 meses (El manual consta de </a:t>
            </a:r>
            <a:r>
              <a:rPr lang="es-MX" sz="3600" i="1" dirty="0">
                <a:solidFill>
                  <a:schemeClr val="tx1"/>
                </a:solidFill>
              </a:rPr>
              <a:t>24 lecciones</a:t>
            </a:r>
            <a:r>
              <a:rPr lang="es-MX" sz="3600" dirty="0">
                <a:solidFill>
                  <a:schemeClr val="tx1"/>
                </a:solidFill>
              </a:rPr>
              <a:t>. Se impartirán 3 por semana. Se aconseja media hora por lección).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6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6575" y="1694996"/>
            <a:ext cx="8599715" cy="1153434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  <a:t>2. Formación en el Grupo de Amistad </a:t>
            </a:r>
            <a:br>
              <a:rPr lang="es-ES_tradnl" sz="4000" b="1" dirty="0">
                <a:solidFill>
                  <a:srgbClr val="00009A"/>
                </a:solidFill>
                <a:latin typeface="AlternateGothic2 BT" panose="020B0608020202050204" pitchFamily="34" charset="0"/>
              </a:rPr>
            </a:br>
            <a:r>
              <a:rPr lang="es-ES_tradnl" sz="3200" dirty="0"/>
              <a:t>(Engrane 3) 8 semanas. Es alterno al paso 1.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575" y="3592282"/>
            <a:ext cx="8599715" cy="19775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3600" dirty="0">
                <a:solidFill>
                  <a:schemeClr val="tx1"/>
                </a:solidFill>
              </a:rPr>
              <a:t>Este primer paso consiste en desarrollar a los nuevos Líderes en el seno del mismo Grupo de Amistad. Tomando </a:t>
            </a:r>
            <a:r>
              <a:rPr lang="es-MX" sz="3600" i="1" dirty="0">
                <a:solidFill>
                  <a:schemeClr val="tx1"/>
                </a:solidFill>
              </a:rPr>
              <a:t>algunos principios que Jesús usó</a:t>
            </a:r>
            <a:r>
              <a:rPr lang="es-MX" sz="3600" dirty="0">
                <a:solidFill>
                  <a:schemeClr val="tx1"/>
                </a:solidFill>
              </a:rPr>
              <a:t> en su ministerio terrenal.</a:t>
            </a:r>
          </a:p>
        </p:txBody>
      </p:sp>
      <p:pic>
        <p:nvPicPr>
          <p:cNvPr id="6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0" y="146601"/>
            <a:ext cx="6652350" cy="1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1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771</Words>
  <Application>Microsoft Macintosh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AlternateGothic2 BT</vt:lpstr>
      <vt:lpstr>Arial</vt:lpstr>
      <vt:lpstr>Calibri</vt:lpstr>
      <vt:lpstr>Times New Roman</vt:lpstr>
      <vt:lpstr>Tema de Office</vt:lpstr>
      <vt:lpstr>PowerPoint Presentation</vt:lpstr>
      <vt:lpstr>PowerPoint Presentation</vt:lpstr>
      <vt:lpstr>PowerPoint Presentation</vt:lpstr>
      <vt:lpstr>Introducción</vt:lpstr>
      <vt:lpstr>El propósito de Multiplicar</vt:lpstr>
      <vt:lpstr>El Propósito de Multiplicar</vt:lpstr>
      <vt:lpstr>El Propósito de Multiplicar</vt:lpstr>
      <vt:lpstr>1. Escuela Sígame Nivel Multiplicar (Engrane 5) </vt:lpstr>
      <vt:lpstr>2. Formación en el Grupo de Amistad  (Engrane 3) 8 semanas. Es alterno al paso 1.</vt:lpstr>
      <vt:lpstr>2. Formación en el Grupo de Amistad </vt:lpstr>
      <vt:lpstr>3. Retiro de Lanzamiento  (Engrane 4)</vt:lpstr>
      <vt:lpstr>3. Retiro de Lanzamiento  (Engrane 4)</vt:lpstr>
      <vt:lpstr>Retiro de Lanzamiento  Iglesia Siembra y Cosecha</vt:lpstr>
      <vt:lpstr>4. Fiesta de Multiplicación Celular  (Evento puente)</vt:lpstr>
      <vt:lpstr>Fiesta de Multiplicación Celular </vt:lpstr>
      <vt:lpstr>5. Feria de Ministerios  (Evento puente)</vt:lpstr>
      <vt:lpstr>5. Feria de Ministerios</vt:lpstr>
      <vt:lpstr>6. Escuela de Ministerios (Engrane 7)</vt:lpstr>
      <vt:lpstr>6. Escuela de Ministerios</vt:lpstr>
      <vt:lpstr>Conclusión</vt:lpstr>
      <vt:lpstr>Conclusión</vt:lpstr>
      <vt:lpstr>Conclusión</vt:lpstr>
      <vt:lpstr>Conclusión</vt:lpstr>
      <vt:lpstr>Conclusión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user</dc:creator>
  <cp:keywords/>
  <dc:description/>
  <cp:lastModifiedBy>Andy Provencio</cp:lastModifiedBy>
  <cp:revision>37</cp:revision>
  <dcterms:created xsi:type="dcterms:W3CDTF">2017-11-02T01:36:05Z</dcterms:created>
  <dcterms:modified xsi:type="dcterms:W3CDTF">2018-02-24T21:34:56Z</dcterms:modified>
  <cp:category/>
</cp:coreProperties>
</file>