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9" r:id="rId2"/>
    <p:sldId id="257" r:id="rId3"/>
    <p:sldId id="277" r:id="rId4"/>
    <p:sldId id="258"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8" r:id="rId18"/>
    <p:sldId id="290" r:id="rId19"/>
    <p:sldId id="291" r:id="rId20"/>
    <p:sldId id="292" r:id="rId21"/>
    <p:sldId id="293" r:id="rId22"/>
    <p:sldId id="294" r:id="rId23"/>
    <p:sldId id="295" r:id="rId24"/>
    <p:sldId id="296" r:id="rId25"/>
    <p:sldId id="297" r:id="rId2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077"/>
  </p:normalViewPr>
  <p:slideViewPr>
    <p:cSldViewPr snapToGrid="0" snapToObjects="1">
      <p:cViewPr varScale="1">
        <p:scale>
          <a:sx n="59" d="100"/>
          <a:sy n="59" d="100"/>
        </p:scale>
        <p:origin x="100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en-US"/>
              <a:t>Clic para editar título</a:t>
            </a:r>
            <a:endParaRPr lang="es-MX"/>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Haga clic para modificar el estilo de subtítulo del patrón</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384261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80379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en-US"/>
              <a:t>Clic para editar título</a:t>
            </a:r>
            <a:endParaRPr lang="es-MX"/>
          </a:p>
        </p:txBody>
      </p:sp>
      <p:sp>
        <p:nvSpPr>
          <p:cNvPr id="3" name="Marcador de texto vertical 2"/>
          <p:cNvSpPr>
            <a:spLocks noGrp="1"/>
          </p:cNvSpPr>
          <p:nvPr>
            <p:ph type="body" orient="vert" idx="1"/>
          </p:nvPr>
        </p:nvSpPr>
        <p:spPr>
          <a:xfrm>
            <a:off x="457200" y="274640"/>
            <a:ext cx="6019800" cy="5851525"/>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7261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311493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en-US"/>
              <a:t>Clic para editar título</a:t>
            </a:r>
            <a:endParaRPr lang="es-MX"/>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2A51A717-FC36-D94F-AEE8-CC1856805300}" type="datetimeFigureOut">
              <a:rPr lang="es-ES" smtClean="0"/>
              <a:t>24/2/18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99648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contenid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conteni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5" name="Marcador de fecha 4"/>
          <p:cNvSpPr>
            <a:spLocks noGrp="1"/>
          </p:cNvSpPr>
          <p:nvPr>
            <p:ph type="dt" sz="half" idx="10"/>
          </p:nvPr>
        </p:nvSpPr>
        <p:spPr/>
        <p:txBody>
          <a:bodyPr/>
          <a:lstStyle/>
          <a:p>
            <a:fld id="{2A51A717-FC36-D94F-AEE8-CC1856805300}" type="datetimeFigureOut">
              <a:rPr lang="es-ES" smtClean="0"/>
              <a:t>24/2/18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131123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MX"/>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5" name="Marcador de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Haga clic para modificar el estilo de texto del patrón</a:t>
            </a:r>
          </a:p>
        </p:txBody>
      </p:sp>
      <p:sp>
        <p:nvSpPr>
          <p:cNvPr id="6" name="Marcador de conteni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7" name="Marcador de fecha 6"/>
          <p:cNvSpPr>
            <a:spLocks noGrp="1"/>
          </p:cNvSpPr>
          <p:nvPr>
            <p:ph type="dt" sz="half" idx="10"/>
          </p:nvPr>
        </p:nvSpPr>
        <p:spPr/>
        <p:txBody>
          <a:bodyPr/>
          <a:lstStyle/>
          <a:p>
            <a:fld id="{2A51A717-FC36-D94F-AEE8-CC1856805300}" type="datetimeFigureOut">
              <a:rPr lang="es-ES" smtClean="0"/>
              <a:t>24/2/18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85084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MX"/>
          </a:p>
        </p:txBody>
      </p:sp>
      <p:sp>
        <p:nvSpPr>
          <p:cNvPr id="3" name="Marcador de fecha 2"/>
          <p:cNvSpPr>
            <a:spLocks noGrp="1"/>
          </p:cNvSpPr>
          <p:nvPr>
            <p:ph type="dt" sz="half" idx="10"/>
          </p:nvPr>
        </p:nvSpPr>
        <p:spPr/>
        <p:txBody>
          <a:bodyPr/>
          <a:lstStyle/>
          <a:p>
            <a:fld id="{2A51A717-FC36-D94F-AEE8-CC1856805300}" type="datetimeFigureOut">
              <a:rPr lang="es-ES" smtClean="0"/>
              <a:t>24/2/18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358306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51A717-FC36-D94F-AEE8-CC1856805300}" type="datetimeFigureOut">
              <a:rPr lang="es-ES" smtClean="0"/>
              <a:t>24/2/18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108007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en-US"/>
              <a:t>Clic para editar título</a:t>
            </a:r>
            <a:endParaRPr lang="es-MX"/>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texto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2A51A717-FC36-D94F-AEE8-CC1856805300}" type="datetimeFigureOut">
              <a:rPr lang="es-ES" smtClean="0"/>
              <a:t>24/2/18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179232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a:t>Clic para editar título</a:t>
            </a:r>
            <a:endParaRPr lang="es-MX"/>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2A51A717-FC36-D94F-AEE8-CC1856805300}" type="datetimeFigureOut">
              <a:rPr lang="es-ES" smtClean="0"/>
              <a:t>24/2/18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5356D38F-9345-734D-B817-70D47ACED357}" type="slidenum">
              <a:rPr lang="es-MX" smtClean="0"/>
              <a:t>‹#›</a:t>
            </a:fld>
            <a:endParaRPr lang="es-MX"/>
          </a:p>
        </p:txBody>
      </p:sp>
    </p:spTree>
    <p:extLst>
      <p:ext uri="{BB962C8B-B14F-4D97-AF65-F5344CB8AC3E}">
        <p14:creationId xmlns:p14="http://schemas.microsoft.com/office/powerpoint/2010/main" val="289518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 para editar título</a:t>
            </a:r>
            <a:endParaRPr lang="es-MX"/>
          </a:p>
        </p:txBody>
      </p:sp>
      <p:sp>
        <p:nvSpPr>
          <p:cNvPr id="3" name="Marcador de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MX"/>
          </a:p>
        </p:txBody>
      </p:sp>
      <p:sp>
        <p:nvSpPr>
          <p:cNvPr id="4" name="Marcador de fech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1A717-FC36-D94F-AEE8-CC1856805300}" type="datetimeFigureOut">
              <a:rPr lang="es-ES" smtClean="0"/>
              <a:t>24/2/18</a:t>
            </a:fld>
            <a:endParaRPr lang="es-MX"/>
          </a:p>
        </p:txBody>
      </p:sp>
      <p:sp>
        <p:nvSpPr>
          <p:cNvPr id="5" name="Marcador de pie de pá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6D38F-9345-734D-B817-70D47ACED357}" type="slidenum">
              <a:rPr lang="es-MX" smtClean="0"/>
              <a:t>‹#›</a:t>
            </a:fld>
            <a:endParaRPr lang="es-MX"/>
          </a:p>
        </p:txBody>
      </p:sp>
    </p:spTree>
    <p:extLst>
      <p:ext uri="{BB962C8B-B14F-4D97-AF65-F5344CB8AC3E}">
        <p14:creationId xmlns:p14="http://schemas.microsoft.com/office/powerpoint/2010/main" val="130310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5BE1D4-6CCC-8B43-918D-53662F2A9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545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295849"/>
            <a:ext cx="8781143" cy="1470025"/>
          </a:xfrm>
        </p:spPr>
        <p:txBody>
          <a:bodyPr/>
          <a:lstStyle/>
          <a:p>
            <a:r>
              <a:rPr lang="es-MX" b="1" dirty="0">
                <a:latin typeface="AlternateGothic2 BT" panose="020B0608020202050204" pitchFamily="34" charset="0"/>
              </a:rPr>
              <a:t>Enfoque del Propósito </a:t>
            </a:r>
            <a:r>
              <a:rPr lang="es-MX" b="1" dirty="0">
                <a:solidFill>
                  <a:srgbClr val="FF0000"/>
                </a:solidFill>
                <a:latin typeface="AlternateGothic2 BT" panose="020B0608020202050204" pitchFamily="34" charset="0"/>
              </a:rPr>
              <a:t>Madurar</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2765874"/>
            <a:ext cx="8635999" cy="3475271"/>
          </a:xfrm>
        </p:spPr>
        <p:txBody>
          <a:bodyPr>
            <a:normAutofit/>
          </a:bodyPr>
          <a:lstStyle/>
          <a:p>
            <a:r>
              <a:rPr lang="es-ES_tradnl" sz="4000" dirty="0">
                <a:solidFill>
                  <a:srgbClr val="000000"/>
                </a:solidFill>
              </a:rPr>
              <a:t>En la Escuela Sígame Nivel </a:t>
            </a:r>
            <a:r>
              <a:rPr lang="es-ES_tradnl" sz="4000" b="1" dirty="0">
                <a:solidFill>
                  <a:srgbClr val="FF0000"/>
                </a:solidFill>
                <a:latin typeface="AlternateGothic2 BT" panose="020B0608020202050204" pitchFamily="34" charset="0"/>
              </a:rPr>
              <a:t>Madurar</a:t>
            </a:r>
            <a:r>
              <a:rPr lang="es-ES_tradnl" sz="4000" b="1" dirty="0">
                <a:solidFill>
                  <a:srgbClr val="000000"/>
                </a:solidFill>
              </a:rPr>
              <a:t>,</a:t>
            </a:r>
            <a:r>
              <a:rPr lang="es-ES_tradnl" sz="4000" dirty="0">
                <a:solidFill>
                  <a:srgbClr val="000000"/>
                </a:solidFill>
              </a:rPr>
              <a:t> la intención es propiciar una </a:t>
            </a:r>
            <a:r>
              <a:rPr lang="es-ES_tradnl" sz="4000" b="1" dirty="0">
                <a:solidFill>
                  <a:srgbClr val="FF0000"/>
                </a:solidFill>
              </a:rPr>
              <a:t>madurez</a:t>
            </a:r>
            <a:r>
              <a:rPr lang="es-ES_tradnl" sz="4000" dirty="0">
                <a:solidFill>
                  <a:srgbClr val="000000"/>
                </a:solidFill>
              </a:rPr>
              <a:t> espiritual y darle al discípulo en formación, </a:t>
            </a:r>
            <a:r>
              <a:rPr lang="es-ES_tradnl" sz="4000" b="1" i="1" dirty="0">
                <a:solidFill>
                  <a:srgbClr val="FF0000"/>
                </a:solidFill>
              </a:rPr>
              <a:t>un enfoque a la Visión Celular</a:t>
            </a:r>
            <a:r>
              <a:rPr lang="es-ES_tradnl" sz="4000" b="1" dirty="0">
                <a:solidFill>
                  <a:srgbClr val="000000"/>
                </a:solidFill>
              </a:rPr>
              <a:t>.</a:t>
            </a: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11100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295849"/>
            <a:ext cx="8781143" cy="1153437"/>
          </a:xfrm>
        </p:spPr>
        <p:txBody>
          <a:bodyPr/>
          <a:lstStyle/>
          <a:p>
            <a:r>
              <a:rPr lang="es-MX" b="1" dirty="0">
                <a:latin typeface="AlternateGothic2 BT" panose="020B0608020202050204" pitchFamily="34" charset="0"/>
              </a:rPr>
              <a:t>Enfoque del Propósito </a:t>
            </a:r>
            <a:r>
              <a:rPr lang="es-MX" b="1" dirty="0">
                <a:solidFill>
                  <a:srgbClr val="FF0000"/>
                </a:solidFill>
                <a:latin typeface="AlternateGothic2 BT" panose="020B0608020202050204" pitchFamily="34" charset="0"/>
              </a:rPr>
              <a:t>Madurar</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2457443"/>
            <a:ext cx="8635999" cy="3475271"/>
          </a:xfrm>
        </p:spPr>
        <p:txBody>
          <a:bodyPr>
            <a:normAutofit fontScale="85000" lnSpcReduction="10000"/>
          </a:bodyPr>
          <a:lstStyle/>
          <a:p>
            <a:r>
              <a:rPr lang="es-ES_tradnl" sz="4000" i="1" dirty="0">
                <a:solidFill>
                  <a:schemeClr val="tx1"/>
                </a:solidFill>
              </a:rPr>
              <a:t>“Por tanto, dejando ya los rudimentos de la doctrina de Cristo,</a:t>
            </a:r>
            <a:r>
              <a:rPr lang="es-ES_tradnl" sz="4000" i="1" dirty="0">
                <a:solidFill>
                  <a:srgbClr val="FF0000"/>
                </a:solidFill>
              </a:rPr>
              <a:t> </a:t>
            </a:r>
            <a:r>
              <a:rPr lang="es-ES_tradnl" sz="4000" b="1" i="1" dirty="0">
                <a:solidFill>
                  <a:srgbClr val="FF0000"/>
                </a:solidFill>
              </a:rPr>
              <a:t>vamos adelante a la perfección</a:t>
            </a:r>
            <a:r>
              <a:rPr lang="es-ES_tradnl" sz="4000" i="1" dirty="0">
                <a:solidFill>
                  <a:schemeClr val="tx1"/>
                </a:solidFill>
              </a:rPr>
              <a:t>; no echando otra vez el fundamento del arrepentimiento de obras muertas, de la fe en Dios, de la doctrina de bautismos, de la imposición de manos, de la resurrección de los muertos y del juicio eterno.” </a:t>
            </a:r>
            <a:r>
              <a:rPr lang="es-ES_tradnl" sz="4000" dirty="0">
                <a:solidFill>
                  <a:schemeClr val="tx1"/>
                </a:solidFill>
              </a:rPr>
              <a:t>(Hebreos 6:1, 2)</a:t>
            </a:r>
            <a:endParaRPr lang="es-MX" sz="40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238192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295849"/>
            <a:ext cx="8781143" cy="1153437"/>
          </a:xfrm>
        </p:spPr>
        <p:txBody>
          <a:bodyPr/>
          <a:lstStyle/>
          <a:p>
            <a:r>
              <a:rPr lang="es-MX" b="1" dirty="0">
                <a:solidFill>
                  <a:srgbClr val="F43922"/>
                </a:solidFill>
                <a:latin typeface="AlternateGothic2 BT" panose="020B0608020202050204" pitchFamily="34" charset="0"/>
              </a:rPr>
              <a:t>Dinámica</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2457443"/>
            <a:ext cx="8635999" cy="3475271"/>
          </a:xfrm>
        </p:spPr>
        <p:txBody>
          <a:bodyPr>
            <a:normAutofit fontScale="92500" lnSpcReduction="10000"/>
          </a:bodyPr>
          <a:lstStyle/>
          <a:p>
            <a:r>
              <a:rPr lang="es-ES_tradnl" sz="4000" dirty="0">
                <a:solidFill>
                  <a:schemeClr val="tx1"/>
                </a:solidFill>
              </a:rPr>
              <a:t>El manual consta de </a:t>
            </a:r>
            <a:r>
              <a:rPr lang="es-ES_tradnl" sz="4000" b="1" dirty="0">
                <a:solidFill>
                  <a:srgbClr val="FF0000"/>
                </a:solidFill>
              </a:rPr>
              <a:t>24 lecciones</a:t>
            </a:r>
            <a:r>
              <a:rPr lang="es-ES_tradnl" sz="4000" dirty="0">
                <a:solidFill>
                  <a:schemeClr val="tx1"/>
                </a:solidFill>
              </a:rPr>
              <a:t>,</a:t>
            </a:r>
            <a:r>
              <a:rPr lang="es-ES_tradnl" sz="4000" b="1" dirty="0">
                <a:solidFill>
                  <a:schemeClr val="tx1"/>
                </a:solidFill>
              </a:rPr>
              <a:t> </a:t>
            </a:r>
            <a:r>
              <a:rPr lang="es-ES_tradnl" sz="4000" dirty="0">
                <a:solidFill>
                  <a:schemeClr val="tx1"/>
                </a:solidFill>
              </a:rPr>
              <a:t>que </a:t>
            </a:r>
            <a:r>
              <a:rPr lang="es-ES_tradnl" sz="4000" i="1" dirty="0">
                <a:solidFill>
                  <a:schemeClr val="tx1"/>
                </a:solidFill>
              </a:rPr>
              <a:t>se impartirán en un periodo de 8 semanas</a:t>
            </a:r>
            <a:r>
              <a:rPr lang="es-ES_tradnl" sz="4000" dirty="0">
                <a:solidFill>
                  <a:schemeClr val="tx1"/>
                </a:solidFill>
              </a:rPr>
              <a:t>. Se sugieren </a:t>
            </a:r>
            <a:r>
              <a:rPr lang="es-ES_tradnl" sz="4000" b="1" dirty="0">
                <a:solidFill>
                  <a:srgbClr val="FF0000"/>
                </a:solidFill>
              </a:rPr>
              <a:t>3 lecciones por sesión</a:t>
            </a:r>
            <a:r>
              <a:rPr lang="es-ES_tradnl" sz="4000" b="1" dirty="0">
                <a:solidFill>
                  <a:schemeClr val="tx1"/>
                </a:solidFill>
              </a:rPr>
              <a:t>. </a:t>
            </a:r>
          </a:p>
          <a:p>
            <a:r>
              <a:rPr lang="es-ES_tradnl" sz="4000" dirty="0">
                <a:solidFill>
                  <a:schemeClr val="tx1"/>
                </a:solidFill>
              </a:rPr>
              <a:t>El Pastor puede, si es necesario</a:t>
            </a:r>
            <a:r>
              <a:rPr lang="es-ES_tradnl" sz="4000" i="1" dirty="0">
                <a:solidFill>
                  <a:schemeClr val="tx1"/>
                </a:solidFill>
              </a:rPr>
              <a:t>, extender este Proceso 1 mes más</a:t>
            </a:r>
            <a:r>
              <a:rPr lang="es-ES_tradnl" sz="4000" dirty="0">
                <a:solidFill>
                  <a:schemeClr val="tx1"/>
                </a:solidFill>
              </a:rPr>
              <a:t>, para dar las 24 lecciones en 12 semanas, 2 por sesión. </a:t>
            </a:r>
            <a:endParaRPr lang="es-MX" sz="4000" i="1"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412500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295849"/>
            <a:ext cx="8781143" cy="1153437"/>
          </a:xfrm>
        </p:spPr>
        <p:txBody>
          <a:bodyPr/>
          <a:lstStyle/>
          <a:p>
            <a:r>
              <a:rPr lang="es-MX" b="1" dirty="0">
                <a:solidFill>
                  <a:srgbClr val="FF0000"/>
                </a:solidFill>
                <a:latin typeface="AlternateGothic2 BT" panose="020B0608020202050204" pitchFamily="34" charset="0"/>
              </a:rPr>
              <a:t>Dinámica</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2457443"/>
            <a:ext cx="8635999" cy="3475271"/>
          </a:xfrm>
        </p:spPr>
        <p:txBody>
          <a:bodyPr>
            <a:normAutofit/>
          </a:bodyPr>
          <a:lstStyle/>
          <a:p>
            <a:r>
              <a:rPr lang="es-ES_tradnl" sz="4000" i="1" dirty="0">
                <a:solidFill>
                  <a:srgbClr val="000000"/>
                </a:solidFill>
              </a:rPr>
              <a:t>“pero </a:t>
            </a:r>
            <a:r>
              <a:rPr lang="es-ES_tradnl" sz="4000" b="1" i="1" dirty="0">
                <a:solidFill>
                  <a:srgbClr val="FF0000"/>
                </a:solidFill>
              </a:rPr>
              <a:t>el alimento sólido es para los que han alcanzado madurez</a:t>
            </a:r>
            <a:r>
              <a:rPr lang="es-ES_tradnl" sz="4000" i="1" dirty="0">
                <a:solidFill>
                  <a:srgbClr val="000000"/>
                </a:solidFill>
              </a:rPr>
              <a:t>, para los que por el uso tienen los sentidos ejercitados en el discernimiento del bien y del mal”. </a:t>
            </a:r>
            <a:r>
              <a:rPr lang="es-ES_tradnl" sz="4000" dirty="0">
                <a:solidFill>
                  <a:srgbClr val="000000"/>
                </a:solidFill>
              </a:rPr>
              <a:t>(Hebreos 5:14)</a:t>
            </a:r>
            <a:endParaRPr lang="es-MX" sz="4000" dirty="0">
              <a:solidFill>
                <a:srgbClr val="000000"/>
              </a:solidFill>
            </a:endParaRPr>
          </a:p>
          <a:p>
            <a:endParaRPr lang="es-MX" sz="4000" dirty="0">
              <a:solidFill>
                <a:srgbClr val="000000"/>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368571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2112726"/>
            <a:ext cx="8635999" cy="3475271"/>
          </a:xfrm>
        </p:spPr>
        <p:txBody>
          <a:bodyPr>
            <a:normAutofit/>
          </a:bodyPr>
          <a:lstStyle/>
          <a:p>
            <a:r>
              <a:rPr lang="es-ES_tradnl" sz="5400" b="1" dirty="0">
                <a:solidFill>
                  <a:srgbClr val="FF0000"/>
                </a:solidFill>
                <a:latin typeface="AlternateGothic2 BT" panose="020B0608020202050204" pitchFamily="34" charset="0"/>
              </a:rPr>
              <a:t>2. Integrar al Liderazgo </a:t>
            </a:r>
            <a:br>
              <a:rPr lang="es-ES_tradnl" sz="5400" b="1" dirty="0">
                <a:solidFill>
                  <a:srgbClr val="FF0000"/>
                </a:solidFill>
                <a:latin typeface="AlternateGothic2 BT" panose="020B0608020202050204" pitchFamily="34" charset="0"/>
              </a:rPr>
            </a:br>
            <a:r>
              <a:rPr lang="es-ES_tradnl" sz="5400" b="1" dirty="0">
                <a:solidFill>
                  <a:srgbClr val="FF0000"/>
                </a:solidFill>
                <a:latin typeface="AlternateGothic2 BT" panose="020B0608020202050204" pitchFamily="34" charset="0"/>
              </a:rPr>
              <a:t>del Grupo de Amistad </a:t>
            </a:r>
            <a:br>
              <a:rPr lang="es-ES_tradnl" sz="5400" dirty="0">
                <a:solidFill>
                  <a:srgbClr val="0070C0"/>
                </a:solidFill>
                <a:latin typeface="AlternateGothic2 BT" panose="020B0608020202050204" pitchFamily="34" charset="0"/>
              </a:rPr>
            </a:br>
            <a:r>
              <a:rPr lang="es-ES_tradnl" sz="3600" dirty="0">
                <a:solidFill>
                  <a:schemeClr val="tx1"/>
                </a:solidFill>
                <a:latin typeface="AlternateGothic2 BT" panose="020B0608020202050204" pitchFamily="34" charset="0"/>
              </a:rPr>
              <a:t>(Engrane 3)</a:t>
            </a:r>
            <a:endParaRPr lang="es-MX" sz="72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300872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1913153"/>
            <a:ext cx="8635999" cy="3475271"/>
          </a:xfrm>
        </p:spPr>
        <p:txBody>
          <a:bodyPr>
            <a:noAutofit/>
          </a:bodyPr>
          <a:lstStyle/>
          <a:p>
            <a:r>
              <a:rPr lang="es-ES_tradnl" sz="4000" dirty="0">
                <a:solidFill>
                  <a:srgbClr val="000000"/>
                </a:solidFill>
              </a:rPr>
              <a:t>Al final de los 2 meses </a:t>
            </a:r>
            <a:r>
              <a:rPr lang="es-ES_tradnl" sz="4000" b="1" i="1" dirty="0">
                <a:solidFill>
                  <a:srgbClr val="FF0000"/>
                </a:solidFill>
              </a:rPr>
              <a:t>evaluando la madurez del nuevo convertido</a:t>
            </a:r>
            <a:r>
              <a:rPr lang="es-ES_tradnl" sz="4000" i="1" dirty="0">
                <a:solidFill>
                  <a:srgbClr val="000000"/>
                </a:solidFill>
              </a:rPr>
              <a:t>, se le puede instalar como Timoteo</a:t>
            </a:r>
            <a:r>
              <a:rPr lang="es-ES_tradnl" sz="4000" dirty="0">
                <a:solidFill>
                  <a:srgbClr val="000000"/>
                </a:solidFill>
              </a:rPr>
              <a:t>, o en alguna otra responsabilidad de acuerdo a su desarrollo, para ir aprendiendo a servir en el GDA. </a:t>
            </a:r>
            <a:endParaRPr lang="es-MX" sz="4000" dirty="0">
              <a:solidFill>
                <a:srgbClr val="000000"/>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47637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2558143"/>
            <a:ext cx="8635999" cy="3683002"/>
          </a:xfrm>
        </p:spPr>
        <p:txBody>
          <a:bodyPr>
            <a:normAutofit/>
          </a:bodyPr>
          <a:lstStyle/>
          <a:p>
            <a:r>
              <a:rPr lang="es-ES_tradnl" sz="5400" b="1" dirty="0">
                <a:solidFill>
                  <a:srgbClr val="F43922"/>
                </a:solidFill>
                <a:latin typeface="AlternateGothic2 BT" panose="020B0608020202050204" pitchFamily="34" charset="0"/>
              </a:rPr>
              <a:t>3. Integrar a la Reunión MEET</a:t>
            </a:r>
            <a:br>
              <a:rPr lang="es-ES_tradnl" sz="5400" dirty="0">
                <a:solidFill>
                  <a:srgbClr val="F43922"/>
                </a:solidFill>
                <a:latin typeface="AlternateGothic2 BT" panose="020B0608020202050204" pitchFamily="34" charset="0"/>
              </a:rPr>
            </a:br>
            <a:r>
              <a:rPr lang="es-ES_tradnl" sz="3600" dirty="0">
                <a:solidFill>
                  <a:schemeClr val="tx1"/>
                </a:solidFill>
                <a:latin typeface="AlternateGothic2 BT" panose="020B0608020202050204" pitchFamily="34" charset="0"/>
              </a:rPr>
              <a:t>(Engrane 6)</a:t>
            </a:r>
            <a:endParaRPr lang="es-MX" sz="36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3570082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1812619"/>
            <a:ext cx="8635999" cy="4123848"/>
          </a:xfrm>
        </p:spPr>
        <p:txBody>
          <a:bodyPr>
            <a:normAutofit lnSpcReduction="10000"/>
          </a:bodyPr>
          <a:lstStyle/>
          <a:p>
            <a:r>
              <a:rPr lang="es-ES_tradnl" sz="5400" b="1" dirty="0">
                <a:solidFill>
                  <a:srgbClr val="F43922"/>
                </a:solidFill>
                <a:latin typeface="AlternateGothic2 BT" panose="020B0608020202050204" pitchFamily="34" charset="0"/>
              </a:rPr>
              <a:t>La Reunión MEET</a:t>
            </a:r>
            <a:endParaRPr lang="es-ES_tradnl" sz="3600" dirty="0">
              <a:solidFill>
                <a:schemeClr val="tx1"/>
              </a:solidFill>
              <a:latin typeface="AlternateGothic2 BT" panose="020B0608020202050204" pitchFamily="34" charset="0"/>
            </a:endParaRPr>
          </a:p>
          <a:p>
            <a:pPr algn="l"/>
            <a:r>
              <a:rPr lang="es-ES_tradnl" sz="4400" b="1" dirty="0">
                <a:solidFill>
                  <a:schemeClr val="tx1"/>
                </a:solidFill>
                <a:latin typeface="AlternateGothic2 BT" panose="020B0608020202050204" pitchFamily="34" charset="0"/>
              </a:rPr>
              <a:t>						</a:t>
            </a:r>
            <a:r>
              <a:rPr lang="es-ES_tradnl" sz="4400" b="1" dirty="0">
                <a:solidFill>
                  <a:srgbClr val="FF0000"/>
                </a:solidFill>
                <a:latin typeface="AlternateGothic2 BT" panose="020B0608020202050204" pitchFamily="34" charset="0"/>
              </a:rPr>
              <a:t>M</a:t>
            </a:r>
            <a:r>
              <a:rPr lang="es-ES_tradnl" sz="4400" b="1" dirty="0">
                <a:solidFill>
                  <a:schemeClr val="tx1"/>
                </a:solidFill>
                <a:latin typeface="AlternateGothic2 BT" panose="020B0608020202050204" pitchFamily="34" charset="0"/>
              </a:rPr>
              <a:t>inistrar</a:t>
            </a:r>
          </a:p>
          <a:p>
            <a:pPr algn="l"/>
            <a:r>
              <a:rPr lang="es-ES_tradnl" sz="4400" b="1" dirty="0">
                <a:solidFill>
                  <a:schemeClr val="tx1"/>
                </a:solidFill>
                <a:latin typeface="AlternateGothic2 BT" panose="020B0608020202050204" pitchFamily="34" charset="0"/>
              </a:rPr>
              <a:t>						</a:t>
            </a:r>
            <a:r>
              <a:rPr lang="es-ES_tradnl" sz="4400" b="1" dirty="0">
                <a:solidFill>
                  <a:srgbClr val="FF0000"/>
                </a:solidFill>
                <a:latin typeface="AlternateGothic2 BT" panose="020B0608020202050204" pitchFamily="34" charset="0"/>
              </a:rPr>
              <a:t>E</a:t>
            </a:r>
            <a:r>
              <a:rPr lang="es-ES_tradnl" sz="4400" b="1" dirty="0">
                <a:solidFill>
                  <a:schemeClr val="tx1"/>
                </a:solidFill>
                <a:latin typeface="AlternateGothic2 BT" panose="020B0608020202050204" pitchFamily="34" charset="0"/>
              </a:rPr>
              <a:t>valuar</a:t>
            </a:r>
          </a:p>
          <a:p>
            <a:pPr algn="l"/>
            <a:r>
              <a:rPr lang="es-ES_tradnl" sz="4400" b="1" dirty="0">
                <a:solidFill>
                  <a:schemeClr val="tx1"/>
                </a:solidFill>
                <a:latin typeface="AlternateGothic2 BT" panose="020B0608020202050204" pitchFamily="34" charset="0"/>
              </a:rPr>
              <a:t>						</a:t>
            </a:r>
            <a:r>
              <a:rPr lang="es-ES_tradnl" sz="4400" b="1" dirty="0">
                <a:solidFill>
                  <a:srgbClr val="FF0000"/>
                </a:solidFill>
                <a:latin typeface="AlternateGothic2 BT" panose="020B0608020202050204" pitchFamily="34" charset="0"/>
              </a:rPr>
              <a:t>E</a:t>
            </a:r>
            <a:r>
              <a:rPr lang="es-ES_tradnl" sz="4400" b="1" dirty="0">
                <a:solidFill>
                  <a:schemeClr val="tx1"/>
                </a:solidFill>
                <a:latin typeface="AlternateGothic2 BT" panose="020B0608020202050204" pitchFamily="34" charset="0"/>
              </a:rPr>
              <a:t>mpoderar</a:t>
            </a:r>
          </a:p>
          <a:p>
            <a:pPr algn="l"/>
            <a:r>
              <a:rPr lang="es-ES_tradnl" sz="4400" b="1" dirty="0">
                <a:solidFill>
                  <a:schemeClr val="tx1"/>
                </a:solidFill>
                <a:latin typeface="AlternateGothic2 BT" panose="020B0608020202050204" pitchFamily="34" charset="0"/>
              </a:rPr>
              <a:t>						</a:t>
            </a:r>
            <a:r>
              <a:rPr lang="es-ES_tradnl" sz="4400" b="1" dirty="0">
                <a:solidFill>
                  <a:srgbClr val="FF0000"/>
                </a:solidFill>
                <a:latin typeface="AlternateGothic2 BT" panose="020B0608020202050204" pitchFamily="34" charset="0"/>
              </a:rPr>
              <a:t>T</a:t>
            </a:r>
            <a:r>
              <a:rPr lang="es-ES_tradnl" sz="4400" b="1" dirty="0">
                <a:solidFill>
                  <a:schemeClr val="tx1"/>
                </a:solidFill>
                <a:latin typeface="AlternateGothic2 BT" panose="020B0608020202050204" pitchFamily="34" charset="0"/>
              </a:rPr>
              <a:t>razar</a:t>
            </a:r>
            <a:endParaRPr lang="es-MX" sz="4400" b="1"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377312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1913153"/>
            <a:ext cx="8635999" cy="3475271"/>
          </a:xfrm>
        </p:spPr>
        <p:txBody>
          <a:bodyPr>
            <a:noAutofit/>
          </a:bodyPr>
          <a:lstStyle/>
          <a:p>
            <a:r>
              <a:rPr lang="es-ES_tradnl" sz="4000" dirty="0">
                <a:solidFill>
                  <a:srgbClr val="000000"/>
                </a:solidFill>
              </a:rPr>
              <a:t>Al final de los 2 meses de </a:t>
            </a:r>
            <a:r>
              <a:rPr lang="es-ES_tradnl" sz="4000" b="1" dirty="0">
                <a:solidFill>
                  <a:srgbClr val="FF0000"/>
                </a:solidFill>
              </a:rPr>
              <a:t>Madurar</a:t>
            </a:r>
            <a:r>
              <a:rPr lang="es-ES_tradnl" sz="4000" b="1" dirty="0">
                <a:solidFill>
                  <a:srgbClr val="000000"/>
                </a:solidFill>
              </a:rPr>
              <a:t>, </a:t>
            </a:r>
            <a:r>
              <a:rPr lang="es-ES_tradnl" sz="4000" dirty="0">
                <a:solidFill>
                  <a:srgbClr val="000000"/>
                </a:solidFill>
              </a:rPr>
              <a:t>asistirá también a la Reunión Semanal que el Pastor hace con sus Líderes, para ir impregnándolo de la visión del Reino de Dios y desarrollarle áreas de su carácter cristiano, como el compromiso.</a:t>
            </a:r>
            <a:endParaRPr lang="es-MX" sz="4000" dirty="0">
              <a:solidFill>
                <a:srgbClr val="000000"/>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59813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2558143"/>
            <a:ext cx="8635999" cy="3683002"/>
          </a:xfrm>
        </p:spPr>
        <p:txBody>
          <a:bodyPr>
            <a:normAutofit/>
          </a:bodyPr>
          <a:lstStyle/>
          <a:p>
            <a:r>
              <a:rPr lang="es-ES_tradnl" sz="5400" b="1" dirty="0">
                <a:solidFill>
                  <a:srgbClr val="FF0000"/>
                </a:solidFill>
                <a:latin typeface="AlternateGothic2 BT" panose="020B0608020202050204" pitchFamily="34" charset="0"/>
              </a:rPr>
              <a:t>4. Fiesta </a:t>
            </a:r>
            <a:br>
              <a:rPr lang="es-ES_tradnl" sz="5400" b="1" dirty="0">
                <a:solidFill>
                  <a:srgbClr val="FF0000"/>
                </a:solidFill>
                <a:latin typeface="AlternateGothic2 BT" panose="020B0608020202050204" pitchFamily="34" charset="0"/>
              </a:rPr>
            </a:br>
            <a:r>
              <a:rPr lang="es-ES_tradnl" sz="5400" b="1" dirty="0">
                <a:solidFill>
                  <a:srgbClr val="FF0000"/>
                </a:solidFill>
                <a:latin typeface="AlternateGothic2 BT" panose="020B0608020202050204" pitchFamily="34" charset="0"/>
              </a:rPr>
              <a:t>del Timoteo</a:t>
            </a:r>
            <a:endParaRPr lang="es-MX"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70272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EDJ 2.0 Porta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82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1659151"/>
            <a:ext cx="8635999" cy="3475271"/>
          </a:xfrm>
        </p:spPr>
        <p:txBody>
          <a:bodyPr>
            <a:noAutofit/>
          </a:bodyPr>
          <a:lstStyle/>
          <a:p>
            <a:r>
              <a:rPr lang="es-ES_tradnl" sz="4000" dirty="0">
                <a:solidFill>
                  <a:schemeClr val="tx1"/>
                </a:solidFill>
              </a:rPr>
              <a:t>Al fin de los 2 meses de </a:t>
            </a:r>
            <a:r>
              <a:rPr lang="es-ES_tradnl" sz="4000" b="1" dirty="0">
                <a:solidFill>
                  <a:srgbClr val="FF0000"/>
                </a:solidFill>
              </a:rPr>
              <a:t>Madurar</a:t>
            </a:r>
            <a:r>
              <a:rPr lang="es-ES_tradnl" sz="4000" b="1" dirty="0">
                <a:solidFill>
                  <a:schemeClr val="tx1"/>
                </a:solidFill>
              </a:rPr>
              <a:t>, </a:t>
            </a:r>
            <a:r>
              <a:rPr lang="es-ES_tradnl" sz="4000" dirty="0">
                <a:solidFill>
                  <a:schemeClr val="tx1"/>
                </a:solidFill>
              </a:rPr>
              <a:t>se celebra en el Grupo de Amistad, la </a:t>
            </a:r>
            <a:r>
              <a:rPr lang="es-ES_tradnl" sz="4000" b="1" dirty="0">
                <a:solidFill>
                  <a:srgbClr val="FF0000"/>
                </a:solidFill>
              </a:rPr>
              <a:t>Fiesta del Timoteo</a:t>
            </a:r>
            <a:r>
              <a:rPr lang="es-ES_tradnl" sz="4000" dirty="0">
                <a:solidFill>
                  <a:schemeClr val="tx1"/>
                </a:solidFill>
              </a:rPr>
              <a:t>. </a:t>
            </a:r>
          </a:p>
          <a:p>
            <a:r>
              <a:rPr lang="es-ES_tradnl" sz="4000" dirty="0">
                <a:solidFill>
                  <a:schemeClr val="tx1"/>
                </a:solidFill>
              </a:rPr>
              <a:t>Esta celebración será un sencillo convivio organizado por el Líder, a fin de motivar al nuevo Timoteo y presentarlo ante el GDA. </a:t>
            </a:r>
            <a:endParaRPr lang="es-MX" sz="40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1646168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2179804"/>
            <a:ext cx="8635999" cy="3475271"/>
          </a:xfrm>
        </p:spPr>
        <p:txBody>
          <a:bodyPr>
            <a:noAutofit/>
          </a:bodyPr>
          <a:lstStyle/>
          <a:p>
            <a:r>
              <a:rPr lang="es-ES_tradnl" sz="4000" dirty="0">
                <a:solidFill>
                  <a:schemeClr val="tx1"/>
                </a:solidFill>
              </a:rPr>
              <a:t>Será Timoteo por los próximos 4 meses, para que al terminar el nivel </a:t>
            </a:r>
            <a:r>
              <a:rPr lang="es-ES_tradnl" sz="4000" b="1" dirty="0">
                <a:solidFill>
                  <a:srgbClr val="3366FF"/>
                </a:solidFill>
              </a:rPr>
              <a:t>Multiplicar</a:t>
            </a:r>
            <a:r>
              <a:rPr lang="es-ES_tradnl" sz="4000" dirty="0">
                <a:solidFill>
                  <a:schemeClr val="tx1"/>
                </a:solidFill>
              </a:rPr>
              <a:t>, se convierta en un nuevo Líder capacitado para hacer lo mismo con otros</a:t>
            </a:r>
            <a:r>
              <a:rPr lang="es-ES_tradnl" sz="4000" i="1" dirty="0">
                <a:solidFill>
                  <a:schemeClr val="tx1"/>
                </a:solidFill>
              </a:rPr>
              <a:t>. </a:t>
            </a: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3066247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2248834"/>
            <a:ext cx="8635999" cy="3475271"/>
          </a:xfrm>
        </p:spPr>
        <p:txBody>
          <a:bodyPr>
            <a:noAutofit/>
          </a:bodyPr>
          <a:lstStyle/>
          <a:p>
            <a:r>
              <a:rPr lang="es-ES_tradnl" sz="4000" i="1" dirty="0">
                <a:solidFill>
                  <a:schemeClr val="tx1"/>
                </a:solidFill>
              </a:rPr>
              <a:t>“Lo que has oído de mí ante muchos testigos, esto </a:t>
            </a:r>
            <a:r>
              <a:rPr lang="es-ES_tradnl" sz="4000" b="1" i="1" dirty="0">
                <a:solidFill>
                  <a:srgbClr val="FF0000"/>
                </a:solidFill>
              </a:rPr>
              <a:t>encarga a hombres fieles </a:t>
            </a:r>
            <a:r>
              <a:rPr lang="es-ES_tradnl" sz="4000" i="1" dirty="0">
                <a:solidFill>
                  <a:schemeClr val="tx1"/>
                </a:solidFill>
              </a:rPr>
              <a:t>que sean idóneos para enseñar también a otros”.</a:t>
            </a:r>
            <a:r>
              <a:rPr lang="es-ES_tradnl" sz="4000" dirty="0">
                <a:solidFill>
                  <a:schemeClr val="tx1"/>
                </a:solidFill>
              </a:rPr>
              <a:t> (2 Timoteo 2:2)</a:t>
            </a:r>
            <a:endParaRPr lang="es-MX" sz="40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468608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2570"/>
            <a:ext cx="7772400" cy="1215572"/>
          </a:xfrm>
        </p:spPr>
        <p:txBody>
          <a:bodyPr/>
          <a:lstStyle/>
          <a:p>
            <a:r>
              <a:rPr lang="es-ES_tradnl" b="1" dirty="0">
                <a:solidFill>
                  <a:srgbClr val="FF0000"/>
                </a:solidFill>
                <a:latin typeface="AlternateGothic2 BT" panose="020B0608020202050204" pitchFamily="34" charset="0"/>
              </a:rPr>
              <a:t>Conclusión</a:t>
            </a:r>
            <a:endParaRPr lang="en-US" dirty="0"/>
          </a:p>
        </p:txBody>
      </p:sp>
      <p:sp>
        <p:nvSpPr>
          <p:cNvPr id="5" name="Subtitle 4"/>
          <p:cNvSpPr>
            <a:spLocks noGrp="1"/>
          </p:cNvSpPr>
          <p:nvPr>
            <p:ph type="subTitle" idx="1"/>
          </p:nvPr>
        </p:nvSpPr>
        <p:spPr>
          <a:xfrm>
            <a:off x="435429" y="2558143"/>
            <a:ext cx="8363857" cy="3374572"/>
          </a:xfrm>
        </p:spPr>
        <p:txBody>
          <a:bodyPr>
            <a:noAutofit/>
          </a:bodyPr>
          <a:lstStyle/>
          <a:p>
            <a:r>
              <a:rPr lang="es-ES_tradnl" sz="4000" dirty="0">
                <a:solidFill>
                  <a:schemeClr val="tx1"/>
                </a:solidFill>
                <a:latin typeface="Calibri"/>
                <a:cs typeface="Calibri"/>
              </a:rPr>
              <a:t>La </a:t>
            </a:r>
            <a:r>
              <a:rPr lang="es-ES_tradnl" sz="4000" b="1" dirty="0">
                <a:solidFill>
                  <a:srgbClr val="FF0000"/>
                </a:solidFill>
                <a:latin typeface="Calibri"/>
                <a:cs typeface="Calibri"/>
              </a:rPr>
              <a:t>maduración</a:t>
            </a:r>
            <a:r>
              <a:rPr lang="es-ES_tradnl" sz="4000" dirty="0">
                <a:solidFill>
                  <a:schemeClr val="tx1"/>
                </a:solidFill>
                <a:latin typeface="Calibri"/>
                <a:cs typeface="Calibri"/>
              </a:rPr>
              <a:t> del creyente </a:t>
            </a:r>
            <a:r>
              <a:rPr lang="es-ES_tradnl" sz="4000" i="1" dirty="0">
                <a:solidFill>
                  <a:schemeClr val="tx1"/>
                </a:solidFill>
                <a:latin typeface="Calibri"/>
                <a:cs typeface="Calibri"/>
              </a:rPr>
              <a:t>es una prioridad</a:t>
            </a:r>
            <a:r>
              <a:rPr lang="es-ES_tradnl" sz="4000" dirty="0">
                <a:solidFill>
                  <a:schemeClr val="tx1"/>
                </a:solidFill>
                <a:latin typeface="Calibri"/>
                <a:cs typeface="Calibri"/>
              </a:rPr>
              <a:t>, ya que sólo así </a:t>
            </a:r>
            <a:r>
              <a:rPr lang="es-ES_tradnl" sz="4000" i="1" dirty="0">
                <a:solidFill>
                  <a:schemeClr val="tx1"/>
                </a:solidFill>
                <a:latin typeface="Calibri"/>
                <a:cs typeface="Calibri"/>
              </a:rPr>
              <a:t>contribuirá y no sólo demandará</a:t>
            </a:r>
            <a:r>
              <a:rPr lang="es-ES_tradnl" sz="4000" dirty="0">
                <a:solidFill>
                  <a:schemeClr val="tx1"/>
                </a:solidFill>
                <a:latin typeface="Calibri"/>
                <a:cs typeface="Calibri"/>
              </a:rPr>
              <a:t>. </a:t>
            </a:r>
          </a:p>
          <a:p>
            <a:r>
              <a:rPr lang="es-ES_tradnl" sz="4000" b="1" i="1" dirty="0">
                <a:solidFill>
                  <a:srgbClr val="FF0000"/>
                </a:solidFill>
                <a:latin typeface="Calibri"/>
                <a:cs typeface="Calibri"/>
              </a:rPr>
              <a:t>La Iglesia necesita obreros, porque la mies es mucha. </a:t>
            </a: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157050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2570"/>
            <a:ext cx="7772400" cy="1215572"/>
          </a:xfrm>
        </p:spPr>
        <p:txBody>
          <a:bodyPr/>
          <a:lstStyle/>
          <a:p>
            <a:r>
              <a:rPr lang="es-ES_tradnl" b="1" dirty="0">
                <a:solidFill>
                  <a:srgbClr val="FF0000"/>
                </a:solidFill>
                <a:latin typeface="AlternateGothic2 BT" panose="020B0608020202050204" pitchFamily="34" charset="0"/>
              </a:rPr>
              <a:t>Conclusión</a:t>
            </a:r>
            <a:endParaRPr lang="en-US" dirty="0"/>
          </a:p>
        </p:txBody>
      </p:sp>
      <p:sp>
        <p:nvSpPr>
          <p:cNvPr id="5" name="Subtitle 4"/>
          <p:cNvSpPr>
            <a:spLocks noGrp="1"/>
          </p:cNvSpPr>
          <p:nvPr>
            <p:ph type="subTitle" idx="1"/>
          </p:nvPr>
        </p:nvSpPr>
        <p:spPr>
          <a:xfrm>
            <a:off x="435429" y="2558143"/>
            <a:ext cx="8363857" cy="3374572"/>
          </a:xfrm>
        </p:spPr>
        <p:txBody>
          <a:bodyPr>
            <a:noAutofit/>
          </a:bodyPr>
          <a:lstStyle/>
          <a:p>
            <a:r>
              <a:rPr lang="es-ES_tradnl" sz="4000" dirty="0">
                <a:solidFill>
                  <a:schemeClr val="tx1"/>
                </a:solidFill>
              </a:rPr>
              <a:t>Los obreros ya están en la Iglesia, sólo hay que </a:t>
            </a:r>
            <a:r>
              <a:rPr lang="es-ES_tradnl" sz="4000" b="1" dirty="0">
                <a:solidFill>
                  <a:srgbClr val="FF0000"/>
                </a:solidFill>
              </a:rPr>
              <a:t>madurarlos</a:t>
            </a:r>
            <a:r>
              <a:rPr lang="es-ES_tradnl" sz="4000" dirty="0">
                <a:solidFill>
                  <a:srgbClr val="FF0000"/>
                </a:solidFill>
              </a:rPr>
              <a:t> y </a:t>
            </a:r>
            <a:r>
              <a:rPr lang="es-ES_tradnl" sz="4000" b="1" dirty="0">
                <a:solidFill>
                  <a:srgbClr val="FF0000"/>
                </a:solidFill>
              </a:rPr>
              <a:t>formarlos</a:t>
            </a:r>
            <a:r>
              <a:rPr lang="es-ES_tradnl" sz="4000" dirty="0">
                <a:solidFill>
                  <a:srgbClr val="FF0000"/>
                </a:solidFill>
              </a:rPr>
              <a:t> </a:t>
            </a:r>
            <a:r>
              <a:rPr lang="es-ES_tradnl" sz="4000" dirty="0">
                <a:solidFill>
                  <a:schemeClr val="tx1"/>
                </a:solidFill>
              </a:rPr>
              <a:t>para que colaboren en la magna tarea de alcanzar a los perdidos y hacerlos discípulos de Cristo. </a:t>
            </a:r>
            <a:endParaRPr lang="es-MX" sz="40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2258343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78286" y="914400"/>
            <a:ext cx="2808514" cy="5211762"/>
          </a:xfrm>
        </p:spPr>
        <p:txBody>
          <a:bodyPr/>
          <a:lstStyle/>
          <a:p>
            <a:r>
              <a:rPr lang="es-ES_tradnl"/>
              <a:t>TRABAJE CON UN CRONO-</a:t>
            </a:r>
            <a:br>
              <a:rPr lang="es-ES_tradnl"/>
            </a:br>
            <a:r>
              <a:rPr lang="es-ES_tradnl"/>
              <a:t>GRAMA ANUAL </a:t>
            </a:r>
            <a:endParaRPr lang="es-ES_tradnl"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950176"/>
            <a:ext cx="4767943" cy="5211763"/>
          </a:xfrm>
        </p:spPr>
      </p:pic>
    </p:spTree>
    <p:extLst>
      <p:ext uri="{BB962C8B-B14F-4D97-AF65-F5344CB8AC3E}">
        <p14:creationId xmlns:p14="http://schemas.microsoft.com/office/powerpoint/2010/main" val="147005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Madurar fondo EDJ 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615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5849"/>
            <a:ext cx="7772400" cy="1080865"/>
          </a:xfrm>
        </p:spPr>
        <p:txBody>
          <a:bodyPr/>
          <a:lstStyle/>
          <a:p>
            <a:r>
              <a:rPr lang="es-ES_tradnl" b="1" dirty="0">
                <a:solidFill>
                  <a:srgbClr val="F43922"/>
                </a:solidFill>
                <a:latin typeface="Arial"/>
                <a:cs typeface="Arial"/>
              </a:rPr>
              <a:t>Introducción</a:t>
            </a:r>
            <a:endParaRPr lang="en-US" dirty="0">
              <a:latin typeface="Arial"/>
              <a:cs typeface="Arial"/>
            </a:endParaRPr>
          </a:p>
        </p:txBody>
      </p:sp>
      <p:sp>
        <p:nvSpPr>
          <p:cNvPr id="5" name="Subtitle 4"/>
          <p:cNvSpPr>
            <a:spLocks noGrp="1"/>
          </p:cNvSpPr>
          <p:nvPr>
            <p:ph type="subTitle" idx="1"/>
          </p:nvPr>
        </p:nvSpPr>
        <p:spPr>
          <a:xfrm>
            <a:off x="235857" y="2376715"/>
            <a:ext cx="8635999" cy="3447142"/>
          </a:xfrm>
        </p:spPr>
        <p:txBody>
          <a:bodyPr>
            <a:noAutofit/>
          </a:bodyPr>
          <a:lstStyle/>
          <a:p>
            <a:r>
              <a:rPr lang="es-ES_tradnl" sz="4000" dirty="0">
                <a:solidFill>
                  <a:schemeClr val="tx1"/>
                </a:solidFill>
              </a:rPr>
              <a:t>La madurez de un discípulo, es indispensable. Los </a:t>
            </a:r>
            <a:r>
              <a:rPr lang="es-ES_tradnl" sz="4000" i="1" dirty="0">
                <a:solidFill>
                  <a:schemeClr val="tx1"/>
                </a:solidFill>
              </a:rPr>
              <a:t>creyentes inmaduros </a:t>
            </a:r>
            <a:r>
              <a:rPr lang="es-ES_tradnl" sz="4000" dirty="0">
                <a:solidFill>
                  <a:schemeClr val="tx1"/>
                </a:solidFill>
              </a:rPr>
              <a:t>en las Iglesias, son presa fácil del enemigo y </a:t>
            </a:r>
            <a:r>
              <a:rPr lang="es-ES_tradnl" sz="4000" b="1" i="1" dirty="0">
                <a:solidFill>
                  <a:srgbClr val="FF0000"/>
                </a:solidFill>
              </a:rPr>
              <a:t>terminan perdiéndose</a:t>
            </a:r>
            <a:r>
              <a:rPr lang="es-ES_tradnl" sz="4000" dirty="0">
                <a:solidFill>
                  <a:schemeClr val="tx1"/>
                </a:solidFill>
              </a:rPr>
              <a:t>,</a:t>
            </a:r>
            <a:r>
              <a:rPr lang="es-ES_tradnl" sz="4000" b="1" dirty="0">
                <a:solidFill>
                  <a:schemeClr val="tx1"/>
                </a:solidFill>
              </a:rPr>
              <a:t> </a:t>
            </a:r>
            <a:r>
              <a:rPr lang="es-ES_tradnl" sz="4000" dirty="0">
                <a:solidFill>
                  <a:schemeClr val="tx1"/>
                </a:solidFill>
              </a:rPr>
              <a:t>porque no lograron </a:t>
            </a:r>
            <a:r>
              <a:rPr lang="es-ES_tradnl" sz="4000" b="1" dirty="0">
                <a:solidFill>
                  <a:srgbClr val="FF0000"/>
                </a:solidFill>
              </a:rPr>
              <a:t>madurar</a:t>
            </a:r>
            <a:r>
              <a:rPr lang="es-ES_tradnl" sz="4000" dirty="0">
                <a:solidFill>
                  <a:schemeClr val="tx1"/>
                </a:solidFill>
              </a:rPr>
              <a:t> en su vida cristiana.</a:t>
            </a:r>
          </a:p>
          <a:p>
            <a:endParaRPr lang="en-US" sz="40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191771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95849"/>
            <a:ext cx="7772400" cy="1470025"/>
          </a:xfrm>
        </p:spPr>
        <p:txBody>
          <a:bodyPr/>
          <a:lstStyle/>
          <a:p>
            <a:r>
              <a:rPr lang="es-ES_tradnl" b="1" dirty="0">
                <a:solidFill>
                  <a:srgbClr val="FF0000"/>
                </a:solidFill>
                <a:latin typeface="Arial"/>
                <a:cs typeface="Arial"/>
              </a:rPr>
              <a:t>Introducción</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3064874"/>
            <a:ext cx="8635999" cy="2758982"/>
          </a:xfrm>
        </p:spPr>
        <p:txBody>
          <a:bodyPr>
            <a:normAutofit/>
          </a:bodyPr>
          <a:lstStyle/>
          <a:p>
            <a:r>
              <a:rPr lang="es-ES_tradnl" sz="4000" dirty="0">
                <a:solidFill>
                  <a:srgbClr val="000000"/>
                </a:solidFill>
              </a:rPr>
              <a:t>Los </a:t>
            </a:r>
            <a:r>
              <a:rPr lang="es-ES_tradnl" sz="4000" i="1" dirty="0">
                <a:solidFill>
                  <a:srgbClr val="000000"/>
                </a:solidFill>
              </a:rPr>
              <a:t>cristianos </a:t>
            </a:r>
            <a:r>
              <a:rPr lang="es-ES_tradnl" sz="4000" b="1" i="1" dirty="0">
                <a:solidFill>
                  <a:srgbClr val="FF0000"/>
                </a:solidFill>
              </a:rPr>
              <a:t>inmaduros</a:t>
            </a:r>
            <a:r>
              <a:rPr lang="es-ES_tradnl" sz="4000" i="1" dirty="0">
                <a:solidFill>
                  <a:srgbClr val="000000"/>
                </a:solidFill>
              </a:rPr>
              <a:t> no se integran a servir a Dios</a:t>
            </a:r>
            <a:r>
              <a:rPr lang="es-ES_tradnl" sz="4000" dirty="0">
                <a:solidFill>
                  <a:srgbClr val="000000"/>
                </a:solidFill>
              </a:rPr>
              <a:t>; sólo demandan atención como </a:t>
            </a:r>
            <a:r>
              <a:rPr lang="es-ES_tradnl" sz="4000" b="1" i="1" dirty="0">
                <a:solidFill>
                  <a:srgbClr val="FF0000"/>
                </a:solidFill>
              </a:rPr>
              <a:t>bebés espirituales</a:t>
            </a:r>
            <a:r>
              <a:rPr lang="es-ES_tradnl" sz="4000" b="1" i="1" dirty="0">
                <a:solidFill>
                  <a:srgbClr val="000000"/>
                </a:solidFill>
              </a:rPr>
              <a:t>. </a:t>
            </a:r>
            <a:endParaRPr lang="es-MX" sz="4000" b="1" i="1" dirty="0">
              <a:solidFill>
                <a:srgbClr val="000000"/>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96654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461521"/>
            <a:ext cx="8781143" cy="1470025"/>
          </a:xfrm>
        </p:spPr>
        <p:txBody>
          <a:bodyPr/>
          <a:lstStyle/>
          <a:p>
            <a:r>
              <a:rPr lang="es-MX" b="1" dirty="0">
                <a:latin typeface="AlternateGothic2 BT" panose="020B0608020202050204" pitchFamily="34" charset="0"/>
              </a:rPr>
              <a:t>Objetivo del Propósito </a:t>
            </a:r>
            <a:r>
              <a:rPr lang="es-MX" b="1" dirty="0">
                <a:solidFill>
                  <a:srgbClr val="FF0000"/>
                </a:solidFill>
                <a:latin typeface="AlternateGothic2 BT" panose="020B0608020202050204" pitchFamily="34" charset="0"/>
              </a:rPr>
              <a:t>Madurar</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2950999"/>
            <a:ext cx="8635999" cy="3211285"/>
          </a:xfrm>
        </p:spPr>
        <p:txBody>
          <a:bodyPr>
            <a:normAutofit/>
          </a:bodyPr>
          <a:lstStyle/>
          <a:p>
            <a:r>
              <a:rPr lang="es-ES_tradnl" sz="4000" dirty="0">
                <a:solidFill>
                  <a:schemeClr val="tx1"/>
                </a:solidFill>
              </a:rPr>
              <a:t>Poner </a:t>
            </a:r>
            <a:r>
              <a:rPr lang="es-ES_tradnl" sz="4000" b="1" i="1" dirty="0">
                <a:solidFill>
                  <a:srgbClr val="FF0000"/>
                </a:solidFill>
              </a:rPr>
              <a:t>responsabilidades en sus hombros</a:t>
            </a:r>
            <a:r>
              <a:rPr lang="es-ES_tradnl" sz="4000" dirty="0">
                <a:solidFill>
                  <a:schemeClr val="tx1"/>
                </a:solidFill>
              </a:rPr>
              <a:t>, empezando con ser un servidor (Timoteo) dentro de su Grupo de Amistad.</a:t>
            </a: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146939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544357"/>
            <a:ext cx="8781143" cy="1470025"/>
          </a:xfrm>
        </p:spPr>
        <p:txBody>
          <a:bodyPr/>
          <a:lstStyle/>
          <a:p>
            <a:r>
              <a:rPr lang="es-MX" b="1" dirty="0">
                <a:latin typeface="AlternateGothic2 BT" panose="020B0608020202050204" pitchFamily="34" charset="0"/>
              </a:rPr>
              <a:t>Objetivo del Propósito </a:t>
            </a:r>
            <a:r>
              <a:rPr lang="es-MX" b="1" dirty="0">
                <a:solidFill>
                  <a:srgbClr val="FF0000"/>
                </a:solidFill>
                <a:latin typeface="AlternateGothic2 BT" panose="020B0608020202050204" pitchFamily="34" charset="0"/>
              </a:rPr>
              <a:t>Madurar</a:t>
            </a:r>
            <a:endParaRPr lang="en-US" dirty="0">
              <a:solidFill>
                <a:srgbClr val="FF0000"/>
              </a:solidFill>
              <a:latin typeface="Arial"/>
              <a:cs typeface="Arial"/>
            </a:endParaRPr>
          </a:p>
        </p:txBody>
      </p:sp>
      <p:sp>
        <p:nvSpPr>
          <p:cNvPr id="5" name="Subtitle 4"/>
          <p:cNvSpPr>
            <a:spLocks noGrp="1"/>
          </p:cNvSpPr>
          <p:nvPr>
            <p:ph type="subTitle" idx="1"/>
          </p:nvPr>
        </p:nvSpPr>
        <p:spPr>
          <a:xfrm>
            <a:off x="235857" y="3410017"/>
            <a:ext cx="8635999" cy="2831128"/>
          </a:xfrm>
        </p:spPr>
        <p:txBody>
          <a:bodyPr>
            <a:normAutofit/>
          </a:bodyPr>
          <a:lstStyle/>
          <a:p>
            <a:r>
              <a:rPr lang="es-ES_tradnl" sz="4000" i="1" dirty="0">
                <a:solidFill>
                  <a:schemeClr val="tx1"/>
                </a:solidFill>
              </a:rPr>
              <a:t> </a:t>
            </a:r>
            <a:r>
              <a:rPr lang="es-ES_tradnl" sz="4000" b="1" i="1" dirty="0">
                <a:solidFill>
                  <a:schemeClr val="tx1"/>
                </a:solidFill>
              </a:rPr>
              <a:t>La responsabilidad lleva a la </a:t>
            </a:r>
            <a:r>
              <a:rPr lang="es-ES_tradnl" sz="4000" b="1" i="1" dirty="0">
                <a:solidFill>
                  <a:srgbClr val="FF0000"/>
                </a:solidFill>
              </a:rPr>
              <a:t>madurez</a:t>
            </a:r>
            <a:r>
              <a:rPr lang="es-ES_tradnl" sz="4000" b="1" i="1" dirty="0">
                <a:solidFill>
                  <a:schemeClr val="tx1"/>
                </a:solidFill>
              </a:rPr>
              <a:t>. </a:t>
            </a:r>
            <a:r>
              <a:rPr lang="es-ES_tradnl" sz="4000" dirty="0">
                <a:solidFill>
                  <a:schemeClr val="tx1"/>
                </a:solidFill>
              </a:rPr>
              <a:t>Una persona que sólo recibe, difícilmente madurará. </a:t>
            </a:r>
            <a:endParaRPr lang="es-MX" sz="40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235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5857" y="1549851"/>
            <a:ext cx="8781143" cy="1470025"/>
          </a:xfrm>
        </p:spPr>
        <p:txBody>
          <a:bodyPr/>
          <a:lstStyle/>
          <a:p>
            <a:r>
              <a:rPr lang="es-ES_tradnl" b="1" dirty="0">
                <a:latin typeface="AlternateGothic2 BT" panose="020B0608020202050204" pitchFamily="34" charset="0"/>
              </a:rPr>
              <a:t>El Propósito </a:t>
            </a:r>
            <a:r>
              <a:rPr lang="es-ES_tradnl" b="1" dirty="0">
                <a:solidFill>
                  <a:srgbClr val="FF0000"/>
                </a:solidFill>
                <a:latin typeface="AlternateGothic2 BT" panose="020B0608020202050204" pitchFamily="34" charset="0"/>
              </a:rPr>
              <a:t>Madurar</a:t>
            </a:r>
            <a:r>
              <a:rPr lang="es-ES_tradnl" b="1" dirty="0">
                <a:latin typeface="AlternateGothic2 BT" panose="020B0608020202050204" pitchFamily="34" charset="0"/>
              </a:rPr>
              <a:t>, </a:t>
            </a:r>
            <a:br>
              <a:rPr lang="es-ES_tradnl" b="1" dirty="0">
                <a:latin typeface="AlternateGothic2 BT" panose="020B0608020202050204" pitchFamily="34" charset="0"/>
              </a:rPr>
            </a:br>
            <a:r>
              <a:rPr lang="es-ES_tradnl" b="1" dirty="0">
                <a:latin typeface="AlternateGothic2 BT" panose="020B0608020202050204" pitchFamily="34" charset="0"/>
              </a:rPr>
              <a:t>Consta de 4 Sencillos Pasos.</a:t>
            </a:r>
            <a:endParaRPr lang="en-US" dirty="0">
              <a:latin typeface="Arial"/>
              <a:cs typeface="Aria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653143" y="3356430"/>
            <a:ext cx="8037286" cy="2282370"/>
          </a:xfrm>
          <a:prstGeom prst="rect">
            <a:avLst/>
          </a:prstGeom>
        </p:spPr>
      </p:pic>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5759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35857" y="2249714"/>
            <a:ext cx="8635999" cy="3991431"/>
          </a:xfrm>
        </p:spPr>
        <p:txBody>
          <a:bodyPr>
            <a:normAutofit/>
          </a:bodyPr>
          <a:lstStyle/>
          <a:p>
            <a:r>
              <a:rPr lang="es-MX" sz="5400" b="1" dirty="0">
                <a:solidFill>
                  <a:srgbClr val="F43922"/>
                </a:solidFill>
                <a:latin typeface="AlternateGothic2 BT" panose="020B0608020202050204" pitchFamily="34" charset="0"/>
              </a:rPr>
              <a:t>1. </a:t>
            </a:r>
            <a:r>
              <a:rPr lang="es-ES_tradnl" sz="5400" b="1" dirty="0">
                <a:solidFill>
                  <a:srgbClr val="F43922"/>
                </a:solidFill>
                <a:latin typeface="AlternateGothic2 BT" panose="020B0608020202050204" pitchFamily="34" charset="0"/>
              </a:rPr>
              <a:t>Escuela Sígame Nivel Madurar</a:t>
            </a:r>
            <a:br>
              <a:rPr lang="es-ES_tradnl" sz="5400" dirty="0">
                <a:solidFill>
                  <a:srgbClr val="0070C0"/>
                </a:solidFill>
                <a:latin typeface="AlternateGothic2 BT" panose="020B0608020202050204" pitchFamily="34" charset="0"/>
              </a:rPr>
            </a:br>
            <a:r>
              <a:rPr lang="es-ES_tradnl" sz="3600" dirty="0">
                <a:solidFill>
                  <a:schemeClr val="tx1"/>
                </a:solidFill>
              </a:rPr>
              <a:t>(Engrane 5) </a:t>
            </a:r>
            <a:endParaRPr lang="es-MX" sz="2800" dirty="0">
              <a:solidFill>
                <a:schemeClr val="tx1"/>
              </a:solidFill>
            </a:endParaRPr>
          </a:p>
        </p:txBody>
      </p:sp>
      <p:pic>
        <p:nvPicPr>
          <p:cNvPr id="6" name="Imagen 63"/>
          <p:cNvPicPr/>
          <p:nvPr/>
        </p:nvPicPr>
        <p:blipFill>
          <a:blip r:embed="rId2" cstate="print">
            <a:extLst>
              <a:ext uri="{28A0092B-C50C-407E-A947-70E740481C1C}">
                <a14:useLocalDpi xmlns:a14="http://schemas.microsoft.com/office/drawing/2010/main" val="0"/>
              </a:ext>
            </a:extLst>
          </a:blip>
          <a:stretch>
            <a:fillRect/>
          </a:stretch>
        </p:blipFill>
        <p:spPr>
          <a:xfrm>
            <a:off x="2527935" y="72572"/>
            <a:ext cx="6815636" cy="1542142"/>
          </a:xfrm>
          <a:prstGeom prst="rect">
            <a:avLst/>
          </a:prstGeom>
        </p:spPr>
      </p:pic>
    </p:spTree>
    <p:extLst>
      <p:ext uri="{BB962C8B-B14F-4D97-AF65-F5344CB8AC3E}">
        <p14:creationId xmlns:p14="http://schemas.microsoft.com/office/powerpoint/2010/main" val="24542763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TotalTime>
  <Words>579</Words>
  <Application>Microsoft Macintosh PowerPoint</Application>
  <PresentationFormat>On-screen Show (4:3)</PresentationFormat>
  <Paragraphs>39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AlternateGothic2 BT</vt:lpstr>
      <vt:lpstr>Arial</vt:lpstr>
      <vt:lpstr>Calibri</vt:lpstr>
      <vt:lpstr>Tema de Office</vt:lpstr>
      <vt:lpstr>PowerPoint Presentation</vt:lpstr>
      <vt:lpstr>PowerPoint Presentation</vt:lpstr>
      <vt:lpstr>PowerPoint Presentation</vt:lpstr>
      <vt:lpstr>Introducción</vt:lpstr>
      <vt:lpstr>Introducción</vt:lpstr>
      <vt:lpstr>Objetivo del Propósito Madurar</vt:lpstr>
      <vt:lpstr>Objetivo del Propósito Madurar</vt:lpstr>
      <vt:lpstr>El Propósito Madurar,  Consta de 4 Sencillos Pasos.</vt:lpstr>
      <vt:lpstr>PowerPoint Presentation</vt:lpstr>
      <vt:lpstr>Enfoque del Propósito Madurar</vt:lpstr>
      <vt:lpstr>Enfoque del Propósito Madurar</vt:lpstr>
      <vt:lpstr>Dinámica</vt:lpstr>
      <vt:lpstr>Dinámica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Conclusión</vt:lpstr>
      <vt:lpstr>Conclusión</vt:lpstr>
      <vt:lpstr>TRABAJE CON UN CRONO- GRAMA ANUAL </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user</dc:creator>
  <cp:keywords/>
  <dc:description/>
  <cp:lastModifiedBy>Andy Provencio</cp:lastModifiedBy>
  <cp:revision>28</cp:revision>
  <dcterms:created xsi:type="dcterms:W3CDTF">2017-11-02T01:36:05Z</dcterms:created>
  <dcterms:modified xsi:type="dcterms:W3CDTF">2018-02-24T21:33:37Z</dcterms:modified>
  <cp:category/>
</cp:coreProperties>
</file>