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4" r:id="rId2"/>
    <p:sldId id="257" r:id="rId3"/>
    <p:sldId id="258" r:id="rId4"/>
    <p:sldId id="259" r:id="rId5"/>
    <p:sldId id="293" r:id="rId6"/>
    <p:sldId id="277" r:id="rId7"/>
    <p:sldId id="278" r:id="rId8"/>
    <p:sldId id="279" r:id="rId9"/>
    <p:sldId id="280" r:id="rId10"/>
    <p:sldId id="281" r:id="rId11"/>
    <p:sldId id="282" r:id="rId12"/>
    <p:sldId id="283" r:id="rId13"/>
    <p:sldId id="284" r:id="rId14"/>
    <p:sldId id="285" r:id="rId15"/>
    <p:sldId id="286" r:id="rId16"/>
    <p:sldId id="260" r:id="rId17"/>
    <p:sldId id="287" r:id="rId18"/>
    <p:sldId id="288" r:id="rId19"/>
    <p:sldId id="289" r:id="rId20"/>
    <p:sldId id="262" r:id="rId21"/>
    <p:sldId id="290" r:id="rId22"/>
    <p:sldId id="291" r:id="rId23"/>
    <p:sldId id="292" r:id="rId2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077"/>
  </p:normalViewPr>
  <p:slideViewPr>
    <p:cSldViewPr snapToGrid="0" snapToObjects="1">
      <p:cViewPr varScale="1">
        <p:scale>
          <a:sx n="59" d="100"/>
          <a:sy n="59" d="100"/>
        </p:scale>
        <p:origin x="100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Clic para editar título</a:t>
            </a:r>
            <a:endParaRPr lang="es-MX"/>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lang="es-MX"/>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384261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MX"/>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280379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Clic para editar título</a:t>
            </a:r>
            <a:endParaRPr lang="es-MX"/>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7261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MX"/>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311493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Clic para editar título</a:t>
            </a:r>
            <a:endParaRPr lang="es-MX"/>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299648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MX"/>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5" name="Marcador de fecha 4"/>
          <p:cNvSpPr>
            <a:spLocks noGrp="1"/>
          </p:cNvSpPr>
          <p:nvPr>
            <p:ph type="dt" sz="half" idx="10"/>
          </p:nvPr>
        </p:nvSpPr>
        <p:spPr/>
        <p:txBody>
          <a:bodyPr/>
          <a:lstStyle/>
          <a:p>
            <a:fld id="{2A51A717-FC36-D94F-AEE8-CC1856805300}" type="datetimeFigureOut">
              <a:rPr lang="es-ES" smtClean="0"/>
              <a:t>24/2/18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13112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MX"/>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7" name="Marcador de fecha 6"/>
          <p:cNvSpPr>
            <a:spLocks noGrp="1"/>
          </p:cNvSpPr>
          <p:nvPr>
            <p:ph type="dt" sz="half" idx="10"/>
          </p:nvPr>
        </p:nvSpPr>
        <p:spPr/>
        <p:txBody>
          <a:bodyPr/>
          <a:lstStyle/>
          <a:p>
            <a:fld id="{2A51A717-FC36-D94F-AEE8-CC1856805300}" type="datetimeFigureOut">
              <a:rPr lang="es-ES" smtClean="0"/>
              <a:t>24/2/18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285084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MX"/>
          </a:p>
        </p:txBody>
      </p:sp>
      <p:sp>
        <p:nvSpPr>
          <p:cNvPr id="3" name="Marcador de fecha 2"/>
          <p:cNvSpPr>
            <a:spLocks noGrp="1"/>
          </p:cNvSpPr>
          <p:nvPr>
            <p:ph type="dt" sz="half" idx="10"/>
          </p:nvPr>
        </p:nvSpPr>
        <p:spPr/>
        <p:txBody>
          <a:bodyPr/>
          <a:lstStyle/>
          <a:p>
            <a:fld id="{2A51A717-FC36-D94F-AEE8-CC1856805300}" type="datetimeFigureOut">
              <a:rPr lang="es-ES" smtClean="0"/>
              <a:t>24/2/18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358306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51A717-FC36-D94F-AEE8-CC1856805300}" type="datetimeFigureOut">
              <a:rPr lang="es-ES" smtClean="0"/>
              <a:t>24/2/18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108007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Clic para editar título</a:t>
            </a:r>
            <a:endParaRPr lang="es-MX"/>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2A51A717-FC36-D94F-AEE8-CC1856805300}" type="datetimeFigureOut">
              <a:rPr lang="es-ES" smtClean="0"/>
              <a:t>24/2/18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179232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Clic para editar título</a:t>
            </a:r>
            <a:endParaRPr lang="es-MX"/>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2A51A717-FC36-D94F-AEE8-CC1856805300}" type="datetimeFigureOut">
              <a:rPr lang="es-ES" smtClean="0"/>
              <a:t>24/2/18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28951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 para editar título</a:t>
            </a:r>
            <a:endParaRPr lang="es-MX"/>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1A717-FC36-D94F-AEE8-CC1856805300}" type="datetimeFigureOut">
              <a:rPr lang="es-ES" smtClean="0"/>
              <a:t>24/2/18</a:t>
            </a:fld>
            <a:endParaRPr lang="es-MX"/>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6D38F-9345-734D-B817-70D47ACED357}" type="slidenum">
              <a:rPr lang="es-MX" smtClean="0"/>
              <a:t>‹#›</a:t>
            </a:fld>
            <a:endParaRPr lang="es-MX"/>
          </a:p>
        </p:txBody>
      </p:sp>
    </p:spTree>
    <p:extLst>
      <p:ext uri="{BB962C8B-B14F-4D97-AF65-F5344CB8AC3E}">
        <p14:creationId xmlns:p14="http://schemas.microsoft.com/office/powerpoint/2010/main" val="130310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5BE1D4-6CCC-8B43-918D-53662F2A9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545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917113"/>
            <a:ext cx="8568205" cy="1168251"/>
          </a:xfrm>
        </p:spPr>
        <p:txBody>
          <a:bodyPr>
            <a:normAutofit fontScale="90000"/>
          </a:bodyPr>
          <a:lstStyle/>
          <a:p>
            <a:r>
              <a:rPr lang="es-ES_tradnl" dirty="0">
                <a:solidFill>
                  <a:srgbClr val="FF6600"/>
                </a:solidFill>
                <a:latin typeface="AlternateGothic2 BT" panose="020B0608020202050204" pitchFamily="34" charset="0"/>
              </a:rPr>
              <a:t>¿Por qué un nuevo planteamiento?</a:t>
            </a:r>
            <a:endParaRPr lang="en-US" dirty="0">
              <a:solidFill>
                <a:srgbClr val="FF6600"/>
              </a:solidFill>
            </a:endParaRPr>
          </a:p>
        </p:txBody>
      </p:sp>
      <p:sp>
        <p:nvSpPr>
          <p:cNvPr id="5" name="Subtitle 4"/>
          <p:cNvSpPr>
            <a:spLocks noGrp="1"/>
          </p:cNvSpPr>
          <p:nvPr>
            <p:ph type="subTitle" idx="1"/>
          </p:nvPr>
        </p:nvSpPr>
        <p:spPr>
          <a:xfrm>
            <a:off x="417037" y="2199107"/>
            <a:ext cx="8397599" cy="3507201"/>
          </a:xfrm>
        </p:spPr>
        <p:txBody>
          <a:bodyPr>
            <a:noAutofit/>
          </a:bodyPr>
          <a:lstStyle/>
          <a:p>
            <a:r>
              <a:rPr lang="es-ES_tradnl" sz="4000" b="1" dirty="0">
                <a:solidFill>
                  <a:srgbClr val="008000"/>
                </a:solidFill>
                <a:latin typeface="Arial"/>
                <a:cs typeface="Arial"/>
              </a:rPr>
              <a:t>Agudizar la visión</a:t>
            </a:r>
            <a:r>
              <a:rPr lang="es-ES_tradnl" sz="4000" b="1" dirty="0">
                <a:solidFill>
                  <a:schemeClr val="tx1"/>
                </a:solidFill>
                <a:latin typeface="Arial"/>
                <a:cs typeface="Arial"/>
              </a:rPr>
              <a:t>.</a:t>
            </a:r>
            <a:r>
              <a:rPr lang="es-ES_tradnl" sz="4000" dirty="0">
                <a:solidFill>
                  <a:schemeClr val="tx1"/>
                </a:solidFill>
                <a:latin typeface="Arial"/>
                <a:cs typeface="Arial"/>
              </a:rPr>
              <a:t> Los primeros planteamientos de la Estrategia fueron </a:t>
            </a:r>
            <a:r>
              <a:rPr lang="es-ES_tradnl" sz="4000" dirty="0">
                <a:solidFill>
                  <a:srgbClr val="000000"/>
                </a:solidFill>
                <a:latin typeface="Arial"/>
                <a:cs typeface="Arial"/>
              </a:rPr>
              <a:t>muy </a:t>
            </a:r>
            <a:r>
              <a:rPr lang="es-ES_tradnl" sz="4000" b="1" i="1" dirty="0">
                <a:solidFill>
                  <a:srgbClr val="000000"/>
                </a:solidFill>
                <a:latin typeface="Arial"/>
                <a:cs typeface="Arial"/>
              </a:rPr>
              <a:t>buenos y efectivos</a:t>
            </a:r>
            <a:r>
              <a:rPr lang="es-ES_tradnl" sz="4000" dirty="0">
                <a:solidFill>
                  <a:srgbClr val="000000"/>
                </a:solidFill>
                <a:latin typeface="Arial"/>
                <a:cs typeface="Arial"/>
              </a:rPr>
              <a:t>; se logró dar un </a:t>
            </a:r>
            <a:r>
              <a:rPr lang="es-ES_tradnl" sz="4000" b="1" i="1" dirty="0">
                <a:solidFill>
                  <a:srgbClr val="000000"/>
                </a:solidFill>
                <a:latin typeface="Arial"/>
                <a:cs typeface="Arial"/>
              </a:rPr>
              <a:t>panorama</a:t>
            </a:r>
            <a:r>
              <a:rPr lang="es-ES_tradnl" sz="4000" dirty="0">
                <a:solidFill>
                  <a:srgbClr val="000000"/>
                </a:solidFill>
                <a:latin typeface="Arial"/>
                <a:cs typeface="Arial"/>
              </a:rPr>
              <a:t> a los pastores de la </a:t>
            </a:r>
            <a:r>
              <a:rPr lang="es-ES_tradnl" sz="4000" b="1" i="1" dirty="0">
                <a:solidFill>
                  <a:srgbClr val="000000"/>
                </a:solidFill>
                <a:latin typeface="Arial"/>
                <a:cs typeface="Arial"/>
              </a:rPr>
              <a:t>visión celular</a:t>
            </a:r>
            <a:r>
              <a:rPr lang="es-ES_tradnl" sz="4000" dirty="0">
                <a:solidFill>
                  <a:srgbClr val="000000"/>
                </a:solidFill>
                <a:latin typeface="Arial"/>
                <a:cs typeface="Arial"/>
              </a:rPr>
              <a:t>.</a:t>
            </a:r>
            <a:endParaRPr lang="es-ES_tradnl" sz="3600" dirty="0">
              <a:solidFill>
                <a:srgbClr val="000000"/>
              </a:solidFill>
              <a:latin typeface="Arial"/>
              <a:cs typeface="Arial"/>
            </a:endParaRPr>
          </a:p>
        </p:txBody>
      </p:sp>
    </p:spTree>
    <p:extLst>
      <p:ext uri="{BB962C8B-B14F-4D97-AF65-F5344CB8AC3E}">
        <p14:creationId xmlns:p14="http://schemas.microsoft.com/office/powerpoint/2010/main" val="238730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917113"/>
            <a:ext cx="8568205" cy="1168251"/>
          </a:xfrm>
        </p:spPr>
        <p:txBody>
          <a:bodyPr>
            <a:normAutofit fontScale="90000"/>
          </a:bodyPr>
          <a:lstStyle/>
          <a:p>
            <a:r>
              <a:rPr lang="es-ES_tradnl" dirty="0">
                <a:solidFill>
                  <a:srgbClr val="FF6600"/>
                </a:solidFill>
                <a:latin typeface="AlternateGothic2 BT" panose="020B0608020202050204" pitchFamily="34" charset="0"/>
              </a:rPr>
              <a:t>¿Por qué un nuevo planteamiento?</a:t>
            </a:r>
            <a:endParaRPr lang="en-US" dirty="0">
              <a:solidFill>
                <a:srgbClr val="FF6600"/>
              </a:solidFill>
            </a:endParaRPr>
          </a:p>
        </p:txBody>
      </p:sp>
      <p:sp>
        <p:nvSpPr>
          <p:cNvPr id="5" name="Subtitle 4"/>
          <p:cNvSpPr>
            <a:spLocks noGrp="1"/>
          </p:cNvSpPr>
          <p:nvPr>
            <p:ph type="subTitle" idx="1"/>
          </p:nvPr>
        </p:nvSpPr>
        <p:spPr>
          <a:xfrm>
            <a:off x="417037" y="2199107"/>
            <a:ext cx="8397599" cy="3507201"/>
          </a:xfrm>
        </p:spPr>
        <p:txBody>
          <a:bodyPr>
            <a:noAutofit/>
          </a:bodyPr>
          <a:lstStyle/>
          <a:p>
            <a:r>
              <a:rPr lang="es-ES_tradnl" sz="3600" dirty="0">
                <a:solidFill>
                  <a:schemeClr val="tx1"/>
                </a:solidFill>
                <a:latin typeface="Arial"/>
                <a:cs typeface="Arial"/>
              </a:rPr>
              <a:t>Ahora es necesario agudizar la visión, para </a:t>
            </a:r>
            <a:r>
              <a:rPr lang="es-ES_tradnl" sz="3600" b="1" i="1" dirty="0">
                <a:solidFill>
                  <a:srgbClr val="008000"/>
                </a:solidFill>
                <a:latin typeface="Arial"/>
                <a:cs typeface="Arial"/>
              </a:rPr>
              <a:t>profundizar en el modelo celular</a:t>
            </a:r>
            <a:r>
              <a:rPr lang="es-ES_tradnl" sz="3600" dirty="0">
                <a:solidFill>
                  <a:schemeClr val="tx1"/>
                </a:solidFill>
                <a:latin typeface="Arial"/>
                <a:cs typeface="Arial"/>
              </a:rPr>
              <a:t>, y así tener las condiciones para </a:t>
            </a:r>
            <a:r>
              <a:rPr lang="es-ES_tradnl" sz="3600" b="1" i="1" dirty="0">
                <a:solidFill>
                  <a:srgbClr val="008000"/>
                </a:solidFill>
                <a:latin typeface="Arial"/>
                <a:cs typeface="Arial"/>
              </a:rPr>
              <a:t>multiplicarnos</a:t>
            </a:r>
            <a:r>
              <a:rPr lang="es-ES_tradnl" sz="3600" dirty="0">
                <a:solidFill>
                  <a:schemeClr val="tx1"/>
                </a:solidFill>
                <a:latin typeface="Arial"/>
                <a:cs typeface="Arial"/>
              </a:rPr>
              <a:t> en el número de miembros y en congregaciones, de forma acelerada.</a:t>
            </a:r>
          </a:p>
          <a:p>
            <a:r>
              <a:rPr lang="es-ES_tradnl" sz="3600" dirty="0">
                <a:solidFill>
                  <a:schemeClr val="tx1"/>
                </a:solidFill>
                <a:latin typeface="Arial"/>
                <a:cs typeface="Arial"/>
              </a:rPr>
              <a:t> </a:t>
            </a:r>
          </a:p>
          <a:p>
            <a:endParaRPr lang="es-ES_tradnl" sz="3600" dirty="0">
              <a:solidFill>
                <a:schemeClr val="tx1"/>
              </a:solidFill>
              <a:latin typeface="Arial"/>
              <a:cs typeface="Arial"/>
            </a:endParaRPr>
          </a:p>
        </p:txBody>
      </p:sp>
    </p:spTree>
    <p:extLst>
      <p:ext uri="{BB962C8B-B14F-4D97-AF65-F5344CB8AC3E}">
        <p14:creationId xmlns:p14="http://schemas.microsoft.com/office/powerpoint/2010/main" val="330224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917113"/>
            <a:ext cx="8568205" cy="1168251"/>
          </a:xfrm>
        </p:spPr>
        <p:txBody>
          <a:bodyPr>
            <a:normAutofit fontScale="90000"/>
          </a:bodyPr>
          <a:lstStyle/>
          <a:p>
            <a:r>
              <a:rPr lang="es-ES_tradnl" dirty="0">
                <a:solidFill>
                  <a:srgbClr val="FF6600"/>
                </a:solidFill>
                <a:latin typeface="AlternateGothic2 BT" panose="020B0608020202050204" pitchFamily="34" charset="0"/>
              </a:rPr>
              <a:t>¿Por qué un nuevo planteamiento?</a:t>
            </a:r>
            <a:endParaRPr lang="en-US" dirty="0">
              <a:solidFill>
                <a:srgbClr val="FF6600"/>
              </a:solidFill>
            </a:endParaRPr>
          </a:p>
        </p:txBody>
      </p:sp>
      <p:sp>
        <p:nvSpPr>
          <p:cNvPr id="5" name="Subtitle 4"/>
          <p:cNvSpPr>
            <a:spLocks noGrp="1"/>
          </p:cNvSpPr>
          <p:nvPr>
            <p:ph type="subTitle" idx="1"/>
          </p:nvPr>
        </p:nvSpPr>
        <p:spPr>
          <a:xfrm>
            <a:off x="417037" y="2199107"/>
            <a:ext cx="8397599" cy="3507201"/>
          </a:xfrm>
        </p:spPr>
        <p:txBody>
          <a:bodyPr>
            <a:noAutofit/>
          </a:bodyPr>
          <a:lstStyle/>
          <a:p>
            <a:r>
              <a:rPr lang="es-ES_tradnl" sz="3600" b="1" dirty="0">
                <a:solidFill>
                  <a:srgbClr val="008000"/>
                </a:solidFill>
                <a:latin typeface="Arial"/>
                <a:cs typeface="Arial"/>
              </a:rPr>
              <a:t>Plantear la visión de forma más sencilla</a:t>
            </a:r>
            <a:r>
              <a:rPr lang="es-ES_tradnl" sz="3600" dirty="0">
                <a:solidFill>
                  <a:schemeClr val="tx1"/>
                </a:solidFill>
                <a:latin typeface="Arial"/>
                <a:cs typeface="Arial"/>
              </a:rPr>
              <a:t>, para </a:t>
            </a:r>
            <a:r>
              <a:rPr lang="es-ES_tradnl" sz="3600" b="1" i="1" dirty="0">
                <a:solidFill>
                  <a:srgbClr val="000000"/>
                </a:solidFill>
                <a:latin typeface="Arial"/>
                <a:cs typeface="Arial"/>
              </a:rPr>
              <a:t>facilitar su comprensión</a:t>
            </a:r>
            <a:r>
              <a:rPr lang="es-ES_tradnl" sz="3600" dirty="0">
                <a:solidFill>
                  <a:srgbClr val="000000"/>
                </a:solidFill>
                <a:latin typeface="Arial"/>
                <a:cs typeface="Arial"/>
              </a:rPr>
              <a:t> a los pastores, cuya congregación no esté bajo este modelo de trabajo. Que sea </a:t>
            </a:r>
            <a:r>
              <a:rPr lang="es-ES_tradnl" sz="3600" b="1" i="1" dirty="0">
                <a:solidFill>
                  <a:srgbClr val="000000"/>
                </a:solidFill>
                <a:latin typeface="Arial"/>
                <a:cs typeface="Arial"/>
              </a:rPr>
              <a:t>motivante para hacer la transición</a:t>
            </a:r>
            <a:r>
              <a:rPr lang="es-ES_tradnl" sz="3600" dirty="0">
                <a:solidFill>
                  <a:srgbClr val="000000"/>
                </a:solidFill>
                <a:latin typeface="Arial"/>
                <a:cs typeface="Arial"/>
              </a:rPr>
              <a:t>. </a:t>
            </a:r>
          </a:p>
        </p:txBody>
      </p:sp>
    </p:spTree>
    <p:extLst>
      <p:ext uri="{BB962C8B-B14F-4D97-AF65-F5344CB8AC3E}">
        <p14:creationId xmlns:p14="http://schemas.microsoft.com/office/powerpoint/2010/main" val="34465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917113"/>
            <a:ext cx="8568205" cy="1168251"/>
          </a:xfrm>
        </p:spPr>
        <p:txBody>
          <a:bodyPr>
            <a:normAutofit fontScale="90000"/>
          </a:bodyPr>
          <a:lstStyle/>
          <a:p>
            <a:r>
              <a:rPr lang="es-ES_tradnl" dirty="0">
                <a:solidFill>
                  <a:srgbClr val="FF6600"/>
                </a:solidFill>
                <a:latin typeface="AlternateGothic2 BT" panose="020B0608020202050204" pitchFamily="34" charset="0"/>
              </a:rPr>
              <a:t>¿Por qué un nuevo planteamiento?</a:t>
            </a:r>
            <a:endParaRPr lang="en-US" dirty="0">
              <a:solidFill>
                <a:srgbClr val="FF6600"/>
              </a:solidFill>
            </a:endParaRPr>
          </a:p>
        </p:txBody>
      </p:sp>
      <p:sp>
        <p:nvSpPr>
          <p:cNvPr id="5" name="Subtitle 4"/>
          <p:cNvSpPr>
            <a:spLocks noGrp="1"/>
          </p:cNvSpPr>
          <p:nvPr>
            <p:ph type="subTitle" idx="1"/>
          </p:nvPr>
        </p:nvSpPr>
        <p:spPr>
          <a:xfrm>
            <a:off x="417037" y="2199107"/>
            <a:ext cx="8397599" cy="3507201"/>
          </a:xfrm>
        </p:spPr>
        <p:txBody>
          <a:bodyPr>
            <a:noAutofit/>
          </a:bodyPr>
          <a:lstStyle/>
          <a:p>
            <a:r>
              <a:rPr lang="es-ES_tradnl" sz="4000" dirty="0">
                <a:solidFill>
                  <a:schemeClr val="tx1"/>
                </a:solidFill>
                <a:latin typeface="Arial"/>
                <a:cs typeface="Arial"/>
              </a:rPr>
              <a:t>Y para aquellos que, </a:t>
            </a:r>
            <a:r>
              <a:rPr lang="es-ES_tradnl" sz="4000" b="1" i="1" dirty="0">
                <a:solidFill>
                  <a:srgbClr val="008000"/>
                </a:solidFill>
                <a:latin typeface="Arial"/>
                <a:cs typeface="Arial"/>
              </a:rPr>
              <a:t>deseando plantar una Iglesia</a:t>
            </a:r>
            <a:r>
              <a:rPr lang="es-ES_tradnl" sz="4000" i="1" dirty="0">
                <a:solidFill>
                  <a:schemeClr val="tx1"/>
                </a:solidFill>
                <a:latin typeface="Arial"/>
                <a:cs typeface="Arial"/>
              </a:rPr>
              <a:t>, </a:t>
            </a:r>
            <a:r>
              <a:rPr lang="es-ES_tradnl" sz="4000" dirty="0">
                <a:solidFill>
                  <a:schemeClr val="tx1"/>
                </a:solidFill>
                <a:latin typeface="Arial"/>
                <a:cs typeface="Arial"/>
              </a:rPr>
              <a:t>tengan ideas claras de los Procesos, por los que deben pasar a los perdidos para convertirlos en discípulos de Cristo. </a:t>
            </a:r>
          </a:p>
        </p:txBody>
      </p:sp>
    </p:spTree>
    <p:extLst>
      <p:ext uri="{BB962C8B-B14F-4D97-AF65-F5344CB8AC3E}">
        <p14:creationId xmlns:p14="http://schemas.microsoft.com/office/powerpoint/2010/main" val="258565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917113"/>
            <a:ext cx="8568205" cy="1168251"/>
          </a:xfrm>
        </p:spPr>
        <p:txBody>
          <a:bodyPr>
            <a:normAutofit fontScale="90000"/>
          </a:bodyPr>
          <a:lstStyle/>
          <a:p>
            <a:r>
              <a:rPr lang="es-ES_tradnl" dirty="0">
                <a:solidFill>
                  <a:srgbClr val="FF6600"/>
                </a:solidFill>
                <a:latin typeface="AlternateGothic2 BT" panose="020B0608020202050204" pitchFamily="34" charset="0"/>
              </a:rPr>
              <a:t>¿Por qué un nuevo planteamiento?</a:t>
            </a:r>
            <a:endParaRPr lang="en-US" dirty="0">
              <a:solidFill>
                <a:srgbClr val="FF6600"/>
              </a:solidFill>
            </a:endParaRPr>
          </a:p>
        </p:txBody>
      </p:sp>
      <p:sp>
        <p:nvSpPr>
          <p:cNvPr id="5" name="Subtitle 4"/>
          <p:cNvSpPr>
            <a:spLocks noGrp="1"/>
          </p:cNvSpPr>
          <p:nvPr>
            <p:ph type="subTitle" idx="1"/>
          </p:nvPr>
        </p:nvSpPr>
        <p:spPr>
          <a:xfrm>
            <a:off x="417037" y="2199107"/>
            <a:ext cx="8397599" cy="3507201"/>
          </a:xfrm>
        </p:spPr>
        <p:txBody>
          <a:bodyPr>
            <a:noAutofit/>
          </a:bodyPr>
          <a:lstStyle/>
          <a:p>
            <a:r>
              <a:rPr lang="es-ES_tradnl" sz="4000" b="1" dirty="0">
                <a:solidFill>
                  <a:srgbClr val="008000"/>
                </a:solidFill>
                <a:latin typeface="Arial"/>
                <a:cs typeface="Arial"/>
              </a:rPr>
              <a:t>Plantear la visión de forma más práctica y secuencial</a:t>
            </a:r>
            <a:r>
              <a:rPr lang="es-ES_tradnl" sz="4000" dirty="0">
                <a:solidFill>
                  <a:schemeClr val="tx1"/>
                </a:solidFill>
                <a:latin typeface="Arial"/>
                <a:cs typeface="Arial"/>
              </a:rPr>
              <a:t>. Para los pastores que ya están en la Estrategia de Jesús; para ayudarlos </a:t>
            </a:r>
            <a:r>
              <a:rPr lang="es-ES_tradnl" sz="4000" dirty="0">
                <a:solidFill>
                  <a:srgbClr val="000000"/>
                </a:solidFill>
                <a:latin typeface="Arial"/>
                <a:cs typeface="Arial"/>
              </a:rPr>
              <a:t>a ser </a:t>
            </a:r>
            <a:r>
              <a:rPr lang="es-ES_tradnl" sz="4000" b="1" i="1" dirty="0">
                <a:solidFill>
                  <a:srgbClr val="000000"/>
                </a:solidFill>
                <a:latin typeface="Arial"/>
                <a:cs typeface="Arial"/>
              </a:rPr>
              <a:t>más efectivos</a:t>
            </a:r>
            <a:r>
              <a:rPr lang="es-ES_tradnl" sz="4000" dirty="0">
                <a:solidFill>
                  <a:srgbClr val="000000"/>
                </a:solidFill>
                <a:latin typeface="Arial"/>
                <a:cs typeface="Arial"/>
              </a:rPr>
              <a:t>. </a:t>
            </a:r>
          </a:p>
          <a:p>
            <a:endParaRPr lang="es-ES_tradnl" sz="4000" dirty="0">
              <a:solidFill>
                <a:schemeClr val="tx1"/>
              </a:solidFill>
              <a:latin typeface="Arial"/>
              <a:cs typeface="Arial"/>
            </a:endParaRPr>
          </a:p>
          <a:p>
            <a:endParaRPr lang="es-ES_tradnl" sz="4000" dirty="0">
              <a:solidFill>
                <a:schemeClr val="tx1"/>
              </a:solidFill>
              <a:latin typeface="Arial"/>
              <a:cs typeface="Arial"/>
            </a:endParaRPr>
          </a:p>
        </p:txBody>
      </p:sp>
    </p:spTree>
    <p:extLst>
      <p:ext uri="{BB962C8B-B14F-4D97-AF65-F5344CB8AC3E}">
        <p14:creationId xmlns:p14="http://schemas.microsoft.com/office/powerpoint/2010/main" val="73599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917113"/>
            <a:ext cx="8568205" cy="1168251"/>
          </a:xfrm>
        </p:spPr>
        <p:txBody>
          <a:bodyPr>
            <a:normAutofit fontScale="90000"/>
          </a:bodyPr>
          <a:lstStyle/>
          <a:p>
            <a:r>
              <a:rPr lang="es-ES_tradnl" dirty="0">
                <a:solidFill>
                  <a:srgbClr val="FF6600"/>
                </a:solidFill>
                <a:latin typeface="AlternateGothic2 BT" panose="020B0608020202050204" pitchFamily="34" charset="0"/>
              </a:rPr>
              <a:t>¿Por qué un nuevo planteamiento?</a:t>
            </a:r>
            <a:endParaRPr lang="en-US" dirty="0">
              <a:solidFill>
                <a:srgbClr val="FF6600"/>
              </a:solidFill>
            </a:endParaRPr>
          </a:p>
        </p:txBody>
      </p:sp>
      <p:sp>
        <p:nvSpPr>
          <p:cNvPr id="5" name="Subtitle 4"/>
          <p:cNvSpPr>
            <a:spLocks noGrp="1"/>
          </p:cNvSpPr>
          <p:nvPr>
            <p:ph type="subTitle" idx="1"/>
          </p:nvPr>
        </p:nvSpPr>
        <p:spPr>
          <a:xfrm>
            <a:off x="417037" y="2130077"/>
            <a:ext cx="8397599" cy="3507201"/>
          </a:xfrm>
        </p:spPr>
        <p:txBody>
          <a:bodyPr>
            <a:noAutofit/>
          </a:bodyPr>
          <a:lstStyle/>
          <a:p>
            <a:pPr lvl="0"/>
            <a:r>
              <a:rPr lang="es-ES_tradnl" sz="3400" b="1" dirty="0">
                <a:solidFill>
                  <a:srgbClr val="008000"/>
                </a:solidFill>
                <a:latin typeface="Arial"/>
                <a:cs typeface="Arial"/>
              </a:rPr>
              <a:t>Presentar una segunda fase de visión</a:t>
            </a:r>
            <a:r>
              <a:rPr lang="es-ES_tradnl" sz="3400" dirty="0">
                <a:solidFill>
                  <a:schemeClr val="tx1"/>
                </a:solidFill>
                <a:latin typeface="Arial"/>
                <a:cs typeface="Arial"/>
              </a:rPr>
              <a:t>. Las iglesias que han implementado la Estrategia de Jesús, han </a:t>
            </a:r>
            <a:r>
              <a:rPr lang="es-ES_tradnl" sz="3400" b="1" i="1" dirty="0">
                <a:solidFill>
                  <a:srgbClr val="000000"/>
                </a:solidFill>
                <a:latin typeface="Arial"/>
                <a:cs typeface="Arial"/>
              </a:rPr>
              <a:t>madurado y necesitan una visión más integral</a:t>
            </a:r>
            <a:r>
              <a:rPr lang="es-ES_tradnl" sz="3400" dirty="0">
                <a:solidFill>
                  <a:schemeClr val="tx1"/>
                </a:solidFill>
                <a:latin typeface="Arial"/>
                <a:cs typeface="Arial"/>
              </a:rPr>
              <a:t>. Para añadir Procesos después del bautismo a fin de retener y enfocar en la visión a los nuevos creyentes.</a:t>
            </a:r>
            <a:endParaRPr lang="es-MX" sz="3400" dirty="0">
              <a:solidFill>
                <a:schemeClr val="tx1"/>
              </a:solidFill>
              <a:latin typeface="Arial"/>
              <a:cs typeface="Arial"/>
            </a:endParaRPr>
          </a:p>
          <a:p>
            <a:endParaRPr lang="es-ES_tradnl" sz="3400" dirty="0">
              <a:solidFill>
                <a:schemeClr val="tx1"/>
              </a:solidFill>
              <a:latin typeface="Arial"/>
              <a:cs typeface="Arial"/>
            </a:endParaRPr>
          </a:p>
          <a:p>
            <a:endParaRPr lang="es-ES_tradnl" sz="3400" dirty="0">
              <a:solidFill>
                <a:schemeClr val="tx1"/>
              </a:solidFill>
              <a:latin typeface="Arial"/>
              <a:cs typeface="Arial"/>
            </a:endParaRPr>
          </a:p>
        </p:txBody>
      </p:sp>
    </p:spTree>
    <p:extLst>
      <p:ext uri="{BB962C8B-B14F-4D97-AF65-F5344CB8AC3E}">
        <p14:creationId xmlns:p14="http://schemas.microsoft.com/office/powerpoint/2010/main" val="29202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431" y="1108790"/>
            <a:ext cx="8662985" cy="1143000"/>
          </a:xfrm>
        </p:spPr>
        <p:txBody>
          <a:bodyPr>
            <a:noAutofit/>
          </a:bodyPr>
          <a:lstStyle/>
          <a:p>
            <a:r>
              <a:rPr lang="es-ES_tradnl" sz="3600" b="1" dirty="0">
                <a:solidFill>
                  <a:srgbClr val="FF6600"/>
                </a:solidFill>
                <a:latin typeface="AlternateGothic2 BT" panose="020B0608020202050204" pitchFamily="34" charset="0"/>
              </a:rPr>
              <a:t>Los Engranes</a:t>
            </a:r>
            <a:r>
              <a:rPr lang="es-ES_tradnl" sz="3600" dirty="0">
                <a:solidFill>
                  <a:srgbClr val="FF6600"/>
                </a:solidFill>
                <a:latin typeface="AlternateGothic2 BT" panose="020B0608020202050204" pitchFamily="34" charset="0"/>
              </a:rPr>
              <a:t> o Procesos, en su última actualización, quedaron de esta manera:</a:t>
            </a:r>
            <a:endParaRPr lang="en-US" sz="3600" dirty="0">
              <a:solidFill>
                <a:srgbClr val="FF6600"/>
              </a:solidFill>
            </a:endParaRPr>
          </a:p>
        </p:txBody>
      </p:sp>
      <p:sp>
        <p:nvSpPr>
          <p:cNvPr id="5" name="Content Placeholder 4"/>
          <p:cNvSpPr>
            <a:spLocks noGrp="1"/>
          </p:cNvSpPr>
          <p:nvPr>
            <p:ph sz="half" idx="1"/>
          </p:nvPr>
        </p:nvSpPr>
        <p:spPr>
          <a:xfrm>
            <a:off x="457200" y="2786803"/>
            <a:ext cx="4038600" cy="3339360"/>
          </a:xfrm>
        </p:spPr>
        <p:txBody>
          <a:bodyPr>
            <a:normAutofit fontScale="92500"/>
          </a:bodyPr>
          <a:lstStyle/>
          <a:p>
            <a:pPr marL="514350" indent="-514350">
              <a:buAutoNum type="arabicPeriod"/>
            </a:pPr>
            <a:r>
              <a:rPr lang="es-ES_tradnl" dirty="0">
                <a:solidFill>
                  <a:srgbClr val="000000"/>
                </a:solidFill>
                <a:latin typeface="Arial"/>
                <a:cs typeface="Arial"/>
              </a:rPr>
              <a:t>Estrategia Espiritual </a:t>
            </a:r>
          </a:p>
          <a:p>
            <a:pPr marL="514350" indent="-514350">
              <a:buAutoNum type="arabicPeriod"/>
            </a:pPr>
            <a:r>
              <a:rPr lang="es-ES_tradnl" dirty="0">
                <a:solidFill>
                  <a:srgbClr val="000000"/>
                </a:solidFill>
                <a:latin typeface="Arial"/>
                <a:cs typeface="Arial"/>
              </a:rPr>
              <a:t>Ciclo </a:t>
            </a:r>
            <a:r>
              <a:rPr lang="es-ES_tradnl" dirty="0" err="1">
                <a:solidFill>
                  <a:srgbClr val="000000"/>
                </a:solidFill>
                <a:latin typeface="Arial"/>
                <a:cs typeface="Arial"/>
              </a:rPr>
              <a:t>Evangelístico</a:t>
            </a:r>
            <a:endParaRPr lang="es-ES_tradnl" dirty="0">
              <a:solidFill>
                <a:srgbClr val="000000"/>
              </a:solidFill>
              <a:latin typeface="Arial"/>
              <a:cs typeface="Arial"/>
            </a:endParaRPr>
          </a:p>
          <a:p>
            <a:pPr marL="514350" indent="-514350">
              <a:buAutoNum type="arabicPeriod"/>
            </a:pPr>
            <a:r>
              <a:rPr lang="es-ES_tradnl" dirty="0">
                <a:solidFill>
                  <a:srgbClr val="000000"/>
                </a:solidFill>
                <a:latin typeface="Arial"/>
                <a:cs typeface="Arial"/>
              </a:rPr>
              <a:t>Grupos de Amistad</a:t>
            </a:r>
          </a:p>
          <a:p>
            <a:pPr marL="514350" indent="-514350">
              <a:buAutoNum type="arabicPeriod"/>
            </a:pPr>
            <a:r>
              <a:rPr lang="es-ES_tradnl" dirty="0">
                <a:solidFill>
                  <a:srgbClr val="000000"/>
                </a:solidFill>
                <a:latin typeface="Arial"/>
                <a:cs typeface="Arial"/>
              </a:rPr>
              <a:t>Retiros Espirituales</a:t>
            </a:r>
          </a:p>
          <a:p>
            <a:pPr marL="514350" indent="-514350">
              <a:buAutoNum type="arabicPeriod"/>
            </a:pPr>
            <a:r>
              <a:rPr lang="es-ES_tradnl" dirty="0">
                <a:solidFill>
                  <a:srgbClr val="000000"/>
                </a:solidFill>
                <a:latin typeface="Arial"/>
                <a:cs typeface="Arial"/>
              </a:rPr>
              <a:t>Escuela Sígame</a:t>
            </a:r>
          </a:p>
          <a:p>
            <a:pPr marL="0" indent="0">
              <a:buNone/>
            </a:pPr>
            <a:r>
              <a:rPr lang="es-ES_tradnl" dirty="0">
                <a:solidFill>
                  <a:srgbClr val="008000"/>
                </a:solidFill>
                <a:latin typeface="Arial"/>
                <a:cs typeface="Arial"/>
              </a:rPr>
              <a:t>(Escuela de Discipulado)  </a:t>
            </a:r>
          </a:p>
        </p:txBody>
      </p:sp>
      <p:sp>
        <p:nvSpPr>
          <p:cNvPr id="6" name="Content Placeholder 5"/>
          <p:cNvSpPr>
            <a:spLocks noGrp="1"/>
          </p:cNvSpPr>
          <p:nvPr>
            <p:ph sz="half" idx="2"/>
          </p:nvPr>
        </p:nvSpPr>
        <p:spPr>
          <a:xfrm>
            <a:off x="4648200" y="2786803"/>
            <a:ext cx="4038600" cy="3339360"/>
          </a:xfrm>
        </p:spPr>
        <p:txBody>
          <a:bodyPr>
            <a:normAutofit fontScale="92500"/>
          </a:bodyPr>
          <a:lstStyle/>
          <a:p>
            <a:pPr marL="514350" indent="-514350">
              <a:buAutoNum type="arabicPeriod" startAt="6"/>
            </a:pPr>
            <a:r>
              <a:rPr lang="es-ES_tradnl" dirty="0">
                <a:latin typeface="Arial"/>
                <a:cs typeface="Arial"/>
              </a:rPr>
              <a:t>Reunión MEET </a:t>
            </a:r>
          </a:p>
          <a:p>
            <a:pPr marL="514350" indent="-514350">
              <a:buAutoNum type="arabicPeriod" startAt="6"/>
            </a:pPr>
            <a:r>
              <a:rPr lang="es-ES_tradnl" dirty="0">
                <a:latin typeface="Arial"/>
                <a:cs typeface="Arial"/>
              </a:rPr>
              <a:t>Excelencia por los ministerios</a:t>
            </a:r>
          </a:p>
          <a:p>
            <a:pPr marL="0" indent="0">
              <a:buNone/>
            </a:pPr>
            <a:r>
              <a:rPr lang="es-ES_tradnl" dirty="0">
                <a:latin typeface="Arial"/>
                <a:cs typeface="Arial"/>
              </a:rPr>
              <a:t>	</a:t>
            </a:r>
            <a:r>
              <a:rPr lang="es-ES_tradnl" sz="2600" dirty="0">
                <a:solidFill>
                  <a:srgbClr val="008000"/>
                </a:solidFill>
                <a:latin typeface="Arial"/>
                <a:cs typeface="Arial"/>
              </a:rPr>
              <a:t>(Escuela de Ministerios)</a:t>
            </a:r>
          </a:p>
          <a:p>
            <a:pPr marL="514350" indent="-514350">
              <a:buAutoNum type="arabicPeriod" startAt="8"/>
            </a:pPr>
            <a:r>
              <a:rPr lang="es-ES_tradnl" dirty="0">
                <a:latin typeface="Arial"/>
                <a:cs typeface="Arial"/>
              </a:rPr>
              <a:t>GROWTH: Plantación de Iglesias</a:t>
            </a:r>
            <a:r>
              <a:rPr lang="es-ES_tradnl" dirty="0">
                <a:solidFill>
                  <a:srgbClr val="008000"/>
                </a:solidFill>
                <a:latin typeface="Arial"/>
                <a:cs typeface="Arial"/>
              </a:rPr>
              <a:t> (Escuela de Plantación)</a:t>
            </a:r>
          </a:p>
        </p:txBody>
      </p:sp>
    </p:spTree>
    <p:extLst>
      <p:ext uri="{BB962C8B-B14F-4D97-AF65-F5344CB8AC3E}">
        <p14:creationId xmlns:p14="http://schemas.microsoft.com/office/powerpoint/2010/main" val="382435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1163567"/>
            <a:ext cx="8568205" cy="1168251"/>
          </a:xfrm>
        </p:spPr>
        <p:txBody>
          <a:bodyPr>
            <a:normAutofit fontScale="90000"/>
          </a:bodyPr>
          <a:lstStyle/>
          <a:p>
            <a:r>
              <a:rPr lang="es-ES_tradnl" b="1" dirty="0">
                <a:solidFill>
                  <a:srgbClr val="FF6600"/>
                </a:solidFill>
              </a:rPr>
              <a:t>NUEVA IMPLEMENTACIÓN DE LOS ENGRANES O PROCESOS.</a:t>
            </a:r>
            <a:endParaRPr lang="en-US" dirty="0">
              <a:solidFill>
                <a:srgbClr val="FF6600"/>
              </a:solidFill>
            </a:endParaRPr>
          </a:p>
        </p:txBody>
      </p:sp>
      <p:sp>
        <p:nvSpPr>
          <p:cNvPr id="5" name="Subtitle 4"/>
          <p:cNvSpPr>
            <a:spLocks noGrp="1"/>
          </p:cNvSpPr>
          <p:nvPr>
            <p:ph type="subTitle" idx="1"/>
          </p:nvPr>
        </p:nvSpPr>
        <p:spPr>
          <a:xfrm>
            <a:off x="246431" y="2597225"/>
            <a:ext cx="8738811" cy="3033252"/>
          </a:xfrm>
        </p:spPr>
        <p:txBody>
          <a:bodyPr>
            <a:noAutofit/>
          </a:bodyPr>
          <a:lstStyle/>
          <a:p>
            <a:r>
              <a:rPr lang="es-ES_tradnl" sz="2800" b="1" dirty="0">
                <a:solidFill>
                  <a:srgbClr val="008000"/>
                </a:solidFill>
                <a:latin typeface="Arial"/>
                <a:cs typeface="Arial"/>
              </a:rPr>
              <a:t>Los Engranes actualizados servirán</a:t>
            </a:r>
            <a:r>
              <a:rPr lang="es-ES_tradnl" sz="2800" b="1" dirty="0">
                <a:solidFill>
                  <a:schemeClr val="tx1"/>
                </a:solidFill>
                <a:latin typeface="Arial"/>
                <a:cs typeface="Arial"/>
              </a:rPr>
              <a:t> </a:t>
            </a:r>
            <a:r>
              <a:rPr lang="es-ES_tradnl" sz="2800" dirty="0">
                <a:solidFill>
                  <a:srgbClr val="000000"/>
                </a:solidFill>
                <a:latin typeface="Arial"/>
                <a:cs typeface="Arial"/>
              </a:rPr>
              <a:t>para dar continuidad a la visión de la Estrategia de Jesús. Solamente que en esta nueva etapa de la Estrategia de Jesús 2.0, los hemos actualizados, para dar un mejor funcionamiento de toda la maquinaria de los Engranes en la gran tarea de sembrar la Palabra de Dios, llevando esta siembra en lograr Propósitos en cada etapa.</a:t>
            </a:r>
          </a:p>
        </p:txBody>
      </p:sp>
    </p:spTree>
    <p:extLst>
      <p:ext uri="{BB962C8B-B14F-4D97-AF65-F5344CB8AC3E}">
        <p14:creationId xmlns:p14="http://schemas.microsoft.com/office/powerpoint/2010/main" val="3941108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1049819"/>
            <a:ext cx="8568205" cy="1168251"/>
          </a:xfrm>
        </p:spPr>
        <p:txBody>
          <a:bodyPr>
            <a:normAutofit fontScale="90000"/>
          </a:bodyPr>
          <a:lstStyle/>
          <a:p>
            <a:br>
              <a:rPr lang="es-ES_tradnl" dirty="0">
                <a:solidFill>
                  <a:srgbClr val="FF6600"/>
                </a:solidFill>
                <a:latin typeface="AlternateGothic2 BT" panose="020B0608020202050204" pitchFamily="34" charset="0"/>
              </a:rPr>
            </a:br>
            <a:r>
              <a:rPr lang="es-ES_tradnl" dirty="0">
                <a:solidFill>
                  <a:srgbClr val="FF6600"/>
                </a:solidFill>
                <a:latin typeface="AlternateGothic2 BT" panose="020B0608020202050204" pitchFamily="34" charset="0"/>
              </a:rPr>
              <a:t>TRES ENGRANES PERMANENTES TODO EL AÑO </a:t>
            </a:r>
            <a:endParaRPr lang="en-US" dirty="0">
              <a:solidFill>
                <a:srgbClr val="FF6600"/>
              </a:solidFill>
            </a:endParaRPr>
          </a:p>
        </p:txBody>
      </p:sp>
      <p:sp>
        <p:nvSpPr>
          <p:cNvPr id="5" name="Subtitle 4"/>
          <p:cNvSpPr>
            <a:spLocks noGrp="1"/>
          </p:cNvSpPr>
          <p:nvPr>
            <p:ph type="subTitle" idx="1"/>
          </p:nvPr>
        </p:nvSpPr>
        <p:spPr>
          <a:xfrm>
            <a:off x="246431" y="3071171"/>
            <a:ext cx="8738811" cy="2710969"/>
          </a:xfrm>
        </p:spPr>
        <p:txBody>
          <a:bodyPr>
            <a:noAutofit/>
          </a:bodyPr>
          <a:lstStyle/>
          <a:p>
            <a:pPr marL="514350" indent="-514350">
              <a:buAutoNum type="arabicPeriod"/>
            </a:pPr>
            <a:r>
              <a:rPr lang="es-ES_tradnl" sz="4000" dirty="0">
                <a:solidFill>
                  <a:schemeClr val="tx1"/>
                </a:solidFill>
                <a:latin typeface="Arial"/>
                <a:cs typeface="Arial"/>
              </a:rPr>
              <a:t>Estrategia Espiritual</a:t>
            </a:r>
          </a:p>
          <a:p>
            <a:pPr marL="514350" indent="-514350">
              <a:buAutoNum type="arabicPeriod"/>
            </a:pPr>
            <a:r>
              <a:rPr lang="es-ES_tradnl" sz="4000" dirty="0">
                <a:solidFill>
                  <a:schemeClr val="tx1"/>
                </a:solidFill>
                <a:latin typeface="Arial"/>
                <a:cs typeface="Arial"/>
              </a:rPr>
              <a:t>Grupos de Amistad </a:t>
            </a:r>
          </a:p>
          <a:p>
            <a:pPr marL="385763" indent="-385763">
              <a:buFont typeface="+mj-lt"/>
              <a:buAutoNum type="arabicPeriod"/>
            </a:pPr>
            <a:r>
              <a:rPr lang="es-ES_tradnl" sz="4000" dirty="0">
                <a:solidFill>
                  <a:schemeClr val="tx1"/>
                </a:solidFill>
                <a:latin typeface="Arial"/>
                <a:cs typeface="Arial"/>
              </a:rPr>
              <a:t> Reunión MEET  </a:t>
            </a:r>
            <a:endParaRPr lang="es-ES_tradnl" sz="2800" dirty="0">
              <a:solidFill>
                <a:schemeClr val="tx1"/>
              </a:solidFill>
              <a:latin typeface="Arial"/>
              <a:cs typeface="Arial"/>
            </a:endParaRPr>
          </a:p>
        </p:txBody>
      </p:sp>
    </p:spTree>
    <p:extLst>
      <p:ext uri="{BB962C8B-B14F-4D97-AF65-F5344CB8AC3E}">
        <p14:creationId xmlns:p14="http://schemas.microsoft.com/office/powerpoint/2010/main" val="676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1049819"/>
            <a:ext cx="8568205" cy="1168251"/>
          </a:xfrm>
        </p:spPr>
        <p:txBody>
          <a:bodyPr>
            <a:normAutofit fontScale="90000"/>
          </a:bodyPr>
          <a:lstStyle/>
          <a:p>
            <a:br>
              <a:rPr lang="es-ES_tradnl" dirty="0">
                <a:solidFill>
                  <a:srgbClr val="FF6600"/>
                </a:solidFill>
                <a:latin typeface="AlternateGothic2 BT" panose="020B0608020202050204" pitchFamily="34" charset="0"/>
              </a:rPr>
            </a:br>
            <a:r>
              <a:rPr lang="es-ES_tradnl" dirty="0">
                <a:solidFill>
                  <a:srgbClr val="FF6600"/>
                </a:solidFill>
                <a:latin typeface="AlternateGothic2 BT" panose="020B0608020202050204" pitchFamily="34" charset="0"/>
              </a:rPr>
              <a:t>TRES ENGRANES PERMANENTES TODO EL AÑO </a:t>
            </a:r>
            <a:endParaRPr lang="en-US" dirty="0">
              <a:solidFill>
                <a:srgbClr val="FF6600"/>
              </a:solidFill>
            </a:endParaRPr>
          </a:p>
        </p:txBody>
      </p:sp>
      <p:sp>
        <p:nvSpPr>
          <p:cNvPr id="5" name="Subtitle 4"/>
          <p:cNvSpPr>
            <a:spLocks noGrp="1"/>
          </p:cNvSpPr>
          <p:nvPr>
            <p:ph type="subTitle" idx="1"/>
          </p:nvPr>
        </p:nvSpPr>
        <p:spPr>
          <a:xfrm>
            <a:off x="246431" y="3071171"/>
            <a:ext cx="8738811" cy="2710969"/>
          </a:xfrm>
        </p:spPr>
        <p:txBody>
          <a:bodyPr>
            <a:noAutofit/>
          </a:bodyPr>
          <a:lstStyle/>
          <a:p>
            <a:r>
              <a:rPr lang="es-ES_tradnl" sz="3600" dirty="0">
                <a:solidFill>
                  <a:srgbClr val="000000"/>
                </a:solidFill>
                <a:latin typeface="Arial"/>
                <a:cs typeface="Arial"/>
              </a:rPr>
              <a:t>Estos tres Engranes o Procesos son una tarea permanente todo el año; son la maquinaria que no puede parar de dar mantenimiento a la siembra.</a:t>
            </a:r>
          </a:p>
        </p:txBody>
      </p:sp>
    </p:spTree>
    <p:extLst>
      <p:ext uri="{BB962C8B-B14F-4D97-AF65-F5344CB8AC3E}">
        <p14:creationId xmlns:p14="http://schemas.microsoft.com/office/powerpoint/2010/main" val="330064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EDJ 2.0 Porta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826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22256" y="1440795"/>
            <a:ext cx="8492380" cy="4455093"/>
          </a:xfrm>
        </p:spPr>
        <p:txBody>
          <a:bodyPr>
            <a:normAutofit lnSpcReduction="10000"/>
          </a:bodyPr>
          <a:lstStyle/>
          <a:p>
            <a:r>
              <a:rPr lang="es-ES_tradnl" b="1" dirty="0">
                <a:solidFill>
                  <a:srgbClr val="008000"/>
                </a:solidFill>
                <a:latin typeface="Arial"/>
                <a:cs typeface="Arial"/>
              </a:rPr>
              <a:t>Estos tres Engranes son fundamentales </a:t>
            </a:r>
            <a:r>
              <a:rPr lang="es-ES_tradnl" dirty="0">
                <a:solidFill>
                  <a:srgbClr val="000000"/>
                </a:solidFill>
                <a:latin typeface="Arial"/>
                <a:cs typeface="Arial"/>
              </a:rPr>
              <a:t>para mantener viva la visión, ya que son el soporte para el crecimiento. La </a:t>
            </a:r>
            <a:r>
              <a:rPr lang="es-ES_tradnl" dirty="0">
                <a:solidFill>
                  <a:srgbClr val="FF6600"/>
                </a:solidFill>
                <a:latin typeface="Arial"/>
                <a:cs typeface="Arial"/>
              </a:rPr>
              <a:t>Estrategia Espiritual </a:t>
            </a:r>
            <a:r>
              <a:rPr lang="es-ES_tradnl" dirty="0">
                <a:solidFill>
                  <a:srgbClr val="000000"/>
                </a:solidFill>
                <a:latin typeface="Arial"/>
                <a:cs typeface="Arial"/>
              </a:rPr>
              <a:t>mantiene conectado el crecimiento </a:t>
            </a:r>
            <a:r>
              <a:rPr lang="es-ES_tradnl" b="1" dirty="0">
                <a:solidFill>
                  <a:srgbClr val="008000"/>
                </a:solidFill>
                <a:latin typeface="Arial"/>
                <a:cs typeface="Arial"/>
              </a:rPr>
              <a:t>con Dios</a:t>
            </a:r>
            <a:r>
              <a:rPr lang="es-ES_tradnl" dirty="0">
                <a:solidFill>
                  <a:srgbClr val="000000"/>
                </a:solidFill>
                <a:latin typeface="Arial"/>
                <a:cs typeface="Arial"/>
              </a:rPr>
              <a:t>, los </a:t>
            </a:r>
            <a:r>
              <a:rPr lang="es-ES_tradnl" dirty="0">
                <a:solidFill>
                  <a:srgbClr val="FF6600"/>
                </a:solidFill>
                <a:latin typeface="Arial"/>
                <a:cs typeface="Arial"/>
              </a:rPr>
              <a:t>Grupos</a:t>
            </a:r>
            <a:r>
              <a:rPr lang="es-ES_tradnl" dirty="0">
                <a:solidFill>
                  <a:srgbClr val="000000"/>
                </a:solidFill>
                <a:latin typeface="Arial"/>
                <a:cs typeface="Arial"/>
              </a:rPr>
              <a:t> dan </a:t>
            </a:r>
            <a:r>
              <a:rPr lang="es-ES_tradnl" b="1" dirty="0">
                <a:solidFill>
                  <a:srgbClr val="008000"/>
                </a:solidFill>
                <a:latin typeface="Arial"/>
                <a:cs typeface="Arial"/>
              </a:rPr>
              <a:t>seguimiento a las almas </a:t>
            </a:r>
            <a:r>
              <a:rPr lang="es-ES_tradnl" dirty="0">
                <a:solidFill>
                  <a:srgbClr val="000000"/>
                </a:solidFill>
                <a:latin typeface="Arial"/>
                <a:cs typeface="Arial"/>
              </a:rPr>
              <a:t>para llevarlas por los Procesos de crecimiento y el </a:t>
            </a:r>
            <a:r>
              <a:rPr lang="es-ES_tradnl" dirty="0">
                <a:solidFill>
                  <a:srgbClr val="FF6600"/>
                </a:solidFill>
                <a:latin typeface="Arial"/>
                <a:cs typeface="Arial"/>
              </a:rPr>
              <a:t>MEET</a:t>
            </a:r>
            <a:r>
              <a:rPr lang="es-ES_tradnl" dirty="0">
                <a:solidFill>
                  <a:srgbClr val="008000"/>
                </a:solidFill>
                <a:latin typeface="Arial"/>
                <a:cs typeface="Arial"/>
              </a:rPr>
              <a:t> </a:t>
            </a:r>
            <a:r>
              <a:rPr lang="es-ES_tradnl" b="1" dirty="0">
                <a:solidFill>
                  <a:srgbClr val="008000"/>
                </a:solidFill>
                <a:latin typeface="Arial"/>
                <a:cs typeface="Arial"/>
              </a:rPr>
              <a:t>mantiene a los líderes conectados</a:t>
            </a:r>
            <a:r>
              <a:rPr lang="es-ES_tradnl" dirty="0">
                <a:solidFill>
                  <a:srgbClr val="008000"/>
                </a:solidFill>
                <a:latin typeface="Arial"/>
                <a:cs typeface="Arial"/>
              </a:rPr>
              <a:t> </a:t>
            </a:r>
            <a:r>
              <a:rPr lang="es-ES_tradnl" dirty="0">
                <a:solidFill>
                  <a:srgbClr val="000000"/>
                </a:solidFill>
                <a:latin typeface="Arial"/>
                <a:cs typeface="Arial"/>
              </a:rPr>
              <a:t>con la visión de la Estrategia de Jesús todo el año.</a:t>
            </a:r>
          </a:p>
        </p:txBody>
      </p:sp>
    </p:spTree>
    <p:extLst>
      <p:ext uri="{BB962C8B-B14F-4D97-AF65-F5344CB8AC3E}">
        <p14:creationId xmlns:p14="http://schemas.microsoft.com/office/powerpoint/2010/main" val="3548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1410021"/>
            <a:ext cx="8568205" cy="1168251"/>
          </a:xfrm>
        </p:spPr>
        <p:txBody>
          <a:bodyPr>
            <a:normAutofit fontScale="90000"/>
          </a:bodyPr>
          <a:lstStyle/>
          <a:p>
            <a:r>
              <a:rPr lang="es-ES_tradnl" b="1" dirty="0">
                <a:solidFill>
                  <a:srgbClr val="FF6600"/>
                </a:solidFill>
                <a:latin typeface="AlternateGothic2 BT" panose="020B0608020202050204" pitchFamily="34" charset="0"/>
              </a:rPr>
              <a:t>TRES ENGRANES FORMATIVOS:</a:t>
            </a:r>
            <a:br>
              <a:rPr lang="es-ES_tradnl" b="1" dirty="0">
                <a:latin typeface="AlternateGothic2 BT" panose="020B0608020202050204" pitchFamily="34" charset="0"/>
              </a:rPr>
            </a:br>
            <a:r>
              <a:rPr lang="es-ES_tradnl" sz="3100" dirty="0">
                <a:solidFill>
                  <a:srgbClr val="38840E"/>
                </a:solidFill>
                <a:latin typeface="AlternateGothic2 BT" panose="020B0608020202050204" pitchFamily="34" charset="0"/>
              </a:rPr>
              <a:t>LAS TRES ESCUELAS DE LA ESTRATEGIA DE JESÚS 2.0</a:t>
            </a:r>
            <a:endParaRPr lang="en-US" sz="3100" dirty="0">
              <a:solidFill>
                <a:srgbClr val="FF6600"/>
              </a:solidFill>
            </a:endParaRPr>
          </a:p>
        </p:txBody>
      </p:sp>
      <p:sp>
        <p:nvSpPr>
          <p:cNvPr id="5" name="Subtitle 4"/>
          <p:cNvSpPr>
            <a:spLocks noGrp="1"/>
          </p:cNvSpPr>
          <p:nvPr>
            <p:ph type="subTitle" idx="1"/>
          </p:nvPr>
        </p:nvSpPr>
        <p:spPr>
          <a:xfrm>
            <a:off x="246431" y="2729927"/>
            <a:ext cx="8738811" cy="2710969"/>
          </a:xfrm>
        </p:spPr>
        <p:txBody>
          <a:bodyPr>
            <a:noAutofit/>
          </a:bodyPr>
          <a:lstStyle/>
          <a:p>
            <a:endParaRPr lang="es-ES_tradnl" sz="3600" dirty="0">
              <a:solidFill>
                <a:schemeClr val="tx1"/>
              </a:solidFill>
              <a:latin typeface="Arial"/>
              <a:cs typeface="Arial"/>
            </a:endParaRPr>
          </a:p>
          <a:p>
            <a:pPr marL="385763" indent="-385763">
              <a:buFont typeface="+mj-lt"/>
              <a:buAutoNum type="arabicPeriod"/>
            </a:pPr>
            <a:r>
              <a:rPr lang="es-ES_tradnl" sz="3600" dirty="0">
                <a:solidFill>
                  <a:schemeClr val="tx1"/>
                </a:solidFill>
                <a:latin typeface="Arial"/>
                <a:cs typeface="Arial"/>
              </a:rPr>
              <a:t> La Escuela Sígame </a:t>
            </a:r>
            <a:r>
              <a:rPr lang="es-ES_tradnl" sz="3600" dirty="0">
                <a:solidFill>
                  <a:srgbClr val="008000"/>
                </a:solidFill>
                <a:latin typeface="Arial"/>
                <a:cs typeface="Arial"/>
              </a:rPr>
              <a:t>(Engrane 5)</a:t>
            </a:r>
          </a:p>
          <a:p>
            <a:pPr marL="385763" indent="-385763">
              <a:buFont typeface="+mj-lt"/>
              <a:buAutoNum type="arabicPeriod"/>
            </a:pPr>
            <a:r>
              <a:rPr lang="es-ES_tradnl" sz="3600" dirty="0">
                <a:solidFill>
                  <a:schemeClr val="tx1"/>
                </a:solidFill>
                <a:latin typeface="Arial"/>
                <a:cs typeface="Arial"/>
              </a:rPr>
              <a:t> La Escuela de Ministerios </a:t>
            </a:r>
            <a:r>
              <a:rPr lang="es-ES_tradnl" sz="3600" dirty="0">
                <a:solidFill>
                  <a:srgbClr val="008000"/>
                </a:solidFill>
                <a:latin typeface="Arial"/>
                <a:cs typeface="Arial"/>
              </a:rPr>
              <a:t>(Engrane 7)</a:t>
            </a:r>
          </a:p>
          <a:p>
            <a:pPr marL="385763" indent="-385763">
              <a:buFont typeface="+mj-lt"/>
              <a:buAutoNum type="arabicPeriod"/>
            </a:pPr>
            <a:r>
              <a:rPr lang="es-ES_tradnl" sz="3600" dirty="0">
                <a:solidFill>
                  <a:schemeClr val="tx1"/>
                </a:solidFill>
                <a:latin typeface="Arial"/>
                <a:cs typeface="Arial"/>
              </a:rPr>
              <a:t> La Escuela de Plantación </a:t>
            </a:r>
            <a:r>
              <a:rPr lang="es-ES_tradnl" sz="3600" dirty="0">
                <a:solidFill>
                  <a:srgbClr val="008000"/>
                </a:solidFill>
                <a:latin typeface="Arial"/>
                <a:cs typeface="Arial"/>
              </a:rPr>
              <a:t>(Engrane 8)</a:t>
            </a:r>
          </a:p>
        </p:txBody>
      </p:sp>
    </p:spTree>
    <p:extLst>
      <p:ext uri="{BB962C8B-B14F-4D97-AF65-F5344CB8AC3E}">
        <p14:creationId xmlns:p14="http://schemas.microsoft.com/office/powerpoint/2010/main" val="1862816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1329646"/>
            <a:ext cx="8568205" cy="1168251"/>
          </a:xfrm>
        </p:spPr>
        <p:txBody>
          <a:bodyPr>
            <a:normAutofit fontScale="90000"/>
          </a:bodyPr>
          <a:lstStyle/>
          <a:p>
            <a:r>
              <a:rPr lang="es-ES_tradnl" b="1" dirty="0">
                <a:solidFill>
                  <a:srgbClr val="FF6600"/>
                </a:solidFill>
                <a:latin typeface="AlternateGothic2 BT" panose="020B0608020202050204" pitchFamily="34" charset="0"/>
              </a:rPr>
              <a:t>TRES ENGRANES FORMATIVOS:</a:t>
            </a:r>
            <a:br>
              <a:rPr lang="es-ES_tradnl" b="1" dirty="0">
                <a:latin typeface="AlternateGothic2 BT" panose="020B0608020202050204" pitchFamily="34" charset="0"/>
              </a:rPr>
            </a:br>
            <a:r>
              <a:rPr lang="es-ES_tradnl" sz="3100" dirty="0">
                <a:solidFill>
                  <a:srgbClr val="38840E"/>
                </a:solidFill>
                <a:latin typeface="AlternateGothic2 BT" panose="020B0608020202050204" pitchFamily="34" charset="0"/>
              </a:rPr>
              <a:t>LAS TRES ESCUELAS DE LA ESTRATEGIA DE JESÚS 2.0</a:t>
            </a:r>
            <a:endParaRPr lang="en-US" sz="3100" dirty="0">
              <a:solidFill>
                <a:srgbClr val="FF6600"/>
              </a:solidFill>
            </a:endParaRPr>
          </a:p>
        </p:txBody>
      </p:sp>
      <p:sp>
        <p:nvSpPr>
          <p:cNvPr id="5" name="Subtitle 4"/>
          <p:cNvSpPr>
            <a:spLocks noGrp="1"/>
          </p:cNvSpPr>
          <p:nvPr>
            <p:ph type="subTitle" idx="1"/>
          </p:nvPr>
        </p:nvSpPr>
        <p:spPr>
          <a:xfrm>
            <a:off x="246431" y="2847781"/>
            <a:ext cx="8738811" cy="2350767"/>
          </a:xfrm>
        </p:spPr>
        <p:txBody>
          <a:bodyPr>
            <a:noAutofit/>
          </a:bodyPr>
          <a:lstStyle/>
          <a:p>
            <a:r>
              <a:rPr lang="es-ES_tradnl" sz="2800" dirty="0">
                <a:solidFill>
                  <a:schemeClr val="tx1"/>
                </a:solidFill>
                <a:latin typeface="Arial"/>
                <a:cs typeface="Arial"/>
              </a:rPr>
              <a:t>Estos tres Engranes o Procesos son los encargados de formar a los nuevos creyentes, para lograr producir discípulos de Jesucristo dispuestos a tener </a:t>
            </a:r>
            <a:r>
              <a:rPr lang="es-ES_tradnl" sz="2800" b="1" dirty="0">
                <a:solidFill>
                  <a:srgbClr val="008000"/>
                </a:solidFill>
                <a:latin typeface="Arial"/>
                <a:cs typeface="Arial"/>
              </a:rPr>
              <a:t>UNA MISIÓN</a:t>
            </a:r>
            <a:r>
              <a:rPr lang="es-ES_tradnl" sz="2800" dirty="0">
                <a:solidFill>
                  <a:schemeClr val="tx1"/>
                </a:solidFill>
                <a:latin typeface="Arial"/>
                <a:cs typeface="Arial"/>
              </a:rPr>
              <a:t> en el mundo y </a:t>
            </a:r>
            <a:r>
              <a:rPr lang="es-ES_tradnl" sz="2800" b="1" dirty="0">
                <a:solidFill>
                  <a:srgbClr val="008000"/>
                </a:solidFill>
                <a:latin typeface="Arial"/>
                <a:cs typeface="Arial"/>
              </a:rPr>
              <a:t>UN MINISTERIO </a:t>
            </a:r>
            <a:r>
              <a:rPr lang="es-ES_tradnl" sz="2800" dirty="0">
                <a:solidFill>
                  <a:schemeClr val="tx1"/>
                </a:solidFill>
                <a:latin typeface="Arial"/>
                <a:cs typeface="Arial"/>
              </a:rPr>
              <a:t>en la Iglesia; y </a:t>
            </a:r>
            <a:r>
              <a:rPr lang="es-ES_tradnl" sz="2800" b="1" dirty="0">
                <a:solidFill>
                  <a:srgbClr val="008000"/>
                </a:solidFill>
                <a:latin typeface="Arial"/>
                <a:cs typeface="Arial"/>
              </a:rPr>
              <a:t>PREPARAR</a:t>
            </a:r>
            <a:r>
              <a:rPr lang="es-ES_tradnl" sz="2800" dirty="0">
                <a:solidFill>
                  <a:schemeClr val="tx1"/>
                </a:solidFill>
                <a:latin typeface="Arial"/>
                <a:cs typeface="Arial"/>
              </a:rPr>
              <a:t> a aquellos que tengan un llamado para ir fuera de la Iglesia local a seguir sembrando la Palabra de Dios .</a:t>
            </a:r>
          </a:p>
        </p:txBody>
      </p:sp>
    </p:spTree>
    <p:extLst>
      <p:ext uri="{BB962C8B-B14F-4D97-AF65-F5344CB8AC3E}">
        <p14:creationId xmlns:p14="http://schemas.microsoft.com/office/powerpoint/2010/main" val="3194567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6431" y="984089"/>
            <a:ext cx="8568205" cy="1168251"/>
          </a:xfrm>
        </p:spPr>
        <p:txBody>
          <a:bodyPr>
            <a:normAutofit/>
          </a:bodyPr>
          <a:lstStyle/>
          <a:p>
            <a:r>
              <a:rPr lang="es-ES_tradnl" sz="4000" dirty="0">
                <a:solidFill>
                  <a:srgbClr val="FF6600"/>
                </a:solidFill>
                <a:latin typeface="AlternateGothic2 BT" panose="020B0608020202050204" pitchFamily="34" charset="0"/>
              </a:rPr>
              <a:t>DOS ENGRANES EVENTUALES </a:t>
            </a:r>
            <a:endParaRPr lang="en-US" sz="2800" dirty="0">
              <a:solidFill>
                <a:srgbClr val="FF6600"/>
              </a:solidFill>
            </a:endParaRPr>
          </a:p>
        </p:txBody>
      </p:sp>
      <p:sp>
        <p:nvSpPr>
          <p:cNvPr id="5" name="Subtitle 4"/>
          <p:cNvSpPr>
            <a:spLocks noGrp="1"/>
          </p:cNvSpPr>
          <p:nvPr>
            <p:ph type="subTitle" idx="1"/>
          </p:nvPr>
        </p:nvSpPr>
        <p:spPr>
          <a:xfrm>
            <a:off x="246431" y="2069505"/>
            <a:ext cx="8738811" cy="2995330"/>
          </a:xfrm>
        </p:spPr>
        <p:txBody>
          <a:bodyPr>
            <a:noAutofit/>
          </a:bodyPr>
          <a:lstStyle/>
          <a:p>
            <a:pPr marL="385763" indent="-385763">
              <a:buFont typeface="+mj-lt"/>
              <a:buAutoNum type="arabicPeriod"/>
            </a:pPr>
            <a:r>
              <a:rPr lang="es-ES_tradnl" sz="4000" b="1" dirty="0">
                <a:solidFill>
                  <a:srgbClr val="008000"/>
                </a:solidFill>
                <a:latin typeface="Arial"/>
                <a:cs typeface="Arial"/>
              </a:rPr>
              <a:t> Ciclo </a:t>
            </a:r>
            <a:r>
              <a:rPr lang="es-ES_tradnl" sz="4000" b="1" dirty="0" err="1">
                <a:solidFill>
                  <a:srgbClr val="008000"/>
                </a:solidFill>
                <a:latin typeface="Arial"/>
                <a:cs typeface="Arial"/>
              </a:rPr>
              <a:t>Evangelístico</a:t>
            </a:r>
            <a:r>
              <a:rPr lang="es-ES_tradnl" sz="4000" b="1" dirty="0">
                <a:solidFill>
                  <a:srgbClr val="008000"/>
                </a:solidFill>
                <a:latin typeface="Arial"/>
                <a:cs typeface="Arial"/>
              </a:rPr>
              <a:t> </a:t>
            </a:r>
          </a:p>
          <a:p>
            <a:pPr marL="385763" indent="-385763">
              <a:buFont typeface="+mj-lt"/>
              <a:buAutoNum type="arabicPeriod"/>
            </a:pPr>
            <a:r>
              <a:rPr lang="es-ES_tradnl" sz="4000" b="1" dirty="0">
                <a:solidFill>
                  <a:srgbClr val="008000"/>
                </a:solidFill>
                <a:latin typeface="Arial"/>
                <a:cs typeface="Arial"/>
              </a:rPr>
              <a:t> Retiros Espirituales </a:t>
            </a:r>
          </a:p>
          <a:p>
            <a:pPr marL="385763" indent="-385763">
              <a:buFont typeface="+mj-lt"/>
              <a:buAutoNum type="arabicPeriod"/>
            </a:pPr>
            <a:endParaRPr lang="es-ES_tradnl" sz="1400" dirty="0">
              <a:latin typeface="Arial"/>
              <a:cs typeface="Arial"/>
            </a:endParaRPr>
          </a:p>
          <a:p>
            <a:r>
              <a:rPr lang="es-ES_tradnl" dirty="0">
                <a:solidFill>
                  <a:schemeClr val="tx1"/>
                </a:solidFill>
                <a:latin typeface="Arial"/>
                <a:cs typeface="Arial"/>
              </a:rPr>
              <a:t>Estos Engranes entrarán en función cada vez que se inicie un Ciclo nuevo general de siembra y cosecha; uno para traer nuevas almas y el otro para sanar sus heridas.</a:t>
            </a:r>
          </a:p>
          <a:p>
            <a:pPr marL="385763" indent="-385763">
              <a:buFont typeface="+mj-lt"/>
              <a:buAutoNum type="arabicPeriod"/>
            </a:pPr>
            <a:endParaRPr lang="es-ES_tradnl" dirty="0">
              <a:latin typeface="Arial"/>
              <a:cs typeface="Arial"/>
            </a:endParaRPr>
          </a:p>
        </p:txBody>
      </p:sp>
    </p:spTree>
    <p:extLst>
      <p:ext uri="{BB962C8B-B14F-4D97-AF65-F5344CB8AC3E}">
        <p14:creationId xmlns:p14="http://schemas.microsoft.com/office/powerpoint/2010/main" val="126696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13302"/>
            <a:ext cx="7772400" cy="4132809"/>
          </a:xfrm>
        </p:spPr>
        <p:txBody>
          <a:bodyPr/>
          <a:lstStyle/>
          <a:p>
            <a:pPr marL="0" indent="0"/>
            <a:r>
              <a:rPr lang="es-ES_tradnl" dirty="0">
                <a:latin typeface="Georgia"/>
                <a:cs typeface="Georgia"/>
              </a:rPr>
              <a:t>Nuevo Planteamiento enfocado en</a:t>
            </a:r>
            <a:br>
              <a:rPr lang="es-ES_tradnl" dirty="0">
                <a:latin typeface="Georgia"/>
                <a:cs typeface="Georgia"/>
              </a:rPr>
            </a:br>
            <a:r>
              <a:rPr lang="es-ES_tradnl" sz="6000" dirty="0">
                <a:latin typeface="Georgia"/>
                <a:cs typeface="Georgia"/>
              </a:rPr>
              <a:t> </a:t>
            </a:r>
            <a:r>
              <a:rPr lang="es-ES_tradnl" sz="6000" dirty="0">
                <a:solidFill>
                  <a:srgbClr val="FF6600"/>
                </a:solidFill>
                <a:latin typeface="Georgia"/>
                <a:cs typeface="Georgia"/>
              </a:rPr>
              <a:t> </a:t>
            </a:r>
            <a:r>
              <a:rPr lang="es-ES_tradnl" sz="8000" dirty="0">
                <a:solidFill>
                  <a:srgbClr val="FF6600"/>
                </a:solidFill>
                <a:latin typeface="Georgia"/>
                <a:cs typeface="Georgia"/>
              </a:rPr>
              <a:t>PROPÓSITOS</a:t>
            </a:r>
            <a:r>
              <a:rPr lang="es-ES_tradnl" sz="8000" dirty="0">
                <a:solidFill>
                  <a:srgbClr val="FF0000"/>
                </a:solidFill>
                <a:latin typeface="Georgia"/>
                <a:cs typeface="Georgia"/>
              </a:rPr>
              <a:t> </a:t>
            </a:r>
            <a:endParaRPr lang="en-US" dirty="0">
              <a:solidFill>
                <a:srgbClr val="FF0000"/>
              </a:solidFill>
              <a:latin typeface="Georgia"/>
              <a:cs typeface="Georgia"/>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1771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08575"/>
            <a:ext cx="7772400" cy="1470025"/>
          </a:xfrm>
        </p:spPr>
        <p:txBody>
          <a:bodyPr>
            <a:normAutofit/>
          </a:bodyPr>
          <a:lstStyle/>
          <a:p>
            <a:r>
              <a:rPr lang="es-ES_tradnl" dirty="0">
                <a:solidFill>
                  <a:srgbClr val="FF6600"/>
                </a:solidFill>
                <a:latin typeface="AlternateGothic2 BT" panose="020B0608020202050204" pitchFamily="34" charset="0"/>
              </a:rPr>
              <a:t>Estrategia de Jesús 2.0</a:t>
            </a:r>
            <a:endParaRPr lang="en-US" dirty="0">
              <a:solidFill>
                <a:srgbClr val="FF6600"/>
              </a:solidFill>
            </a:endParaRPr>
          </a:p>
        </p:txBody>
      </p:sp>
      <p:sp>
        <p:nvSpPr>
          <p:cNvPr id="5" name="Subtitle 4"/>
          <p:cNvSpPr>
            <a:spLocks noGrp="1"/>
          </p:cNvSpPr>
          <p:nvPr>
            <p:ph type="subTitle" idx="1"/>
          </p:nvPr>
        </p:nvSpPr>
        <p:spPr>
          <a:xfrm>
            <a:off x="417037" y="2178601"/>
            <a:ext cx="8397599" cy="3868952"/>
          </a:xfrm>
        </p:spPr>
        <p:txBody>
          <a:bodyPr>
            <a:noAutofit/>
          </a:bodyPr>
          <a:lstStyle/>
          <a:p>
            <a:r>
              <a:rPr lang="es-ES_tradnl" dirty="0">
                <a:solidFill>
                  <a:schemeClr val="tx1"/>
                </a:solidFill>
                <a:latin typeface="Arial"/>
                <a:cs typeface="Arial"/>
              </a:rPr>
              <a:t>La Estrategia de Jesús es la Visión que Dios le dio a la Asamblea Apostólica para </a:t>
            </a:r>
            <a:r>
              <a:rPr lang="es-ES_tradnl" b="1" i="1" dirty="0">
                <a:solidFill>
                  <a:srgbClr val="008000"/>
                </a:solidFill>
                <a:latin typeface="Arial"/>
                <a:cs typeface="Arial"/>
              </a:rPr>
              <a:t>Hacer Discípulos</a:t>
            </a:r>
            <a:r>
              <a:rPr lang="es-ES_tradnl" dirty="0">
                <a:solidFill>
                  <a:schemeClr val="tx1"/>
                </a:solidFill>
                <a:latin typeface="Arial"/>
                <a:cs typeface="Arial"/>
              </a:rPr>
              <a:t>. </a:t>
            </a:r>
          </a:p>
          <a:p>
            <a:endParaRPr lang="es-ES_tradnl" sz="2000" dirty="0">
              <a:solidFill>
                <a:schemeClr val="tx1"/>
              </a:solidFill>
              <a:latin typeface="Arial"/>
              <a:cs typeface="Arial"/>
            </a:endParaRPr>
          </a:p>
          <a:p>
            <a:r>
              <a:rPr lang="es-ES_tradnl" dirty="0">
                <a:solidFill>
                  <a:schemeClr val="tx1"/>
                </a:solidFill>
                <a:latin typeface="Arial"/>
                <a:cs typeface="Arial"/>
              </a:rPr>
              <a:t>Ha probado ser </a:t>
            </a:r>
            <a:r>
              <a:rPr lang="es-ES_tradnl" b="1" i="1" dirty="0">
                <a:solidFill>
                  <a:srgbClr val="008000"/>
                </a:solidFill>
                <a:latin typeface="Arial"/>
                <a:cs typeface="Arial"/>
              </a:rPr>
              <a:t>efectiva y de gran impacto </a:t>
            </a:r>
            <a:r>
              <a:rPr lang="es-ES_tradnl" dirty="0">
                <a:solidFill>
                  <a:schemeClr val="tx1"/>
                </a:solidFill>
                <a:latin typeface="Arial"/>
                <a:cs typeface="Arial"/>
              </a:rPr>
              <a:t>en las Iglesias que la hemos implementado, en Estados Unidos y en el campo misionero. </a:t>
            </a:r>
          </a:p>
        </p:txBody>
      </p:sp>
    </p:spTree>
    <p:extLst>
      <p:ext uri="{BB962C8B-B14F-4D97-AF65-F5344CB8AC3E}">
        <p14:creationId xmlns:p14="http://schemas.microsoft.com/office/powerpoint/2010/main" val="182462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08575"/>
            <a:ext cx="7772400" cy="1470025"/>
          </a:xfrm>
        </p:spPr>
        <p:txBody>
          <a:bodyPr>
            <a:normAutofit/>
          </a:bodyPr>
          <a:lstStyle/>
          <a:p>
            <a:r>
              <a:rPr lang="es-ES_tradnl" dirty="0">
                <a:solidFill>
                  <a:srgbClr val="FF6600"/>
                </a:solidFill>
                <a:latin typeface="AlternateGothic2 BT" panose="020B0608020202050204" pitchFamily="34" charset="0"/>
              </a:rPr>
              <a:t>Estrategia de Jesús 2.0</a:t>
            </a:r>
            <a:endParaRPr lang="en-US" dirty="0">
              <a:solidFill>
                <a:srgbClr val="FF6600"/>
              </a:solidFill>
            </a:endParaRPr>
          </a:p>
        </p:txBody>
      </p:sp>
      <p:sp>
        <p:nvSpPr>
          <p:cNvPr id="5" name="Subtitle 4"/>
          <p:cNvSpPr>
            <a:spLocks noGrp="1"/>
          </p:cNvSpPr>
          <p:nvPr>
            <p:ph type="subTitle" idx="1"/>
          </p:nvPr>
        </p:nvSpPr>
        <p:spPr>
          <a:xfrm>
            <a:off x="417037" y="2459475"/>
            <a:ext cx="8397599" cy="3588077"/>
          </a:xfrm>
        </p:spPr>
        <p:txBody>
          <a:bodyPr>
            <a:noAutofit/>
          </a:bodyPr>
          <a:lstStyle/>
          <a:p>
            <a:r>
              <a:rPr lang="es-ES_tradnl" sz="3600" dirty="0">
                <a:solidFill>
                  <a:schemeClr val="tx1"/>
                </a:solidFill>
                <a:latin typeface="Arial"/>
                <a:cs typeface="Arial"/>
              </a:rPr>
              <a:t>Ha funcionado en </a:t>
            </a:r>
            <a:r>
              <a:rPr lang="es-ES_tradnl" sz="3600" b="1" i="1" dirty="0">
                <a:solidFill>
                  <a:srgbClr val="38840E"/>
                </a:solidFill>
                <a:latin typeface="Arial"/>
                <a:cs typeface="Arial"/>
              </a:rPr>
              <a:t>Iglesias tradicionales</a:t>
            </a:r>
            <a:r>
              <a:rPr lang="es-ES_tradnl" sz="3600" dirty="0">
                <a:solidFill>
                  <a:schemeClr val="tx1"/>
                </a:solidFill>
                <a:latin typeface="Arial"/>
                <a:cs typeface="Arial"/>
              </a:rPr>
              <a:t>, que han hecho la transición al modelo celular. Así mismo en </a:t>
            </a:r>
            <a:r>
              <a:rPr lang="es-ES_tradnl" sz="3600" b="1" i="1" dirty="0">
                <a:solidFill>
                  <a:srgbClr val="38840E"/>
                </a:solidFill>
                <a:latin typeface="Arial"/>
                <a:cs typeface="Arial"/>
              </a:rPr>
              <a:t>Iglesias nuevas</a:t>
            </a:r>
            <a:r>
              <a:rPr lang="es-ES_tradnl" sz="3600" dirty="0">
                <a:solidFill>
                  <a:schemeClr val="tx1"/>
                </a:solidFill>
                <a:latin typeface="Arial"/>
                <a:cs typeface="Arial"/>
              </a:rPr>
              <a:t>, que se fundaron con esta manera de trabajar.</a:t>
            </a:r>
          </a:p>
        </p:txBody>
      </p:sp>
    </p:spTree>
    <p:extLst>
      <p:ext uri="{BB962C8B-B14F-4D97-AF65-F5344CB8AC3E}">
        <p14:creationId xmlns:p14="http://schemas.microsoft.com/office/powerpoint/2010/main" val="72056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84407"/>
            <a:ext cx="7772400" cy="1470025"/>
          </a:xfrm>
        </p:spPr>
        <p:txBody>
          <a:bodyPr>
            <a:normAutofit/>
          </a:bodyPr>
          <a:lstStyle/>
          <a:p>
            <a:r>
              <a:rPr lang="es-ES_tradnl" dirty="0">
                <a:solidFill>
                  <a:srgbClr val="FF6600"/>
                </a:solidFill>
                <a:latin typeface="AlternateGothic2 BT" panose="020B0608020202050204" pitchFamily="34" charset="0"/>
              </a:rPr>
              <a:t>Los Engranes en 4 Propósitos</a:t>
            </a:r>
            <a:endParaRPr lang="en-US" dirty="0">
              <a:solidFill>
                <a:srgbClr val="FF6600"/>
              </a:solidFill>
            </a:endParaRPr>
          </a:p>
        </p:txBody>
      </p:sp>
      <p:sp>
        <p:nvSpPr>
          <p:cNvPr id="5" name="Subtitle 4"/>
          <p:cNvSpPr>
            <a:spLocks noGrp="1"/>
          </p:cNvSpPr>
          <p:nvPr>
            <p:ph type="subTitle" idx="1"/>
          </p:nvPr>
        </p:nvSpPr>
        <p:spPr>
          <a:xfrm>
            <a:off x="417037" y="2426603"/>
            <a:ext cx="8397599" cy="3507201"/>
          </a:xfrm>
        </p:spPr>
        <p:txBody>
          <a:bodyPr>
            <a:noAutofit/>
          </a:bodyPr>
          <a:lstStyle/>
          <a:p>
            <a:r>
              <a:rPr lang="es-ES_tradnl" sz="3400" dirty="0">
                <a:solidFill>
                  <a:schemeClr val="tx1"/>
                </a:solidFill>
                <a:latin typeface="Arial"/>
                <a:cs typeface="Arial"/>
              </a:rPr>
              <a:t>En </a:t>
            </a:r>
            <a:r>
              <a:rPr lang="es-ES_tradnl" sz="3400" b="1" dirty="0">
                <a:solidFill>
                  <a:srgbClr val="008000"/>
                </a:solidFill>
                <a:latin typeface="Arial"/>
                <a:cs typeface="Arial"/>
              </a:rPr>
              <a:t>4 Propósitos </a:t>
            </a:r>
            <a:r>
              <a:rPr lang="es-ES_tradnl" sz="3400" dirty="0">
                <a:solidFill>
                  <a:schemeClr val="tx1"/>
                </a:solidFill>
                <a:latin typeface="Arial"/>
                <a:cs typeface="Arial"/>
              </a:rPr>
              <a:t>se implementarán los Engranes o Procesos de la Estrategia de Jesús. Los Engranes seguirán funcionando por etapas o permanentes, para lograr cumplir un Propósito específico dentro de la Estrategia de Jesús 2.0. </a:t>
            </a:r>
          </a:p>
        </p:txBody>
      </p:sp>
    </p:spTree>
    <p:extLst>
      <p:ext uri="{BB962C8B-B14F-4D97-AF65-F5344CB8AC3E}">
        <p14:creationId xmlns:p14="http://schemas.microsoft.com/office/powerpoint/2010/main" val="295192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84407"/>
            <a:ext cx="7772400" cy="1470025"/>
          </a:xfrm>
        </p:spPr>
        <p:txBody>
          <a:bodyPr>
            <a:normAutofit/>
          </a:bodyPr>
          <a:lstStyle/>
          <a:p>
            <a:r>
              <a:rPr lang="es-ES_tradnl" dirty="0">
                <a:solidFill>
                  <a:srgbClr val="FF6600"/>
                </a:solidFill>
                <a:latin typeface="AlternateGothic2 BT" panose="020B0608020202050204" pitchFamily="34" charset="0"/>
              </a:rPr>
              <a:t>Los Engranes en 4 Propósitos</a:t>
            </a:r>
            <a:endParaRPr lang="en-US" dirty="0">
              <a:solidFill>
                <a:srgbClr val="FF6600"/>
              </a:solidFill>
            </a:endParaRPr>
          </a:p>
        </p:txBody>
      </p:sp>
      <p:sp>
        <p:nvSpPr>
          <p:cNvPr id="5" name="Subtitle 4"/>
          <p:cNvSpPr>
            <a:spLocks noGrp="1"/>
          </p:cNvSpPr>
          <p:nvPr>
            <p:ph type="subTitle" idx="1"/>
          </p:nvPr>
        </p:nvSpPr>
        <p:spPr>
          <a:xfrm>
            <a:off x="234683" y="2260931"/>
            <a:ext cx="8683262" cy="3507201"/>
          </a:xfrm>
        </p:spPr>
        <p:txBody>
          <a:bodyPr>
            <a:noAutofit/>
          </a:bodyPr>
          <a:lstStyle/>
          <a:p>
            <a:r>
              <a:rPr lang="es-ES_tradnl" sz="3600" dirty="0">
                <a:solidFill>
                  <a:schemeClr val="tx1"/>
                </a:solidFill>
                <a:latin typeface="Arial"/>
                <a:cs typeface="Arial"/>
              </a:rPr>
              <a:t> </a:t>
            </a:r>
            <a:r>
              <a:rPr lang="es-ES_tradnl" sz="3600" b="1" dirty="0">
                <a:solidFill>
                  <a:srgbClr val="008000"/>
                </a:solidFill>
                <a:latin typeface="Arial"/>
                <a:cs typeface="Arial"/>
              </a:rPr>
              <a:t>En cada Propósito que se quiere lograr </a:t>
            </a:r>
            <a:r>
              <a:rPr lang="es-ES_tradnl" sz="3600" dirty="0">
                <a:solidFill>
                  <a:schemeClr val="tx1"/>
                </a:solidFill>
                <a:latin typeface="Arial"/>
                <a:cs typeface="Arial"/>
              </a:rPr>
              <a:t>se activarán los Engranes o Procesos que nos llevan a cumplir ese Propósito en la vida de las personas que deseemos alcanzar para el Reino de Dios.</a:t>
            </a:r>
          </a:p>
        </p:txBody>
      </p:sp>
    </p:spTree>
    <p:extLst>
      <p:ext uri="{BB962C8B-B14F-4D97-AF65-F5344CB8AC3E}">
        <p14:creationId xmlns:p14="http://schemas.microsoft.com/office/powerpoint/2010/main" val="355326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22093"/>
            <a:ext cx="7772400" cy="1470025"/>
          </a:xfrm>
        </p:spPr>
        <p:txBody>
          <a:bodyPr>
            <a:normAutofit/>
          </a:bodyPr>
          <a:lstStyle/>
          <a:p>
            <a:r>
              <a:rPr lang="es-ES_tradnl" dirty="0">
                <a:solidFill>
                  <a:srgbClr val="FF6600"/>
                </a:solidFill>
                <a:latin typeface="Arial"/>
                <a:cs typeface="Arial"/>
              </a:rPr>
              <a:t>Origen de los Propósitos</a:t>
            </a:r>
            <a:endParaRPr lang="en-US" dirty="0">
              <a:solidFill>
                <a:srgbClr val="FF6600"/>
              </a:solidFill>
            </a:endParaRPr>
          </a:p>
        </p:txBody>
      </p:sp>
      <p:sp>
        <p:nvSpPr>
          <p:cNvPr id="5" name="Subtitle 4"/>
          <p:cNvSpPr>
            <a:spLocks noGrp="1"/>
          </p:cNvSpPr>
          <p:nvPr>
            <p:ph type="subTitle" idx="1"/>
          </p:nvPr>
        </p:nvSpPr>
        <p:spPr>
          <a:xfrm>
            <a:off x="262293" y="1840151"/>
            <a:ext cx="8683262" cy="3507201"/>
          </a:xfrm>
        </p:spPr>
        <p:txBody>
          <a:bodyPr>
            <a:noAutofit/>
          </a:bodyPr>
          <a:lstStyle/>
          <a:p>
            <a:r>
              <a:rPr lang="es-ES_tradnl" sz="3000" i="1" dirty="0">
                <a:solidFill>
                  <a:schemeClr val="tx1"/>
                </a:solidFill>
                <a:latin typeface="Arial"/>
                <a:cs typeface="Arial"/>
              </a:rPr>
              <a:t>“Decía además: Así es el reino de Dios, como cuando un hombre echa semilla en la tierra; y duerme y se levanta, de noche y de día, y la semilla </a:t>
            </a:r>
            <a:r>
              <a:rPr lang="es-ES_tradnl" sz="3000" b="1" i="1" dirty="0">
                <a:solidFill>
                  <a:srgbClr val="008000"/>
                </a:solidFill>
                <a:latin typeface="Arial"/>
                <a:cs typeface="Arial"/>
              </a:rPr>
              <a:t>brota y crece </a:t>
            </a:r>
            <a:r>
              <a:rPr lang="es-ES_tradnl" sz="3000" i="1" dirty="0">
                <a:solidFill>
                  <a:schemeClr val="tx1"/>
                </a:solidFill>
                <a:latin typeface="Arial"/>
                <a:cs typeface="Arial"/>
              </a:rPr>
              <a:t>sin que él sepa cómo. Porque de suyo lleva fruto la tierra, primero </a:t>
            </a:r>
            <a:r>
              <a:rPr lang="es-ES_tradnl" sz="3000" b="1" i="1" dirty="0">
                <a:solidFill>
                  <a:srgbClr val="008000"/>
                </a:solidFill>
                <a:latin typeface="Arial"/>
                <a:cs typeface="Arial"/>
              </a:rPr>
              <a:t>hierba</a:t>
            </a:r>
            <a:r>
              <a:rPr lang="es-ES_tradnl" sz="3000" i="1" dirty="0">
                <a:solidFill>
                  <a:schemeClr val="tx1"/>
                </a:solidFill>
                <a:latin typeface="Arial"/>
                <a:cs typeface="Arial"/>
              </a:rPr>
              <a:t>, luego </a:t>
            </a:r>
            <a:r>
              <a:rPr lang="es-ES_tradnl" sz="3000" b="1" i="1" dirty="0">
                <a:solidFill>
                  <a:srgbClr val="008000"/>
                </a:solidFill>
                <a:latin typeface="Arial"/>
                <a:cs typeface="Arial"/>
              </a:rPr>
              <a:t>espiga</a:t>
            </a:r>
            <a:r>
              <a:rPr lang="es-ES_tradnl" sz="3000" i="1" dirty="0">
                <a:solidFill>
                  <a:schemeClr val="tx1"/>
                </a:solidFill>
                <a:latin typeface="Arial"/>
                <a:cs typeface="Arial"/>
              </a:rPr>
              <a:t>, después </a:t>
            </a:r>
            <a:r>
              <a:rPr lang="es-ES_tradnl" sz="3000" b="1" i="1" dirty="0">
                <a:solidFill>
                  <a:srgbClr val="008000"/>
                </a:solidFill>
                <a:latin typeface="Arial"/>
                <a:cs typeface="Arial"/>
              </a:rPr>
              <a:t>grano lleno en la espiga</a:t>
            </a:r>
            <a:r>
              <a:rPr lang="es-ES_tradnl" sz="3000" i="1" dirty="0">
                <a:solidFill>
                  <a:schemeClr val="tx1"/>
                </a:solidFill>
                <a:latin typeface="Arial"/>
                <a:cs typeface="Arial"/>
              </a:rPr>
              <a:t>; y cuando el fruto está maduro, en seguida se mete la hoz, porque la siega ha llegado.” </a:t>
            </a:r>
            <a:r>
              <a:rPr lang="es-ES_tradnl" sz="3000" dirty="0">
                <a:solidFill>
                  <a:schemeClr val="tx1"/>
                </a:solidFill>
                <a:latin typeface="Arial"/>
                <a:cs typeface="Arial"/>
              </a:rPr>
              <a:t>(Marcos 4:26-29)</a:t>
            </a:r>
          </a:p>
          <a:p>
            <a:endParaRPr lang="es-ES_tradnl" sz="3000" i="1" dirty="0">
              <a:solidFill>
                <a:schemeClr val="tx1"/>
              </a:solidFill>
              <a:latin typeface="Arial"/>
              <a:cs typeface="Arial"/>
            </a:endParaRPr>
          </a:p>
        </p:txBody>
      </p:sp>
    </p:spTree>
    <p:extLst>
      <p:ext uri="{BB962C8B-B14F-4D97-AF65-F5344CB8AC3E}">
        <p14:creationId xmlns:p14="http://schemas.microsoft.com/office/powerpoint/2010/main" val="101577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84407"/>
            <a:ext cx="7772400" cy="1168251"/>
          </a:xfrm>
        </p:spPr>
        <p:txBody>
          <a:bodyPr>
            <a:normAutofit/>
          </a:bodyPr>
          <a:lstStyle/>
          <a:p>
            <a:r>
              <a:rPr lang="es-ES_tradnl" dirty="0">
                <a:solidFill>
                  <a:srgbClr val="FF6600"/>
                </a:solidFill>
                <a:latin typeface="AlternateGothic2 BT" panose="020B0608020202050204" pitchFamily="34" charset="0"/>
              </a:rPr>
              <a:t>Etapas de una Siembra </a:t>
            </a:r>
            <a:endParaRPr lang="en-US" dirty="0">
              <a:solidFill>
                <a:srgbClr val="FF6600"/>
              </a:solidFill>
            </a:endParaRPr>
          </a:p>
        </p:txBody>
      </p:sp>
      <p:sp>
        <p:nvSpPr>
          <p:cNvPr id="5" name="Subtitle 4"/>
          <p:cNvSpPr>
            <a:spLocks noGrp="1"/>
          </p:cNvSpPr>
          <p:nvPr>
            <p:ph type="subTitle" idx="1"/>
          </p:nvPr>
        </p:nvSpPr>
        <p:spPr>
          <a:xfrm>
            <a:off x="417037" y="2019629"/>
            <a:ext cx="8397599" cy="3507201"/>
          </a:xfrm>
        </p:spPr>
        <p:txBody>
          <a:bodyPr>
            <a:noAutofit/>
          </a:bodyPr>
          <a:lstStyle/>
          <a:p>
            <a:r>
              <a:rPr lang="es-ES_tradnl" sz="3400" dirty="0">
                <a:solidFill>
                  <a:schemeClr val="tx1"/>
                </a:solidFill>
                <a:latin typeface="Arial"/>
                <a:cs typeface="Arial"/>
              </a:rPr>
              <a:t>Estas 4 etapas las hemos puesto como </a:t>
            </a:r>
            <a:r>
              <a:rPr lang="es-ES_tradnl" sz="3400" b="1" dirty="0">
                <a:solidFill>
                  <a:srgbClr val="008000"/>
                </a:solidFill>
                <a:latin typeface="Arial"/>
                <a:cs typeface="Arial"/>
              </a:rPr>
              <a:t>PROPÓSITOS</a:t>
            </a:r>
            <a:r>
              <a:rPr lang="es-ES_tradnl" sz="3400" dirty="0">
                <a:solidFill>
                  <a:schemeClr val="tx1"/>
                </a:solidFill>
                <a:latin typeface="Arial"/>
                <a:cs typeface="Arial"/>
              </a:rPr>
              <a:t> a lograr en en el desarrollo de las nuevas almas, para que siguiendo la enseñanzas de Jesús, llevemos a que cada nuevo creyente logre </a:t>
            </a:r>
            <a:r>
              <a:rPr lang="es-ES_tradnl" sz="3400" b="1" dirty="0">
                <a:solidFill>
                  <a:srgbClr val="008000"/>
                </a:solidFill>
                <a:latin typeface="Arial"/>
                <a:cs typeface="Arial"/>
              </a:rPr>
              <a:t>NACER, CRECER, MADURAR y MULTIPLICAR </a:t>
            </a:r>
            <a:r>
              <a:rPr lang="es-ES_tradnl" sz="3400" dirty="0">
                <a:solidFill>
                  <a:schemeClr val="tx1"/>
                </a:solidFill>
                <a:latin typeface="Arial"/>
                <a:cs typeface="Arial"/>
              </a:rPr>
              <a:t>dentro de la Estrategia de Jesús.</a:t>
            </a:r>
          </a:p>
        </p:txBody>
      </p:sp>
    </p:spTree>
    <p:extLst>
      <p:ext uri="{BB962C8B-B14F-4D97-AF65-F5344CB8AC3E}">
        <p14:creationId xmlns:p14="http://schemas.microsoft.com/office/powerpoint/2010/main" val="11564329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1230</TotalTime>
  <Words>870</Words>
  <Application>Microsoft Macintosh PowerPoint</Application>
  <PresentationFormat>On-screen Show (4:3)</PresentationFormat>
  <Paragraphs>60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AlternateGothic2 BT</vt:lpstr>
      <vt:lpstr>Arial</vt:lpstr>
      <vt:lpstr>Calibri</vt:lpstr>
      <vt:lpstr>Georgia</vt:lpstr>
      <vt:lpstr>Tema de Office</vt:lpstr>
      <vt:lpstr>PowerPoint Presentation</vt:lpstr>
      <vt:lpstr>PowerPoint Presentation</vt:lpstr>
      <vt:lpstr>Nuevo Planteamiento enfocado en   PROPÓSITOS </vt:lpstr>
      <vt:lpstr>Estrategia de Jesús 2.0</vt:lpstr>
      <vt:lpstr>Estrategia de Jesús 2.0</vt:lpstr>
      <vt:lpstr>Los Engranes en 4 Propósitos</vt:lpstr>
      <vt:lpstr>Los Engranes en 4 Propósitos</vt:lpstr>
      <vt:lpstr>Origen de los Propósitos</vt:lpstr>
      <vt:lpstr>Etapas de una Siembra </vt:lpstr>
      <vt:lpstr>¿Por qué un nuevo planteamiento?</vt:lpstr>
      <vt:lpstr>¿Por qué un nuevo planteamiento?</vt:lpstr>
      <vt:lpstr>¿Por qué un nuevo planteamiento?</vt:lpstr>
      <vt:lpstr>¿Por qué un nuevo planteamiento?</vt:lpstr>
      <vt:lpstr>¿Por qué un nuevo planteamiento?</vt:lpstr>
      <vt:lpstr>¿Por qué un nuevo planteamiento?</vt:lpstr>
      <vt:lpstr>Los Engranes o Procesos, en su última actualización, quedaron de esta manera:</vt:lpstr>
      <vt:lpstr>NUEVA IMPLEMENTACIÓN DE LOS ENGRANES O PROCESOS.</vt:lpstr>
      <vt:lpstr> TRES ENGRANES PERMANENTES TODO EL AÑO </vt:lpstr>
      <vt:lpstr> TRES ENGRANES PERMANENTES TODO EL AÑO </vt:lpstr>
      <vt:lpstr>PowerPoint Presentation</vt:lpstr>
      <vt:lpstr>TRES ENGRANES FORMATIVOS: LAS TRES ESCUELAS DE LA ESTRATEGIA DE JESÚS 2.0</vt:lpstr>
      <vt:lpstr>TRES ENGRANES FORMATIVOS: LAS TRES ESCUELAS DE LA ESTRATEGIA DE JESÚS 2.0</vt:lpstr>
      <vt:lpstr>DOS ENGRANES EVENTUALES </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user</dc:creator>
  <cp:keywords/>
  <dc:description/>
  <cp:lastModifiedBy>Andy Provencio</cp:lastModifiedBy>
  <cp:revision>35</cp:revision>
  <dcterms:created xsi:type="dcterms:W3CDTF">2017-11-02T01:36:05Z</dcterms:created>
  <dcterms:modified xsi:type="dcterms:W3CDTF">2018-02-24T21:32:04Z</dcterms:modified>
  <cp:category/>
</cp:coreProperties>
</file>