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333" r:id="rId3"/>
    <p:sldId id="335" r:id="rId4"/>
    <p:sldId id="277" r:id="rId5"/>
    <p:sldId id="272" r:id="rId6"/>
    <p:sldId id="337" r:id="rId7"/>
    <p:sldId id="338" r:id="rId8"/>
    <p:sldId id="336" r:id="rId9"/>
    <p:sldId id="278" r:id="rId10"/>
    <p:sldId id="279" r:id="rId11"/>
    <p:sldId id="28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1515FF"/>
    <a:srgbClr val="21F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707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957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857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3432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9085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522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596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13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145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500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20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00C0-AC33-4FF5-BE95-CF03C83AFB67}" type="datetimeFigureOut">
              <a:rPr lang="es-PA" smtClean="0"/>
              <a:t>09/06/2018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0473-BA73-42A2-AE55-F0EDC5E4405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326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Nacer fondo EDJ 2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06644" y="1826370"/>
            <a:ext cx="11778711" cy="4527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Arrancar con lo básico - ¿Qué es lo básico en la EDJ…?</a:t>
            </a:r>
          </a:p>
          <a:p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GDA – 2) Día del amigo – 3) Reunión del MEET.</a:t>
            </a:r>
          </a:p>
          <a:p>
            <a:pPr marL="0" indent="0">
              <a:buNone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Fiesta de Bautismos – Retiro de Amigos.</a:t>
            </a:r>
          </a:p>
          <a:p>
            <a:pPr marL="0" indent="0">
              <a:buNone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Sígame (Discipulado Congregacional)</a:t>
            </a:r>
          </a:p>
          <a:p>
            <a:pPr marL="0" indent="0">
              <a:buNone/>
            </a:pPr>
            <a:r>
              <a:rPr lang="es-ES_tradn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iglesia que está en </a:t>
            </a:r>
            <a:r>
              <a:rPr lang="es-ES_tradn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transición</a:t>
            </a:r>
            <a:r>
              <a:rPr lang="es-ES_tradn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Tradicional a Celular, debe pasar por la Escuela Sígame, para </a:t>
            </a:r>
            <a:r>
              <a:rPr lang="es-ES_tradnl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transicionar</a:t>
            </a:r>
            <a:r>
              <a:rPr lang="es-ES_tradn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C339D29-D254-4779-8FB6-58E4976D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98" y="178496"/>
            <a:ext cx="10182387" cy="1340172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PRIMEROS PASOS </a:t>
            </a:r>
            <a:b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ESTRATEGIA DE JESÚS</a:t>
            </a:r>
          </a:p>
        </p:txBody>
      </p:sp>
    </p:spTree>
    <p:extLst>
      <p:ext uri="{BB962C8B-B14F-4D97-AF65-F5344CB8AC3E}">
        <p14:creationId xmlns:p14="http://schemas.microsoft.com/office/powerpoint/2010/main" val="21696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183201"/>
            <a:ext cx="7886700" cy="1325563"/>
          </a:xfrm>
        </p:spPr>
        <p:txBody>
          <a:bodyPr>
            <a:normAutofit/>
          </a:bodyPr>
          <a:lstStyle/>
          <a:p>
            <a:r>
              <a:rPr lang="es-MX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Transición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885" y="4057930"/>
            <a:ext cx="11608230" cy="2572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cambio de estado,</a:t>
            </a:r>
          </a:p>
          <a:p>
            <a:pPr marL="0" indent="0" algn="ctr">
              <a:buNone/>
            </a:pP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cambio de una </a:t>
            </a:r>
            <a:r>
              <a:rPr lang="es-MX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trabajo a otra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Transición de una Iglesia Tradicional a una Iglesia Celular.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244B12-4C0F-4865-B318-6E5214D656A2}"/>
              </a:ext>
            </a:extLst>
          </p:cNvPr>
          <p:cNvSpPr txBox="1"/>
          <p:nvPr/>
        </p:nvSpPr>
        <p:spPr>
          <a:xfrm>
            <a:off x="1524001" y="101539"/>
            <a:ext cx="5803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chemeClr val="bg1"/>
                </a:solidFill>
              </a:rPr>
              <a:t>el</a:t>
            </a:r>
          </a:p>
        </p:txBody>
      </p:sp>
      <p:pic>
        <p:nvPicPr>
          <p:cNvPr id="5" name="Picture 9" descr="Changing-Organizational-Culture.jpg">
            <a:extLst>
              <a:ext uri="{FF2B5EF4-FFF2-40B4-BE49-F238E27FC236}">
                <a16:creationId xmlns:a16="http://schemas.microsoft.com/office/drawing/2014/main" id="{2FA91B10-D260-44C7-9157-174250BD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390" y="286204"/>
            <a:ext cx="6199322" cy="37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90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ife groups_c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Subtitle 4"/>
          <p:cNvSpPr>
            <a:spLocks noGrp="1"/>
          </p:cNvSpPr>
          <p:nvPr>
            <p:ph type="subTitle" idx="1"/>
          </p:nvPr>
        </p:nvSpPr>
        <p:spPr>
          <a:xfrm>
            <a:off x="1007390" y="188640"/>
            <a:ext cx="10058400" cy="2202148"/>
          </a:xfrm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es-ES_tradnl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DOCTRINA APOSTÓLICA NO CAMBIA,</a:t>
            </a:r>
          </a:p>
          <a:p>
            <a:pPr algn="ctr" eaLnBrk="1" hangingPunct="1"/>
            <a:endParaRPr lang="es-ES_tradnl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s-ES_tradnl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LOS METODOS DE EVANGELIZACIÓN SÍ PUEDEN CAMBIAR.</a:t>
            </a:r>
          </a:p>
        </p:txBody>
      </p:sp>
      <p:pic>
        <p:nvPicPr>
          <p:cNvPr id="11269" name="Picture 9" descr="Changing-Organizational-Cultur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9616" y="2276872"/>
            <a:ext cx="65520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0E24CE-130A-47ED-97F4-776461BF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63" y="3429001"/>
            <a:ext cx="3248025" cy="26790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A8A41D-F554-47A6-AC07-621DA2637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404" y="2443943"/>
            <a:ext cx="2866596" cy="37834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D1934B-2575-4898-9394-A219105BD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879" y="1228384"/>
            <a:ext cx="3651101" cy="32480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377FF86-2C93-4DDE-96C6-325482E46B9B}"/>
              </a:ext>
            </a:extLst>
          </p:cNvPr>
          <p:cNvSpPr txBox="1"/>
          <p:nvPr/>
        </p:nvSpPr>
        <p:spPr>
          <a:xfrm rot="20458300">
            <a:off x="1740653" y="2368047"/>
            <a:ext cx="15821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Puja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82AC18-C609-4F63-8143-019FC2B85CA2}"/>
              </a:ext>
            </a:extLst>
          </p:cNvPr>
          <p:cNvSpPr txBox="1"/>
          <p:nvPr/>
        </p:nvSpPr>
        <p:spPr>
          <a:xfrm>
            <a:off x="1524000" y="251528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 Y CÉLULAS ROBUSTAS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CE1EEF-4B83-41CF-8187-8A6BC76592D8}"/>
              </a:ext>
            </a:extLst>
          </p:cNvPr>
          <p:cNvSpPr txBox="1"/>
          <p:nvPr/>
        </p:nvSpPr>
        <p:spPr>
          <a:xfrm rot="20146536">
            <a:off x="6124223" y="1835317"/>
            <a:ext cx="2657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1:19.</a:t>
            </a:r>
          </a:p>
        </p:txBody>
      </p:sp>
    </p:spTree>
    <p:extLst>
      <p:ext uri="{BB962C8B-B14F-4D97-AF65-F5344CB8AC3E}">
        <p14:creationId xmlns:p14="http://schemas.microsoft.com/office/powerpoint/2010/main" val="268333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6569" y="891372"/>
            <a:ext cx="8018837" cy="403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defRPr/>
            </a:pPr>
            <a:endParaRPr lang="es-ES_tradnl" sz="4800" dirty="0">
              <a:solidFill>
                <a:prstClr val="white"/>
              </a:solidFill>
              <a:latin typeface="Calibri"/>
              <a:ea typeface="ヒラギノ角ゴ Pro W3" charset="-128"/>
            </a:endParaRPr>
          </a:p>
          <a:p>
            <a:pPr algn="ctr">
              <a:lnSpc>
                <a:spcPct val="60000"/>
              </a:lnSpc>
              <a:defRPr/>
            </a:pPr>
            <a:r>
              <a:rPr lang="es-ES_tradnl" sz="4800" dirty="0">
                <a:solidFill>
                  <a:prstClr val="white"/>
                </a:solidFill>
                <a:latin typeface="Calibri"/>
                <a:ea typeface="ヒラギノ角ゴ Pro W3" charset="-128"/>
              </a:rPr>
              <a:t>Proverbios 29:18. </a:t>
            </a:r>
          </a:p>
          <a:p>
            <a:pPr algn="ctr">
              <a:lnSpc>
                <a:spcPct val="60000"/>
              </a:lnSpc>
              <a:defRPr/>
            </a:pPr>
            <a:r>
              <a:rPr lang="es-ES_tradnl" dirty="0">
                <a:solidFill>
                  <a:prstClr val="white"/>
                </a:solidFill>
                <a:latin typeface="Calibri"/>
                <a:ea typeface="ヒラギノ角ゴ Pro W3" charset="-128"/>
              </a:rPr>
              <a:t>(Nueva Versión Internacional) </a:t>
            </a:r>
            <a:endParaRPr lang="es-ES_tradnl" sz="3600" dirty="0">
              <a:solidFill>
                <a:prstClr val="white"/>
              </a:solidFill>
              <a:latin typeface="Calibri"/>
              <a:ea typeface="ヒラギノ角ゴ Pro W3" charset="-128"/>
            </a:endParaRPr>
          </a:p>
          <a:p>
            <a:pPr algn="ctr">
              <a:defRPr/>
            </a:pPr>
            <a:r>
              <a:rPr lang="es-ES_tradnl" sz="4800" dirty="0">
                <a:solidFill>
                  <a:prstClr val="white"/>
                </a:solidFill>
                <a:latin typeface="Calibri"/>
                <a:ea typeface="ヒラギノ角ゴ Pro W3" charset="-128"/>
              </a:rPr>
              <a:t>“Donde no hay visión, el pueblo se extravía; dichosos los que son obedientes a la ley”</a:t>
            </a:r>
            <a:r>
              <a:rPr lang="en-US" sz="4800" dirty="0">
                <a:solidFill>
                  <a:prstClr val="white"/>
                </a:solidFill>
                <a:latin typeface="Calibri"/>
                <a:ea typeface="ヒラギノ角ゴ Pro W3" charset="-128"/>
              </a:rPr>
              <a:t>  </a:t>
            </a:r>
          </a:p>
          <a:p>
            <a:pPr algn="ctr">
              <a:defRPr/>
            </a:pPr>
            <a:endParaRPr lang="en-US" sz="4400" dirty="0">
              <a:solidFill>
                <a:srgbClr val="FF6600"/>
              </a:solidFill>
              <a:latin typeface="Calibri"/>
              <a:ea typeface="ヒラギノ角ゴ Pro W3" charset="-128"/>
            </a:endParaRPr>
          </a:p>
        </p:txBody>
      </p:sp>
      <p:pic>
        <p:nvPicPr>
          <p:cNvPr id="2" name="Picture 1" descr="telescopio-vector-material_15-773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94">
            <a:off x="299633" y="1830172"/>
            <a:ext cx="4300534" cy="44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99" y="1341576"/>
            <a:ext cx="4201105" cy="545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A34C05-1DDA-4D7F-85B0-83708571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46" y="4539037"/>
            <a:ext cx="2592288" cy="23189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17A284-9F11-43F6-928C-1C40114FB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797040"/>
            <a:ext cx="2445804" cy="300414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1F84697-26F3-4AFA-A33D-065C1A4734B3}"/>
              </a:ext>
            </a:extLst>
          </p:cNvPr>
          <p:cNvSpPr txBox="1">
            <a:spLocks/>
          </p:cNvSpPr>
          <p:nvPr/>
        </p:nvSpPr>
        <p:spPr>
          <a:xfrm>
            <a:off x="573437" y="158857"/>
            <a:ext cx="11158780" cy="118271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ABC</a:t>
            </a:r>
            <a:b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_trad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LA ESTRATEGIA DE JESÚS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5920F2-9143-45B8-8492-DC1087B87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2" y="4014060"/>
            <a:ext cx="2993517" cy="28439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6ADCE4C-6BA9-4E0A-A43A-9C6E06B3B89D}"/>
              </a:ext>
            </a:extLst>
          </p:cNvPr>
          <p:cNvSpPr txBox="1"/>
          <p:nvPr/>
        </p:nvSpPr>
        <p:spPr>
          <a:xfrm rot="21007858">
            <a:off x="430973" y="2165534"/>
            <a:ext cx="364022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Embarázate de la Visión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A19F8B-1413-469E-AAF3-661EA1BDC68D}"/>
              </a:ext>
            </a:extLst>
          </p:cNvPr>
          <p:cNvSpPr txBox="1"/>
          <p:nvPr/>
        </p:nvSpPr>
        <p:spPr>
          <a:xfrm rot="20458300">
            <a:off x="90059" y="5241918"/>
            <a:ext cx="97930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Puja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32EDA0-D9A4-48C1-A5A4-AAA0FC8F2D19}"/>
              </a:ext>
            </a:extLst>
          </p:cNvPr>
          <p:cNvSpPr txBox="1"/>
          <p:nvPr/>
        </p:nvSpPr>
        <p:spPr>
          <a:xfrm rot="20146536">
            <a:off x="4824067" y="2175811"/>
            <a:ext cx="2657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1:19.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878" y="108489"/>
            <a:ext cx="9841424" cy="142584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PRIMEROS PASOS </a:t>
            </a:r>
            <a:b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ESTRATEGIA DE JESÚS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44649" y="1534332"/>
            <a:ext cx="11882036" cy="5030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Está comprobado que la Estrategia de Jesús, es una poderosa fórmula o maquinaria y como tal, está diseñada para trabajar en equipo.</a:t>
            </a:r>
          </a:p>
          <a:p>
            <a:pPr marL="0" indent="0">
              <a:buNone/>
            </a:pPr>
            <a:endParaRPr lang="es-ES_tradn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Dicho de otra manera, sin obreros y sin lideres, la EDJ no podrá despegar, no habrá desarrollo; por lo tanto es un imperativo la preparación de líderes.</a:t>
            </a:r>
          </a:p>
          <a:p>
            <a:pPr marL="0" indent="0">
              <a:buNone/>
            </a:pPr>
            <a:endParaRPr lang="es-ES_tradn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líderes Bíblicos cumplieron su misión rodeados de un equipo. </a:t>
            </a:r>
          </a:p>
          <a:p>
            <a:pPr marL="0" indent="0">
              <a:buNone/>
            </a:pPr>
            <a:endParaRPr lang="es-ES_trad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878" y="108489"/>
            <a:ext cx="9841424" cy="142584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PRIMEROS PASOS </a:t>
            </a:r>
            <a:b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ESTRATEGIA DE JESÚS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01478" y="1534332"/>
            <a:ext cx="11670223" cy="5030578"/>
          </a:xfrm>
        </p:spPr>
        <p:txBody>
          <a:bodyPr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S_tradn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Aceptar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la EDJ es para pastores y líderes con:</a:t>
            </a:r>
          </a:p>
          <a:p>
            <a:pPr marL="0" indent="0" algn="just">
              <a:buNone/>
            </a:pP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a)  Visión, </a:t>
            </a:r>
          </a:p>
          <a:p>
            <a:pPr marL="0" indent="0" algn="just">
              <a:buNone/>
            </a:pP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b)  Fe </a:t>
            </a:r>
          </a:p>
          <a:p>
            <a:pPr marL="0" indent="0" algn="just">
              <a:buNone/>
            </a:pP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 Pasión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las almas.</a:t>
            </a:r>
          </a:p>
          <a:p>
            <a:pPr marL="742950" indent="-742950" algn="just">
              <a:buFont typeface="+mj-lt"/>
              <a:buAutoNum type="arabicPeriod"/>
            </a:pPr>
            <a:endParaRPr lang="es-ES_tradn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_tradn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Entender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aceptar que la EDJ es </a:t>
            </a: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compromiso, 2) disciplina y 3) trabajo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endParaRPr lang="es-ES_tradn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_tradn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Entrenar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ministerio de intercesión permanente. Hacer guerra espiritual estratégica por la </a:t>
            </a: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las </a:t>
            </a: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almas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la </a:t>
            </a: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por la </a:t>
            </a: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pueblo.</a:t>
            </a:r>
          </a:p>
        </p:txBody>
      </p:sp>
    </p:spTree>
    <p:extLst>
      <p:ext uri="{BB962C8B-B14F-4D97-AF65-F5344CB8AC3E}">
        <p14:creationId xmlns:p14="http://schemas.microsoft.com/office/powerpoint/2010/main" val="41860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878" y="108489"/>
            <a:ext cx="9841424" cy="1425843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PRIMEROS PASOS </a:t>
            </a:r>
            <a:b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ESTRATEGIA DE JESÚS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60888" y="1534332"/>
            <a:ext cx="11670223" cy="5030578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 startAt="4"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 y multiplicar líderes – (obreros)</a:t>
            </a:r>
          </a:p>
          <a:p>
            <a:pPr marL="742950" indent="-742950" algn="just">
              <a:buAutoNum type="arabicPeriod" startAt="4"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Entender que </a:t>
            </a:r>
            <a:r>
              <a:rPr lang="es-ES_tradnl" sz="4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las casas está la clave</a:t>
            </a:r>
            <a:r>
              <a:rPr lang="es-ES_tradnl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alcanzar las </a:t>
            </a: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almas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para establecer los </a:t>
            </a: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De Amistad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 algn="just">
              <a:buAutoNum type="arabicPeriod" startAt="3"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religiosamente la reunión semanal del MEET. </a:t>
            </a:r>
          </a:p>
          <a:p>
            <a:pPr marL="742950" indent="-742950" algn="just">
              <a:buAutoNum type="arabicPeriod" startAt="3"/>
            </a:pP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Ejecutar el Ciclo Evangelístico, motivando y entrenando a toda la iglesia para participar. </a:t>
            </a:r>
          </a:p>
        </p:txBody>
      </p:sp>
    </p:spTree>
    <p:extLst>
      <p:ext uri="{BB962C8B-B14F-4D97-AF65-F5344CB8AC3E}">
        <p14:creationId xmlns:p14="http://schemas.microsoft.com/office/powerpoint/2010/main" val="336374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6627" y="201478"/>
            <a:ext cx="8687548" cy="1800200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PRIMEROS PASOS </a:t>
            </a:r>
            <a:b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ESTRATEGIA DE JESÚS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87458" y="2276872"/>
            <a:ext cx="1149974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ES_trad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Estrategia Espiritual.</a:t>
            </a:r>
          </a:p>
          <a:p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Oración, Ayuno y Palabra de Dios.</a:t>
            </a:r>
          </a:p>
          <a:p>
            <a:pPr marL="0" indent="0">
              <a:buNone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_trad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Entender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ABC de la Estrategia de Jesús.</a:t>
            </a:r>
          </a:p>
          <a:p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8 Engranajes en 4 Propósitos.</a:t>
            </a:r>
          </a:p>
          <a:p>
            <a:pPr marL="0" indent="0">
              <a:buNone/>
            </a:pPr>
            <a:r>
              <a:rPr lang="es-ES_tradn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_trad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Reproducir</a:t>
            </a:r>
            <a:r>
              <a:rPr lang="es-ES_tradn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Obreros 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(lideres) Timoteos</a:t>
            </a:r>
          </a:p>
          <a:p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Retiro de líderes (Curso de Timoteos)</a:t>
            </a:r>
          </a:p>
          <a:p>
            <a:pPr marL="0" indent="0">
              <a:buNone/>
            </a:pPr>
            <a:endParaRPr lang="es-ES_trad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62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ife groups_c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prayer-grou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6" y="2030278"/>
            <a:ext cx="7643813" cy="482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999656" y="5904602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Arial Black" panose="020B0A04020102020204" pitchFamily="34" charset="0"/>
              </a:rPr>
              <a:t>ENGRANE 1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AB4A503-D70E-452E-994E-41BB940FD99C}"/>
              </a:ext>
            </a:extLst>
          </p:cNvPr>
          <p:cNvSpPr txBox="1">
            <a:spLocks/>
          </p:cNvSpPr>
          <p:nvPr/>
        </p:nvSpPr>
        <p:spPr bwMode="auto">
          <a:xfrm>
            <a:off x="1545431" y="0"/>
            <a:ext cx="9144000" cy="28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_tradnl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pastor y sus líderes </a:t>
            </a:r>
            <a:r>
              <a:rPr lang="es-ES_tradnl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 saber que la fuerza de la Estrategia de Jesús, está en los Equipos de Oración</a:t>
            </a:r>
            <a:r>
              <a:rPr lang="es-ES_tradnl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Y toda </a:t>
            </a:r>
            <a:r>
              <a:rPr lang="es-ES_tradn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iglesia debe saberlo.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422</Words>
  <Application>Microsoft Office PowerPoint</Application>
  <PresentationFormat>Panorámica</PresentationFormat>
  <Paragraphs>54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ヒラギノ角ゴ Pro W3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PRIMEROS PASOS  EN LA ESTRATEGIA DE JESÚS</vt:lpstr>
      <vt:lpstr>PRIMEROS PASOS  EN LA ESTRATEGIA DE JESÚS</vt:lpstr>
      <vt:lpstr>PRIMEROS PASOS  EN LA ESTRATEGIA DE JESÚS</vt:lpstr>
      <vt:lpstr>PRIMEROS PASOS  EN LA ESTRATEGIA DE JESÚS</vt:lpstr>
      <vt:lpstr>Presentación de PowerPoint</vt:lpstr>
      <vt:lpstr>PRIMEROS PASOS  EN LA ESTRATEGIA DE JESÚS</vt:lpstr>
      <vt:lpstr>Transición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templo El-Betel</dc:creator>
  <cp:lastModifiedBy>templo El-Betel</cp:lastModifiedBy>
  <cp:revision>33</cp:revision>
  <dcterms:created xsi:type="dcterms:W3CDTF">2018-08-14T00:52:43Z</dcterms:created>
  <dcterms:modified xsi:type="dcterms:W3CDTF">2018-09-06T17:19:05Z</dcterms:modified>
</cp:coreProperties>
</file>