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7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303"/>
    <a:srgbClr val="608007"/>
    <a:srgbClr val="7A9C05"/>
    <a:srgbClr val="6DA810"/>
    <a:srgbClr val="538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77"/>
  </p:normalViewPr>
  <p:slideViewPr>
    <p:cSldViewPr snapToGrid="0" snapToObjects="1">
      <p:cViewPr varScale="1">
        <p:scale>
          <a:sx n="59" d="100"/>
          <a:sy n="59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61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79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1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93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4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2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84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0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32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1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1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5BE1D4-6CCC-8B43-918D-53662F2A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90092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Dinámica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3064874"/>
            <a:ext cx="8617857" cy="29404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chemeClr val="tx1"/>
                </a:solidFill>
              </a:rPr>
              <a:t>Las enseñanzas están diseñadas para llevarlo a un </a:t>
            </a:r>
            <a:r>
              <a:rPr lang="es-ES_tradnl" sz="4000" b="1" dirty="0">
                <a:solidFill>
                  <a:srgbClr val="53800D"/>
                </a:solidFill>
              </a:rPr>
              <a:t>crecimiento espiritual y consolidarlo en la Iglesia</a:t>
            </a:r>
            <a:r>
              <a:rPr lang="es-ES_tradnl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03898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Dinámica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946660"/>
            <a:ext cx="8617857" cy="32657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rgbClr val="000000"/>
                </a:solidFill>
              </a:rPr>
              <a:t>En caso que el Pastor considere conveniente, </a:t>
            </a:r>
            <a:r>
              <a:rPr lang="es-ES_tradnl" sz="4000" b="1" dirty="0">
                <a:solidFill>
                  <a:srgbClr val="53800D"/>
                </a:solidFill>
              </a:rPr>
              <a:t>se puede extender este proceso 1 mes más</a:t>
            </a:r>
            <a:r>
              <a:rPr lang="es-ES_tradnl" sz="4000" b="1" dirty="0">
                <a:solidFill>
                  <a:srgbClr val="000000"/>
                </a:solidFill>
              </a:rPr>
              <a:t>, </a:t>
            </a:r>
            <a:r>
              <a:rPr lang="es-ES_tradnl" sz="4000" dirty="0">
                <a:solidFill>
                  <a:srgbClr val="000000"/>
                </a:solidFill>
              </a:rPr>
              <a:t>para dar las </a:t>
            </a:r>
            <a:r>
              <a:rPr lang="es-ES_tradnl" sz="4000" b="1" dirty="0">
                <a:solidFill>
                  <a:srgbClr val="53800D"/>
                </a:solidFill>
              </a:rPr>
              <a:t>24 lecciones en 12 semanas</a:t>
            </a:r>
            <a:r>
              <a:rPr lang="es-ES_tradnl" sz="4000" b="1" dirty="0">
                <a:solidFill>
                  <a:srgbClr val="000000"/>
                </a:solidFill>
              </a:rPr>
              <a:t>, </a:t>
            </a:r>
            <a:r>
              <a:rPr lang="es-ES_tradnl" sz="4000" dirty="0">
                <a:solidFill>
                  <a:srgbClr val="000000"/>
                </a:solidFill>
              </a:rPr>
              <a:t>2 por sesión.</a:t>
            </a:r>
            <a:endParaRPr lang="es-MX" sz="4000" dirty="0">
              <a:solidFill>
                <a:srgbClr val="000000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224420"/>
            <a:ext cx="8617857" cy="126115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0000"/>
                </a:solidFill>
                <a:latin typeface="AlternateGothic2 BT" panose="020B0608020202050204" pitchFamily="34" charset="0"/>
              </a:rPr>
              <a:t>El Enfoque del Discipulado </a:t>
            </a:r>
            <a:r>
              <a:rPr lang="es-MX" b="1" dirty="0">
                <a:solidFill>
                  <a:srgbClr val="539303"/>
                </a:solidFill>
                <a:latin typeface="AlternateGothic2 BT" panose="020B0608020202050204" pitchFamily="34" charset="0"/>
              </a:rPr>
              <a:t>Crecer</a:t>
            </a:r>
            <a:endParaRPr lang="en-US" dirty="0">
              <a:solidFill>
                <a:srgbClr val="53930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3287" y="2376712"/>
            <a:ext cx="8763000" cy="3302000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El nacido de nuevo: </a:t>
            </a:r>
          </a:p>
          <a:p>
            <a:pPr marL="571500" indent="-571500" algn="l">
              <a:buFont typeface="Arial"/>
              <a:buChar char="•"/>
            </a:pPr>
            <a:r>
              <a:rPr lang="es-ES_tradnl" sz="4000" dirty="0">
                <a:solidFill>
                  <a:schemeClr val="tx1"/>
                </a:solidFill>
              </a:rPr>
              <a:t>Recibirá </a:t>
            </a:r>
            <a:r>
              <a:rPr lang="es-ES_tradnl" sz="4000" b="1" i="1" dirty="0">
                <a:solidFill>
                  <a:srgbClr val="539303"/>
                </a:solidFill>
              </a:rPr>
              <a:t>Identidad</a:t>
            </a:r>
            <a:r>
              <a:rPr lang="es-ES_tradnl" sz="4000" i="1" dirty="0">
                <a:solidFill>
                  <a:schemeClr val="tx1"/>
                </a:solidFill>
              </a:rPr>
              <a:t>.</a:t>
            </a:r>
            <a:endParaRPr lang="es-ES_tradnl" sz="4000" b="1" i="1" dirty="0">
              <a:solidFill>
                <a:schemeClr val="tx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s-ES_tradnl" sz="4000" dirty="0">
                <a:solidFill>
                  <a:schemeClr val="tx1"/>
                </a:solidFill>
              </a:rPr>
              <a:t>Aprenderá la importancia de </a:t>
            </a:r>
            <a:r>
              <a:rPr lang="es-ES_tradnl" sz="4000" b="1" i="1" dirty="0">
                <a:solidFill>
                  <a:srgbClr val="539303"/>
                </a:solidFill>
              </a:rPr>
              <a:t>pertenecer al Cuerpo de Cristo</a:t>
            </a:r>
            <a:r>
              <a:rPr lang="es-ES_tradnl" sz="4000" i="1" dirty="0">
                <a:solidFill>
                  <a:schemeClr val="tx1"/>
                </a:solidFill>
              </a:rPr>
              <a:t>.</a:t>
            </a:r>
            <a:endParaRPr lang="es-ES_tradnl" sz="4000" b="1" i="1" dirty="0">
              <a:solidFill>
                <a:schemeClr val="tx1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s-ES_tradnl" sz="4000" dirty="0">
                <a:solidFill>
                  <a:schemeClr val="tx1"/>
                </a:solidFill>
              </a:rPr>
              <a:t>Aprenderá las </a:t>
            </a:r>
            <a:r>
              <a:rPr lang="es-ES_tradnl" sz="4000" b="1" i="1" dirty="0">
                <a:solidFill>
                  <a:srgbClr val="539303"/>
                </a:solidFill>
              </a:rPr>
              <a:t>Disciplinas Espirituales</a:t>
            </a:r>
            <a:r>
              <a:rPr lang="es-ES_tradnl" sz="4000" i="1" dirty="0">
                <a:solidFill>
                  <a:schemeClr val="tx1"/>
                </a:solidFill>
              </a:rPr>
              <a:t>.</a:t>
            </a:r>
            <a:endParaRPr lang="es-ES_tradnl" sz="4000" b="1" i="1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3287" y="1560286"/>
            <a:ext cx="8763000" cy="4118426"/>
          </a:xfrm>
        </p:spPr>
        <p:txBody>
          <a:bodyPr>
            <a:noAutofit/>
          </a:bodyPr>
          <a:lstStyle/>
          <a:p>
            <a:r>
              <a:rPr lang="es-ES_tradnl" sz="3000" i="1" dirty="0">
                <a:solidFill>
                  <a:schemeClr val="tx1"/>
                </a:solidFill>
              </a:rPr>
              <a:t>“hasta que todos lleguemos a la unidad de la fe y del conocimiento del Hijo de Dios, a un varón perfecto, a la medida de la estatura de la plenitud de Cristo; </a:t>
            </a:r>
            <a:r>
              <a:rPr lang="es-ES_tradnl" sz="3000" b="1" i="1" dirty="0">
                <a:solidFill>
                  <a:srgbClr val="539303"/>
                </a:solidFill>
              </a:rPr>
              <a:t>para que ya no seamos niños fluctuantes</a:t>
            </a:r>
            <a:r>
              <a:rPr lang="es-ES_tradnl" sz="3000" i="1" dirty="0">
                <a:solidFill>
                  <a:schemeClr val="tx1"/>
                </a:solidFill>
              </a:rPr>
              <a:t>, llevados por doquiera de todo viento de doctrina, por estratagema de hombres que para engañar emplean con astucia las artimañas del error, sino que siguiendo la verdad en amor, </a:t>
            </a:r>
            <a:r>
              <a:rPr lang="es-ES_tradnl" sz="3000" b="1" i="1" dirty="0">
                <a:solidFill>
                  <a:srgbClr val="539303"/>
                </a:solidFill>
              </a:rPr>
              <a:t>crezcamos en todo en aquel que es la cabeza, esto es, Cristo</a:t>
            </a:r>
            <a:r>
              <a:rPr lang="es-ES_tradnl" sz="3000" i="1" dirty="0">
                <a:solidFill>
                  <a:schemeClr val="tx1"/>
                </a:solidFill>
              </a:rPr>
              <a:t>”</a:t>
            </a:r>
            <a:r>
              <a:rPr lang="es-MX" sz="3000" dirty="0">
                <a:solidFill>
                  <a:schemeClr val="tx1"/>
                </a:solidFill>
              </a:rPr>
              <a:t> </a:t>
            </a:r>
            <a:r>
              <a:rPr lang="es-ES_tradnl" sz="3000" dirty="0">
                <a:solidFill>
                  <a:schemeClr val="tx1"/>
                </a:solidFill>
              </a:rPr>
              <a:t>(Efesios 4:13-15)</a:t>
            </a:r>
            <a:endParaRPr lang="es-MX" sz="30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4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13000"/>
            <a:ext cx="7772400" cy="1932436"/>
          </a:xfrm>
        </p:spPr>
        <p:txBody>
          <a:bodyPr>
            <a:normAutofit fontScale="90000"/>
          </a:bodyPr>
          <a:lstStyle/>
          <a:p>
            <a:r>
              <a:rPr lang="es-ES_tradnl" sz="5300" b="1" dirty="0">
                <a:solidFill>
                  <a:srgbClr val="6AB32B"/>
                </a:solidFill>
                <a:latin typeface="AlternateGothic2 BT" panose="020B0608020202050204" pitchFamily="34" charset="0"/>
              </a:rPr>
              <a:t>2. Afírmalos </a:t>
            </a:r>
            <a:br>
              <a:rPr lang="es-ES_tradnl" sz="5300" b="1" dirty="0">
                <a:solidFill>
                  <a:srgbClr val="6AB32B"/>
                </a:solidFill>
                <a:latin typeface="AlternateGothic2 BT" panose="020B0608020202050204" pitchFamily="34" charset="0"/>
              </a:rPr>
            </a:br>
            <a:r>
              <a:rPr lang="es-ES_tradnl" sz="5300" b="1" dirty="0">
                <a:solidFill>
                  <a:srgbClr val="6AB32B"/>
                </a:solidFill>
                <a:latin typeface="AlternateGothic2 BT" panose="020B0608020202050204" pitchFamily="34" charset="0"/>
              </a:rPr>
              <a:t>en el Grupo de Amistad </a:t>
            </a:r>
            <a:r>
              <a:rPr lang="es-ES_tradnl" sz="2700" dirty="0"/>
              <a:t>(Engrane 3)</a:t>
            </a:r>
            <a:endParaRPr lang="en-US" sz="72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4971143"/>
            <a:ext cx="8617857" cy="1034142"/>
          </a:xfrm>
        </p:spPr>
        <p:txBody>
          <a:bodyPr>
            <a:noAutofit/>
          </a:bodyPr>
          <a:lstStyle/>
          <a:p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98153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Un Trabajo en Equipo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3244348"/>
            <a:ext cx="8617857" cy="2760937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rgbClr val="000000"/>
                </a:solidFill>
                <a:latin typeface="Arial"/>
                <a:cs typeface="Arial"/>
              </a:rPr>
              <a:t>Cada líder, en equipo con su Grupo de Amistad, se enfocará en </a:t>
            </a:r>
            <a:r>
              <a:rPr lang="es-ES_tradnl" sz="4000" b="1" dirty="0">
                <a:solidFill>
                  <a:srgbClr val="53800D"/>
                </a:solidFill>
                <a:latin typeface="Arial"/>
                <a:cs typeface="Arial"/>
              </a:rPr>
              <a:t>consolidar</a:t>
            </a:r>
            <a:r>
              <a:rPr lang="es-ES_tradnl" sz="4000" dirty="0">
                <a:solidFill>
                  <a:srgbClr val="000000"/>
                </a:solidFill>
                <a:latin typeface="Arial"/>
                <a:cs typeface="Arial"/>
              </a:rPr>
              <a:t> a cada recién convertido. 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8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88146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Un Trabajo en Equipo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549300"/>
            <a:ext cx="8617857" cy="3455986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rgbClr val="000000"/>
                </a:solidFill>
              </a:rPr>
              <a:t>Deben apoyarlo en </a:t>
            </a:r>
            <a:r>
              <a:rPr lang="es-ES_tradnl" sz="4000" b="1" dirty="0">
                <a:solidFill>
                  <a:srgbClr val="53800D"/>
                </a:solidFill>
              </a:rPr>
              <a:t>su Proceso de adaptación a la Iglesia y a su nueva vida en Cristo</a:t>
            </a:r>
            <a:r>
              <a:rPr lang="es-ES_tradnl" sz="4000" b="1" dirty="0">
                <a:solidFill>
                  <a:srgbClr val="000000"/>
                </a:solidFill>
              </a:rPr>
              <a:t>. </a:t>
            </a:r>
            <a:r>
              <a:rPr lang="es-ES_tradnl" sz="4000" dirty="0">
                <a:solidFill>
                  <a:srgbClr val="000000"/>
                </a:solidFill>
              </a:rPr>
              <a:t>Se necesita brindarle amor y paciencia para que se sienta arropado en el seno de la familia de Dios.  </a:t>
            </a:r>
            <a:endParaRPr lang="es-MX" sz="4000" dirty="0">
              <a:solidFill>
                <a:srgbClr val="000000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62051"/>
            <a:ext cx="7772400" cy="126115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¿Cómo Afirmarlo en el Grupo </a:t>
            </a:r>
            <a:b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</a:br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de Amistad?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3156856"/>
            <a:ext cx="8617857" cy="28484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4000" b="1" dirty="0">
                <a:solidFill>
                  <a:srgbClr val="53800D"/>
                </a:solidFill>
              </a:rPr>
              <a:t>Necesita involucrarlo en servir y en el programa de la reunión de GDA</a:t>
            </a:r>
            <a:r>
              <a:rPr lang="es-ES_tradnl" sz="4000" b="1" dirty="0">
                <a:solidFill>
                  <a:srgbClr val="000000"/>
                </a:solidFill>
              </a:rPr>
              <a:t>, </a:t>
            </a:r>
            <a:r>
              <a:rPr lang="es-ES_tradnl" sz="4000" dirty="0">
                <a:solidFill>
                  <a:srgbClr val="000000"/>
                </a:solidFill>
              </a:rPr>
              <a:t>para que desarrolle un sentido de pertenencia y amor hacia la obra de Dios. 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7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51977"/>
            <a:ext cx="7772400" cy="126115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¿Cómo Afirmarlo en el Grupo </a:t>
            </a:r>
            <a:b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</a:br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de Amistad?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3561880"/>
            <a:ext cx="8617857" cy="24434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rgbClr val="000000"/>
                </a:solidFill>
              </a:rPr>
              <a:t>Se le puede encomendar tareas como: </a:t>
            </a:r>
            <a:r>
              <a:rPr lang="es-ES_tradnl" sz="4000" b="1" dirty="0">
                <a:solidFill>
                  <a:srgbClr val="53800D"/>
                </a:solidFill>
              </a:rPr>
              <a:t>dar la bienvenida</a:t>
            </a:r>
            <a:r>
              <a:rPr lang="es-ES_tradnl" sz="4000" b="1" dirty="0">
                <a:solidFill>
                  <a:srgbClr val="000000"/>
                </a:solidFill>
              </a:rPr>
              <a:t>, </a:t>
            </a:r>
            <a:r>
              <a:rPr lang="es-ES_tradnl" sz="4000" b="1" dirty="0">
                <a:solidFill>
                  <a:srgbClr val="53800D"/>
                </a:solidFill>
              </a:rPr>
              <a:t>hacer el refrigerio</a:t>
            </a:r>
            <a:r>
              <a:rPr lang="es-ES_tradnl" sz="4000" b="1" dirty="0">
                <a:solidFill>
                  <a:srgbClr val="000000"/>
                </a:solidFill>
              </a:rPr>
              <a:t>, </a:t>
            </a:r>
            <a:r>
              <a:rPr lang="es-ES_tradnl" sz="4000" b="1" dirty="0">
                <a:solidFill>
                  <a:srgbClr val="53800D"/>
                </a:solidFill>
              </a:rPr>
              <a:t>invitar a sus amigos o familia</a:t>
            </a:r>
            <a:r>
              <a:rPr lang="es-ES_tradnl" sz="4000" i="1" dirty="0">
                <a:solidFill>
                  <a:srgbClr val="000000"/>
                </a:solidFill>
              </a:rPr>
              <a:t>, </a:t>
            </a:r>
            <a:r>
              <a:rPr lang="es-ES_tradnl" sz="4000" dirty="0">
                <a:solidFill>
                  <a:srgbClr val="000000"/>
                </a:solidFill>
              </a:rPr>
              <a:t>etc.</a:t>
            </a:r>
            <a:endParaRPr lang="es-MX" sz="4000" dirty="0">
              <a:solidFill>
                <a:srgbClr val="000000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1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3469"/>
            <a:ext cx="7772400" cy="126115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Importancia de la Atención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3156856"/>
            <a:ext cx="8617857" cy="2848429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Un viejo síndrome en las Iglesias es: </a:t>
            </a:r>
            <a:r>
              <a:rPr lang="es-ES_tradnl" sz="4000" b="1" i="1" dirty="0">
                <a:solidFill>
                  <a:srgbClr val="53800D"/>
                </a:solidFill>
              </a:rPr>
              <a:t>darle mucha atención a las personas cuando son visitas</a:t>
            </a:r>
            <a:r>
              <a:rPr lang="es-ES_tradnl" sz="40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9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J 2.0 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9989"/>
            <a:ext cx="7772400" cy="1261154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Importancia de la Atención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437070"/>
            <a:ext cx="8617857" cy="3483428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rgbClr val="000000"/>
                </a:solidFill>
              </a:rPr>
              <a:t>Luego, </a:t>
            </a:r>
            <a:r>
              <a:rPr lang="es-ES_tradnl" sz="3600" b="1" dirty="0">
                <a:solidFill>
                  <a:srgbClr val="53800D"/>
                </a:solidFill>
              </a:rPr>
              <a:t>todo cambia cuando se bautizan</a:t>
            </a:r>
            <a:r>
              <a:rPr lang="es-ES_tradnl" sz="3600" b="1" dirty="0">
                <a:solidFill>
                  <a:srgbClr val="000000"/>
                </a:solidFill>
              </a:rPr>
              <a:t>, </a:t>
            </a:r>
            <a:r>
              <a:rPr lang="es-ES_tradnl" sz="3600" dirty="0">
                <a:solidFill>
                  <a:srgbClr val="000000"/>
                </a:solidFill>
              </a:rPr>
              <a:t>porque inconscientemente se busca sólo su bautismo. El resultado es que, ante la falta de atención, </a:t>
            </a:r>
            <a:r>
              <a:rPr lang="es-ES_tradnl" sz="3600" b="1" i="1" dirty="0">
                <a:solidFill>
                  <a:srgbClr val="53800D"/>
                </a:solidFill>
              </a:rPr>
              <a:t>fácilmente se van de la congregación</a:t>
            </a:r>
            <a:r>
              <a:rPr lang="es-ES_tradnl" sz="3600" dirty="0">
                <a:solidFill>
                  <a:srgbClr val="000000"/>
                </a:solidFill>
              </a:rPr>
              <a:t>;</a:t>
            </a:r>
            <a:r>
              <a:rPr lang="es-ES_tradnl" sz="3600" b="1" dirty="0">
                <a:solidFill>
                  <a:srgbClr val="000000"/>
                </a:solidFill>
              </a:rPr>
              <a:t> </a:t>
            </a:r>
            <a:r>
              <a:rPr lang="es-ES_tradnl" sz="3600" dirty="0">
                <a:solidFill>
                  <a:srgbClr val="000000"/>
                </a:solidFill>
              </a:rPr>
              <a:t>porque el fin fue sólo bautizarlo y no </a:t>
            </a:r>
            <a:r>
              <a:rPr lang="es-ES_tradnl" sz="3600" dirty="0" err="1">
                <a:solidFill>
                  <a:srgbClr val="000000"/>
                </a:solidFill>
              </a:rPr>
              <a:t>discipularlo</a:t>
            </a:r>
            <a:r>
              <a:rPr lang="es-ES_tradnl" sz="3600" dirty="0">
                <a:solidFill>
                  <a:srgbClr val="000000"/>
                </a:solidFill>
              </a:rPr>
              <a:t>.</a:t>
            </a:r>
            <a:endParaRPr lang="es-MX" sz="3600" dirty="0">
              <a:solidFill>
                <a:srgbClr val="000000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1788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Cómo Brindarle Atención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217714" y="3156858"/>
            <a:ext cx="4278086" cy="20138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_tradnl" sz="3200" dirty="0">
                <a:solidFill>
                  <a:srgbClr val="539303"/>
                </a:solidFill>
              </a:rPr>
              <a:t>Llamadas telefónicas</a:t>
            </a:r>
          </a:p>
          <a:p>
            <a:pPr>
              <a:lnSpc>
                <a:spcPct val="80000"/>
              </a:lnSpc>
            </a:pPr>
            <a:r>
              <a:rPr lang="es-ES_tradnl" sz="3200" dirty="0">
                <a:solidFill>
                  <a:srgbClr val="539303"/>
                </a:solidFill>
              </a:rPr>
              <a:t>Consejos</a:t>
            </a:r>
          </a:p>
          <a:p>
            <a:pPr>
              <a:lnSpc>
                <a:spcPct val="80000"/>
              </a:lnSpc>
            </a:pPr>
            <a:r>
              <a:rPr lang="es-ES_tradnl" sz="3200" dirty="0">
                <a:solidFill>
                  <a:srgbClr val="539303"/>
                </a:solidFill>
              </a:rPr>
              <a:t>Rendición de cuentas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11060" y="3302000"/>
            <a:ext cx="4038600" cy="18687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_tradnl" sz="3200" dirty="0">
                <a:solidFill>
                  <a:srgbClr val="539303"/>
                </a:solidFill>
              </a:rPr>
              <a:t>Motivación</a:t>
            </a:r>
          </a:p>
          <a:p>
            <a:pPr>
              <a:lnSpc>
                <a:spcPct val="80000"/>
              </a:lnSpc>
            </a:pPr>
            <a:r>
              <a:rPr lang="es-ES_tradnl" sz="3200" dirty="0">
                <a:solidFill>
                  <a:srgbClr val="539303"/>
                </a:solidFill>
              </a:rPr>
              <a:t>Invitaciones a comer</a:t>
            </a:r>
          </a:p>
          <a:p>
            <a:pPr>
              <a:lnSpc>
                <a:spcPct val="80000"/>
              </a:lnSpc>
            </a:pPr>
            <a:r>
              <a:rPr lang="es-ES_tradnl" sz="3200" dirty="0">
                <a:solidFill>
                  <a:srgbClr val="539303"/>
                </a:solidFill>
              </a:rPr>
              <a:t>Escucharlos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6109" y="2129527"/>
            <a:ext cx="47856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b="1" dirty="0"/>
              <a:t>La atención que necesita el </a:t>
            </a:r>
          </a:p>
          <a:p>
            <a:pPr algn="ctr"/>
            <a:r>
              <a:rPr lang="es-ES_tradnl" sz="3200" b="1" dirty="0"/>
              <a:t>nuevo convertido incluye:</a:t>
            </a:r>
            <a:endParaRPr lang="es-ES_tradnl" sz="3200" b="1" dirty="0">
              <a:solidFill>
                <a:srgbClr val="0070C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016003" y="4960052"/>
            <a:ext cx="7021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/>
              <a:t>El factor amistad unirá al nuevo discípulo a la Iglesia.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39155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13000"/>
            <a:ext cx="7772400" cy="1932436"/>
          </a:xfrm>
        </p:spPr>
        <p:txBody>
          <a:bodyPr>
            <a:normAutofit fontScale="90000"/>
          </a:bodyPr>
          <a:lstStyle/>
          <a:p>
            <a:r>
              <a:rPr lang="es-ES_tradnl" sz="5400" b="1" dirty="0">
                <a:solidFill>
                  <a:srgbClr val="539303"/>
                </a:solidFill>
                <a:latin typeface="AlternateGothic2 BT" panose="020B0608020202050204" pitchFamily="34" charset="0"/>
              </a:rPr>
              <a:t>3. Afirmarlos </a:t>
            </a:r>
            <a:br>
              <a:rPr lang="es-ES_tradnl" sz="5400" b="1" dirty="0">
                <a:solidFill>
                  <a:srgbClr val="539303"/>
                </a:solidFill>
                <a:latin typeface="AlternateGothic2 BT" panose="020B0608020202050204" pitchFamily="34" charset="0"/>
              </a:rPr>
            </a:br>
            <a:r>
              <a:rPr lang="es-ES_tradnl" sz="5400" b="1" dirty="0">
                <a:solidFill>
                  <a:srgbClr val="539303"/>
                </a:solidFill>
                <a:latin typeface="AlternateGothic2 BT" panose="020B0608020202050204" pitchFamily="34" charset="0"/>
              </a:rPr>
              <a:t>en la Celebración Dominical</a:t>
            </a:r>
            <a:endParaRPr lang="en-US" sz="7200" dirty="0">
              <a:solidFill>
                <a:srgbClr val="53930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4971143"/>
            <a:ext cx="8617857" cy="1034142"/>
          </a:xfrm>
        </p:spPr>
        <p:txBody>
          <a:bodyPr>
            <a:noAutofit/>
          </a:bodyPr>
          <a:lstStyle/>
          <a:p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9989"/>
            <a:ext cx="7772400" cy="1261154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3 Reuniones 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394857"/>
            <a:ext cx="8617857" cy="3483428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El recién nacido tendrá </a:t>
            </a:r>
            <a:r>
              <a:rPr lang="es-ES_tradnl" sz="3600" b="1" dirty="0">
                <a:solidFill>
                  <a:srgbClr val="53800D"/>
                </a:solidFill>
              </a:rPr>
              <a:t>tres reuniones </a:t>
            </a:r>
            <a:r>
              <a:rPr lang="es-ES_tradnl" sz="3600" dirty="0">
                <a:solidFill>
                  <a:schemeClr val="tx1"/>
                </a:solidFill>
              </a:rPr>
              <a:t>indispensables en este Propósito: </a:t>
            </a:r>
          </a:p>
          <a:p>
            <a:pPr marL="901700" indent="-542925" algn="l">
              <a:lnSpc>
                <a:spcPct val="130000"/>
              </a:lnSpc>
              <a:buFont typeface="+mj-lt"/>
              <a:buAutoNum type="arabicPeriod"/>
            </a:pPr>
            <a:r>
              <a:rPr lang="es-ES_tradnl" sz="3600" spc="-150" dirty="0">
                <a:solidFill>
                  <a:schemeClr val="tx1"/>
                </a:solidFill>
              </a:rPr>
              <a:t>Asistir a su </a:t>
            </a:r>
            <a:r>
              <a:rPr lang="es-ES_tradnl" sz="3600" spc="-150" dirty="0">
                <a:solidFill>
                  <a:srgbClr val="53800D"/>
                </a:solidFill>
              </a:rPr>
              <a:t>Escuela Sígame Nivel </a:t>
            </a:r>
            <a:r>
              <a:rPr lang="es-ES_tradnl" sz="3600" b="1" spc="-150" dirty="0">
                <a:solidFill>
                  <a:srgbClr val="539303"/>
                </a:solidFill>
              </a:rPr>
              <a:t>Crecer</a:t>
            </a:r>
            <a:endParaRPr lang="es-ES_tradnl" sz="3600" spc="-150" dirty="0">
              <a:solidFill>
                <a:srgbClr val="539303"/>
              </a:solidFill>
            </a:endParaRPr>
          </a:p>
          <a:p>
            <a:pPr marL="901700" indent="-542925" algn="l"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Asistir a su </a:t>
            </a:r>
            <a:r>
              <a:rPr lang="es-ES_tradnl" sz="3600" dirty="0">
                <a:solidFill>
                  <a:srgbClr val="53800D"/>
                </a:solidFill>
              </a:rPr>
              <a:t>Grupo de Amistad </a:t>
            </a:r>
          </a:p>
          <a:p>
            <a:pPr marL="901700" indent="-542925" algn="l">
              <a:buFont typeface="+mj-lt"/>
              <a:buAutoNum type="arabicPeriod"/>
            </a:pPr>
            <a:r>
              <a:rPr lang="es-ES_tradnl" sz="3600" dirty="0">
                <a:solidFill>
                  <a:schemeClr val="tx1"/>
                </a:solidFill>
              </a:rPr>
              <a:t>Asistir a la </a:t>
            </a:r>
            <a:r>
              <a:rPr lang="es-ES_tradnl" sz="3600" dirty="0">
                <a:solidFill>
                  <a:srgbClr val="53800D"/>
                </a:solidFill>
              </a:rPr>
              <a:t>Casa de Dios</a:t>
            </a:r>
            <a:endParaRPr lang="es-MX" sz="3600" dirty="0">
              <a:solidFill>
                <a:srgbClr val="53800D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478420"/>
            <a:ext cx="8617857" cy="1261154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Las Celebraciones son parte </a:t>
            </a:r>
            <a:b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</a:br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de su vida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920998"/>
            <a:ext cx="8617857" cy="2793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chemeClr val="tx1"/>
                </a:solidFill>
              </a:rPr>
              <a:t>La asistencia a la casa de Dios, </a:t>
            </a:r>
            <a:r>
              <a:rPr lang="es-ES_tradnl" sz="4000" b="1" i="1" dirty="0">
                <a:solidFill>
                  <a:srgbClr val="53800D"/>
                </a:solidFill>
              </a:rPr>
              <a:t>debe volverse parte de la vida</a:t>
            </a:r>
            <a:r>
              <a:rPr lang="es-ES_tradnl" sz="4000" dirty="0">
                <a:solidFill>
                  <a:schemeClr val="tx1"/>
                </a:solidFill>
              </a:rPr>
              <a:t> del nuevo creyente, porque ahí también </a:t>
            </a:r>
            <a:r>
              <a:rPr lang="es-ES_tradnl" sz="4000" b="1" i="1" dirty="0">
                <a:solidFill>
                  <a:srgbClr val="53800D"/>
                </a:solidFill>
              </a:rPr>
              <a:t>recibirá enseñanzas que lo harán</a:t>
            </a:r>
            <a:r>
              <a:rPr lang="es-ES_tradnl" sz="4000" b="1" i="1" dirty="0">
                <a:solidFill>
                  <a:schemeClr val="tx1"/>
                </a:solidFill>
              </a:rPr>
              <a:t> </a:t>
            </a:r>
            <a:r>
              <a:rPr lang="es-ES_tradnl" sz="4000" b="1" i="1" dirty="0">
                <a:solidFill>
                  <a:srgbClr val="539303"/>
                </a:solidFill>
              </a:rPr>
              <a:t>Crecer</a:t>
            </a:r>
            <a:r>
              <a:rPr lang="es-ES_tradnl" sz="4000" i="1" dirty="0">
                <a:solidFill>
                  <a:schemeClr val="tx1"/>
                </a:solidFill>
              </a:rPr>
              <a:t> </a:t>
            </a:r>
            <a:r>
              <a:rPr lang="es-ES_tradnl" sz="4000" dirty="0">
                <a:solidFill>
                  <a:schemeClr val="tx1"/>
                </a:solidFill>
              </a:rPr>
              <a:t>más en su vida cristiana. 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40001"/>
            <a:ext cx="7772400" cy="1932436"/>
          </a:xfrm>
        </p:spPr>
        <p:txBody>
          <a:bodyPr>
            <a:normAutofit/>
          </a:bodyPr>
          <a:lstStyle/>
          <a:p>
            <a:r>
              <a:rPr lang="es-MX" sz="5400" b="1" dirty="0">
                <a:solidFill>
                  <a:srgbClr val="539303"/>
                </a:solidFill>
                <a:latin typeface="AlternateGothic2 BT" panose="020B0608020202050204" pitchFamily="34" charset="0"/>
              </a:rPr>
              <a:t>4. </a:t>
            </a:r>
            <a:r>
              <a:rPr lang="es-ES_tradnl" sz="5400" b="1" dirty="0">
                <a:solidFill>
                  <a:srgbClr val="539303"/>
                </a:solidFill>
                <a:latin typeface="AlternateGothic2 BT" panose="020B0608020202050204" pitchFamily="34" charset="0"/>
              </a:rPr>
              <a:t>Evento Puente: Noche de Avivamiento</a:t>
            </a:r>
            <a:endParaRPr lang="en-US" sz="7200" dirty="0">
              <a:solidFill>
                <a:srgbClr val="53930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4971143"/>
            <a:ext cx="8617857" cy="1034142"/>
          </a:xfrm>
        </p:spPr>
        <p:txBody>
          <a:bodyPr>
            <a:noAutofit/>
          </a:bodyPr>
          <a:lstStyle/>
          <a:p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6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216539"/>
            <a:ext cx="8617857" cy="1261154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Obra Santificadora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394858"/>
            <a:ext cx="8617857" cy="3610428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Luego de la obra salvadora, el nuevo creyente necesita de Dios </a:t>
            </a:r>
            <a:r>
              <a:rPr lang="es-ES_tradnl" sz="4000" b="1" dirty="0">
                <a:solidFill>
                  <a:srgbClr val="53800D"/>
                </a:solidFill>
              </a:rPr>
              <a:t>una obra santificadora</a:t>
            </a:r>
            <a:r>
              <a:rPr lang="es-ES_tradnl" sz="4000" b="1" dirty="0">
                <a:solidFill>
                  <a:schemeClr val="tx1"/>
                </a:solidFill>
              </a:rPr>
              <a:t>:</a:t>
            </a:r>
          </a:p>
          <a:p>
            <a:pPr marL="1471613" indent="-571500" algn="l">
              <a:buFont typeface="Arial"/>
              <a:buChar char="•"/>
              <a:tabLst>
                <a:tab pos="1343025" algn="l"/>
              </a:tabLst>
            </a:pPr>
            <a:r>
              <a:rPr lang="es-ES_tradnl" sz="4000" b="1" dirty="0">
                <a:solidFill>
                  <a:schemeClr val="tx1"/>
                </a:solidFill>
              </a:rPr>
              <a:t>Por el Espíritu Santo</a:t>
            </a:r>
          </a:p>
          <a:p>
            <a:pPr marL="1471613" indent="-571500" algn="l">
              <a:buFont typeface="Arial"/>
              <a:buChar char="•"/>
              <a:tabLst>
                <a:tab pos="1343025" algn="l"/>
              </a:tabLst>
            </a:pPr>
            <a:r>
              <a:rPr lang="es-ES_tradnl" sz="4000" b="1" dirty="0">
                <a:solidFill>
                  <a:schemeClr val="tx1"/>
                </a:solidFill>
              </a:rPr>
              <a:t>Y la Palabra de Dios</a:t>
            </a:r>
            <a:endParaRPr lang="es-MX" sz="4000" b="1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76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224418"/>
            <a:ext cx="8617857" cy="1261154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Necesitan ser llenos del Espíritu Santo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449286"/>
            <a:ext cx="8617857" cy="3519713"/>
          </a:xfrm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El recién bautizado no tendrá éxito en su nueva vida de santidad, si no es </a:t>
            </a:r>
            <a:r>
              <a:rPr lang="es-ES_tradnl" b="1" dirty="0">
                <a:solidFill>
                  <a:srgbClr val="53800D"/>
                </a:solidFill>
              </a:rPr>
              <a:t>lleno del Espíritu Santo</a:t>
            </a:r>
            <a:r>
              <a:rPr lang="es-ES_tradnl" b="1" dirty="0">
                <a:solidFill>
                  <a:schemeClr val="tx1"/>
                </a:solidFill>
              </a:rPr>
              <a:t>. </a:t>
            </a:r>
          </a:p>
          <a:p>
            <a:endParaRPr lang="es-ES_tradnl" sz="1600" dirty="0">
              <a:solidFill>
                <a:schemeClr val="tx1"/>
              </a:solidFill>
            </a:endParaRPr>
          </a:p>
          <a:p>
            <a:r>
              <a:rPr lang="es-ES_tradnl" dirty="0">
                <a:solidFill>
                  <a:schemeClr val="tx1"/>
                </a:solidFill>
              </a:rPr>
              <a:t>Por lo tanto, la Iglesia local debe </a:t>
            </a:r>
            <a:r>
              <a:rPr lang="es-ES_tradnl" b="1" i="1" dirty="0">
                <a:solidFill>
                  <a:srgbClr val="53800D"/>
                </a:solidFill>
              </a:rPr>
              <a:t>promover un evento para orar por el descenso del Espíritu Santo</a:t>
            </a:r>
            <a:r>
              <a:rPr lang="es-ES_tradnl" dirty="0">
                <a:solidFill>
                  <a:schemeClr val="tx1"/>
                </a:solidFill>
              </a:rPr>
              <a:t>; una </a:t>
            </a:r>
            <a:r>
              <a:rPr lang="es-ES_tradnl" b="1" dirty="0">
                <a:solidFill>
                  <a:srgbClr val="53800D"/>
                </a:solidFill>
              </a:rPr>
              <a:t>noche de avivamiento </a:t>
            </a:r>
            <a:r>
              <a:rPr lang="es-ES_tradnl" dirty="0">
                <a:solidFill>
                  <a:schemeClr val="tx1"/>
                </a:solidFill>
              </a:rPr>
              <a:t>e invitar a todos los recién bautizados.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151846"/>
            <a:ext cx="8617857" cy="1134154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Es una Estrategia de Retención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249714"/>
            <a:ext cx="8617857" cy="3646714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Tendremos mejores resultados en el rubro de la retención</a:t>
            </a:r>
            <a:r>
              <a:rPr lang="es-ES_tradnl" sz="3600" i="1" dirty="0">
                <a:solidFill>
                  <a:schemeClr val="tx1"/>
                </a:solidFill>
              </a:rPr>
              <a:t>, </a:t>
            </a:r>
            <a:r>
              <a:rPr lang="es-ES_tradnl" sz="3600" b="1" i="1" dirty="0">
                <a:solidFill>
                  <a:srgbClr val="53800D"/>
                </a:solidFill>
              </a:rPr>
              <a:t>si todos los que se bautizan en agua, son bautizados en el Espíritu Santo</a:t>
            </a:r>
            <a:r>
              <a:rPr lang="es-ES_tradnl" sz="3600" dirty="0">
                <a:solidFill>
                  <a:schemeClr val="tx1"/>
                </a:solidFill>
              </a:rPr>
              <a:t>. </a:t>
            </a:r>
          </a:p>
          <a:p>
            <a:endParaRPr lang="es-ES_tradnl" sz="1000" dirty="0">
              <a:solidFill>
                <a:schemeClr val="tx1"/>
              </a:solidFill>
            </a:endParaRPr>
          </a:p>
          <a:p>
            <a:r>
              <a:rPr lang="es-ES_tradnl" sz="3600" dirty="0">
                <a:solidFill>
                  <a:schemeClr val="tx1"/>
                </a:solidFill>
              </a:rPr>
              <a:t>Esta experiencia con Dios los </a:t>
            </a:r>
            <a:r>
              <a:rPr lang="es-ES_tradnl" sz="3600" b="1" dirty="0">
                <a:solidFill>
                  <a:srgbClr val="53800D"/>
                </a:solidFill>
              </a:rPr>
              <a:t>afirmará y les será más fácil guardarse fieles</a:t>
            </a:r>
            <a:r>
              <a:rPr lang="es-ES_tradnl" sz="3600" b="1" dirty="0">
                <a:solidFill>
                  <a:schemeClr val="tx1"/>
                </a:solidFill>
              </a:rPr>
              <a:t>. </a:t>
            </a:r>
            <a:endParaRPr lang="es-MX" sz="3600" b="1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284774"/>
            <a:ext cx="8617857" cy="1134154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Es una Estrategia de Retención</a:t>
            </a:r>
            <a:endParaRPr lang="en-US" sz="48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503716"/>
            <a:ext cx="8617857" cy="3646714"/>
          </a:xfrm>
        </p:spPr>
        <p:txBody>
          <a:bodyPr>
            <a:noAutofit/>
          </a:bodyPr>
          <a:lstStyle/>
          <a:p>
            <a:r>
              <a:rPr lang="es-ES_tradnl" sz="3600" i="1" dirty="0">
                <a:solidFill>
                  <a:srgbClr val="000000"/>
                </a:solidFill>
              </a:rPr>
              <a:t>“pero cuando el Espíritu Santo venga sobre vosotros, recibiréis poder y saldréis a dar testimonio de mí en Jerusalén, en toda la región de Judea, en Samaria y hasta en las partes más lejanas de la tierra”. </a:t>
            </a:r>
            <a:r>
              <a:rPr lang="es-ES_tradnl" sz="3600" dirty="0">
                <a:solidFill>
                  <a:srgbClr val="000000"/>
                </a:solidFill>
              </a:rPr>
              <a:t>(Hechos 1:8)</a:t>
            </a:r>
            <a:endParaRPr lang="es-MX" sz="3600" dirty="0">
              <a:solidFill>
                <a:srgbClr val="000000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recer fondo EDJ 2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6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429" y="1024845"/>
            <a:ext cx="8617857" cy="1134154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Conclusión</a:t>
            </a:r>
            <a:endParaRPr lang="en-US" sz="54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340430"/>
            <a:ext cx="8617857" cy="1977570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000000"/>
                </a:solidFill>
              </a:rPr>
              <a:t>Velar por el </a:t>
            </a:r>
            <a:r>
              <a:rPr lang="es-ES_tradnl" sz="4000" b="1" dirty="0">
                <a:solidFill>
                  <a:srgbClr val="539303"/>
                </a:solidFill>
              </a:rPr>
              <a:t>crecimiento espiritual </a:t>
            </a:r>
            <a:r>
              <a:rPr lang="es-ES_tradnl" sz="4000" dirty="0">
                <a:solidFill>
                  <a:srgbClr val="000000"/>
                </a:solidFill>
              </a:rPr>
              <a:t>de los nuevos creyentes es </a:t>
            </a:r>
            <a:r>
              <a:rPr lang="es-ES_tradnl" sz="4000" b="1" i="1" dirty="0">
                <a:solidFill>
                  <a:srgbClr val="000000"/>
                </a:solidFill>
              </a:rPr>
              <a:t>responsabilidad de la Iglesia</a:t>
            </a:r>
            <a:r>
              <a:rPr lang="es-ES_tradnl" sz="4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430" y="4551975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1687286"/>
            <a:ext cx="8617857" cy="4463144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La </a:t>
            </a:r>
            <a:r>
              <a:rPr lang="es-ES_tradnl" sz="3600" b="1" i="1" dirty="0">
                <a:solidFill>
                  <a:srgbClr val="53800D"/>
                </a:solidFill>
              </a:rPr>
              <a:t>influencia espiritual </a:t>
            </a:r>
            <a:r>
              <a:rPr lang="es-ES_tradnl" sz="3600" dirty="0">
                <a:solidFill>
                  <a:schemeClr val="tx1"/>
                </a:solidFill>
              </a:rPr>
              <a:t>que reciban los recién bautizados en este </a:t>
            </a:r>
            <a:r>
              <a:rPr lang="es-ES_tradnl" sz="3600" b="1" dirty="0">
                <a:solidFill>
                  <a:srgbClr val="539303"/>
                </a:solidFill>
              </a:rPr>
              <a:t>Proceso</a:t>
            </a:r>
            <a:r>
              <a:rPr lang="es-ES_tradnl" sz="3600" dirty="0">
                <a:solidFill>
                  <a:schemeClr val="tx1"/>
                </a:solidFill>
              </a:rPr>
              <a:t>, determinará el </a:t>
            </a:r>
            <a:r>
              <a:rPr lang="es-ES_tradnl" sz="3600" b="1" dirty="0">
                <a:solidFill>
                  <a:srgbClr val="53800D"/>
                </a:solidFill>
              </a:rPr>
              <a:t>ADN espiritual </a:t>
            </a:r>
            <a:r>
              <a:rPr lang="es-ES_tradnl" sz="3600" dirty="0">
                <a:solidFill>
                  <a:schemeClr val="tx1"/>
                </a:solidFill>
              </a:rPr>
              <a:t>que regirá su vida cristiana futura.</a:t>
            </a:r>
          </a:p>
          <a:p>
            <a:endParaRPr lang="es-ES_tradnl" sz="1100" dirty="0">
              <a:solidFill>
                <a:schemeClr val="tx1"/>
              </a:solidFill>
            </a:endParaRPr>
          </a:p>
          <a:p>
            <a:r>
              <a:rPr lang="es-ES_tradnl" sz="3600" dirty="0">
                <a:solidFill>
                  <a:schemeClr val="tx1"/>
                </a:solidFill>
              </a:rPr>
              <a:t>Sin duda, tenemos el gran reto de </a:t>
            </a:r>
            <a:r>
              <a:rPr lang="es-ES_tradnl" sz="3600" i="1" dirty="0">
                <a:solidFill>
                  <a:schemeClr val="tx1"/>
                </a:solidFill>
              </a:rPr>
              <a:t>afirmarlos </a:t>
            </a:r>
            <a:r>
              <a:rPr lang="es-ES_tradnl" sz="3600" i="1">
                <a:solidFill>
                  <a:schemeClr val="tx1"/>
                </a:solidFill>
              </a:rPr>
              <a:t>e involucrarlos </a:t>
            </a:r>
            <a:r>
              <a:rPr lang="es-ES_tradnl" sz="3600" i="1" dirty="0">
                <a:solidFill>
                  <a:schemeClr val="tx1"/>
                </a:solidFill>
              </a:rPr>
              <a:t>naturalmente </a:t>
            </a:r>
            <a:r>
              <a:rPr lang="es-ES_tradnl" sz="3600" dirty="0">
                <a:solidFill>
                  <a:schemeClr val="tx1"/>
                </a:solidFill>
              </a:rPr>
              <a:t>en la </a:t>
            </a:r>
            <a:r>
              <a:rPr lang="es-ES_tradnl" sz="3600" b="1" dirty="0">
                <a:solidFill>
                  <a:srgbClr val="53800D"/>
                </a:solidFill>
              </a:rPr>
              <a:t>Gran Comisión</a:t>
            </a:r>
            <a:r>
              <a:rPr lang="es-ES_tradnl" sz="3600" b="1" dirty="0">
                <a:solidFill>
                  <a:schemeClr val="tx1"/>
                </a:solidFill>
              </a:rPr>
              <a:t>. </a:t>
            </a:r>
            <a:endParaRPr lang="es-MX" sz="3600" b="1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97419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Introducción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549300"/>
            <a:ext cx="8617857" cy="3455986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Las </a:t>
            </a:r>
            <a:r>
              <a:rPr lang="es-ES_tradnl" sz="3600" b="1" dirty="0">
                <a:solidFill>
                  <a:srgbClr val="FF6600"/>
                </a:solidFill>
              </a:rPr>
              <a:t>próximas 8 semanas después del bautismo</a:t>
            </a:r>
            <a:r>
              <a:rPr lang="es-ES_tradnl" sz="3600" b="1" dirty="0">
                <a:solidFill>
                  <a:schemeClr val="tx1"/>
                </a:solidFill>
              </a:rPr>
              <a:t>,</a:t>
            </a:r>
            <a:r>
              <a:rPr lang="es-ES_tradnl" sz="3600" dirty="0">
                <a:solidFill>
                  <a:schemeClr val="tx1"/>
                </a:solidFill>
              </a:rPr>
              <a:t> son muy importantes. </a:t>
            </a:r>
          </a:p>
          <a:p>
            <a:endParaRPr lang="es-ES_tradnl" sz="2400" dirty="0">
              <a:solidFill>
                <a:schemeClr val="tx1"/>
              </a:solidFill>
            </a:endParaRPr>
          </a:p>
          <a:p>
            <a:r>
              <a:rPr lang="es-ES_tradnl" sz="3600" dirty="0">
                <a:solidFill>
                  <a:schemeClr val="tx1"/>
                </a:solidFill>
              </a:rPr>
              <a:t>El crecimiento de un discípulo </a:t>
            </a:r>
            <a:r>
              <a:rPr lang="es-ES_tradnl" sz="3600" b="1" dirty="0">
                <a:solidFill>
                  <a:srgbClr val="FF6600"/>
                </a:solidFill>
              </a:rPr>
              <a:t>no es producto de la casualidad</a:t>
            </a:r>
            <a:r>
              <a:rPr lang="es-ES_tradnl" sz="3600" b="1" dirty="0">
                <a:solidFill>
                  <a:schemeClr val="tx1"/>
                </a:solidFill>
              </a:rPr>
              <a:t>,</a:t>
            </a:r>
            <a:r>
              <a:rPr lang="es-ES_tradnl" sz="3600" dirty="0">
                <a:solidFill>
                  <a:schemeClr val="tx1"/>
                </a:solidFill>
              </a:rPr>
              <a:t> sino </a:t>
            </a:r>
            <a:r>
              <a:rPr lang="es-ES_tradnl" sz="3600" b="1" dirty="0">
                <a:solidFill>
                  <a:srgbClr val="FF6600"/>
                </a:solidFill>
              </a:rPr>
              <a:t>de</a:t>
            </a:r>
            <a:r>
              <a:rPr lang="es-ES_tradnl" sz="3600" dirty="0">
                <a:solidFill>
                  <a:srgbClr val="FF6600"/>
                </a:solidFill>
              </a:rPr>
              <a:t> </a:t>
            </a:r>
            <a:r>
              <a:rPr lang="es-ES_tradnl" sz="3600" b="1" dirty="0">
                <a:solidFill>
                  <a:srgbClr val="FF6600"/>
                </a:solidFill>
              </a:rPr>
              <a:t>un proceso bien pensado</a:t>
            </a:r>
            <a:r>
              <a:rPr lang="es-ES_tradnl" sz="3600" dirty="0">
                <a:solidFill>
                  <a:schemeClr val="tx1"/>
                </a:solidFill>
              </a:rPr>
              <a:t>.</a:t>
            </a:r>
            <a:endParaRPr lang="es-MX" sz="36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97419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Introducción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549300"/>
            <a:ext cx="8617857" cy="3455986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tx1"/>
                </a:solidFill>
              </a:rPr>
              <a:t>“hasta que todos lleguemos a la unidad de la fe y del conocimiento del Hijo de Dios, a un varón perfecto, a la </a:t>
            </a:r>
            <a:r>
              <a:rPr lang="es-MX" sz="4000" b="1" i="1" dirty="0">
                <a:solidFill>
                  <a:srgbClr val="539303"/>
                </a:solidFill>
              </a:rPr>
              <a:t>medida de la estatura de la plenitud de Cristo</a:t>
            </a:r>
            <a:r>
              <a:rPr lang="es-MX" sz="4000" dirty="0">
                <a:solidFill>
                  <a:schemeClr val="tx1"/>
                </a:solidFill>
              </a:rPr>
              <a:t>”.</a:t>
            </a:r>
          </a:p>
          <a:p>
            <a:r>
              <a:rPr lang="es-MX" sz="4000" dirty="0">
                <a:solidFill>
                  <a:schemeClr val="tx1"/>
                </a:solidFill>
              </a:rPr>
              <a:t>Efesios 4:13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1587721"/>
            <a:ext cx="8617857" cy="1931990"/>
          </a:xfrm>
        </p:spPr>
        <p:txBody>
          <a:bodyPr>
            <a:noAutofit/>
          </a:bodyPr>
          <a:lstStyle/>
          <a:p>
            <a:r>
              <a:rPr lang="es-ES_tradnl" sz="48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El Propósito </a:t>
            </a:r>
            <a:r>
              <a:rPr lang="es-ES_tradnl" sz="4800" b="1" dirty="0">
                <a:solidFill>
                  <a:srgbClr val="539303"/>
                </a:solidFill>
                <a:latin typeface="AlternateGothic2 BT" panose="020B0608020202050204" pitchFamily="34" charset="0"/>
              </a:rPr>
              <a:t>Crecer</a:t>
            </a:r>
            <a:r>
              <a:rPr lang="es-ES_tradnl" sz="4800" b="1" dirty="0">
                <a:solidFill>
                  <a:schemeClr val="tx1"/>
                </a:solidFill>
                <a:latin typeface="AlternateGothic2 BT" panose="020B0608020202050204" pitchFamily="34" charset="0"/>
              </a:rPr>
              <a:t> Consta de 4 Sencillos Pasos.</a:t>
            </a:r>
            <a:endParaRPr lang="es-MX" sz="4800" b="1" dirty="0">
              <a:solidFill>
                <a:schemeClr val="tx1"/>
              </a:solidFill>
              <a:latin typeface="AlternateGothic2 BT" panose="020B0608020202050204" pitchFamily="34" charset="0"/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7" y="3519714"/>
            <a:ext cx="7656285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7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13000"/>
            <a:ext cx="7772400" cy="1932436"/>
          </a:xfrm>
        </p:spPr>
        <p:txBody>
          <a:bodyPr>
            <a:normAutofit/>
          </a:bodyPr>
          <a:lstStyle/>
          <a:p>
            <a:r>
              <a:rPr lang="es-ES_tradnl" sz="6000" b="1" dirty="0">
                <a:solidFill>
                  <a:srgbClr val="6AB32B"/>
                </a:solidFill>
                <a:latin typeface="AlternateGothic2 BT" panose="020B0608020202050204" pitchFamily="34" charset="0"/>
              </a:rPr>
              <a:t>1. Escuela Sígame Nivel Crecer</a:t>
            </a:r>
            <a:r>
              <a:rPr lang="es-ES_tradnl" sz="6000" dirty="0">
                <a:solidFill>
                  <a:srgbClr val="6AB32B"/>
                </a:solidFill>
                <a:latin typeface="AlternateGothic2 BT" panose="020B0608020202050204" pitchFamily="34" charset="0"/>
              </a:rPr>
              <a:t> </a:t>
            </a:r>
            <a:r>
              <a:rPr lang="es-ES_tradnl" sz="3600" dirty="0">
                <a:latin typeface="AlternateGothic2 BT" panose="020B0608020202050204" pitchFamily="34" charset="0"/>
              </a:rPr>
              <a:t>(Engrane 5)</a:t>
            </a:r>
            <a:endParaRPr lang="en-US" sz="7200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4971143"/>
            <a:ext cx="8617857" cy="1034142"/>
          </a:xfrm>
        </p:spPr>
        <p:txBody>
          <a:bodyPr>
            <a:noAutofit/>
          </a:bodyPr>
          <a:lstStyle/>
          <a:p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24420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Dinámica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549300"/>
            <a:ext cx="8617857" cy="3455986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Luego del bautismo en agua, se inscribirá a los nuevos convertidos en la Escuela Sígame Nivel </a:t>
            </a:r>
            <a:r>
              <a:rPr lang="es-ES_tradnl" sz="4000" b="1" dirty="0">
                <a:solidFill>
                  <a:srgbClr val="539303"/>
                </a:solidFill>
              </a:rPr>
              <a:t>Crecer</a:t>
            </a:r>
            <a:r>
              <a:rPr lang="es-ES_tradnl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24420"/>
            <a:ext cx="7772400" cy="1261154"/>
          </a:xfrm>
        </p:spPr>
        <p:txBody>
          <a:bodyPr/>
          <a:lstStyle/>
          <a:p>
            <a:r>
              <a:rPr lang="es-MX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La Dinámica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8429" y="2549300"/>
            <a:ext cx="8617857" cy="3455986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En un tiempo de </a:t>
            </a:r>
            <a:r>
              <a:rPr lang="es-ES_tradnl" sz="4000" b="1" dirty="0">
                <a:solidFill>
                  <a:srgbClr val="53800D"/>
                </a:solidFill>
              </a:rPr>
              <a:t>8 semanas</a:t>
            </a:r>
            <a:r>
              <a:rPr lang="es-ES_tradnl" sz="4000" dirty="0">
                <a:solidFill>
                  <a:schemeClr val="tx1"/>
                </a:solidFill>
              </a:rPr>
              <a:t>, se les impartirán </a:t>
            </a:r>
            <a:r>
              <a:rPr lang="es-ES_tradnl" sz="4000" b="1" dirty="0">
                <a:solidFill>
                  <a:srgbClr val="53800D"/>
                </a:solidFill>
              </a:rPr>
              <a:t>24 lecciones</a:t>
            </a:r>
            <a:r>
              <a:rPr lang="es-ES_tradnl" sz="4000" b="1" dirty="0">
                <a:solidFill>
                  <a:schemeClr val="tx1"/>
                </a:solidFill>
              </a:rPr>
              <a:t>;</a:t>
            </a:r>
            <a:r>
              <a:rPr lang="es-ES_tradnl" sz="4000" dirty="0">
                <a:solidFill>
                  <a:schemeClr val="tx1"/>
                </a:solidFill>
              </a:rPr>
              <a:t> 3 por sesión. Se recomienda usar </a:t>
            </a:r>
            <a:r>
              <a:rPr lang="es-ES_tradnl" sz="4000" b="1" dirty="0">
                <a:solidFill>
                  <a:srgbClr val="53800D"/>
                </a:solidFill>
              </a:rPr>
              <a:t>una hora y media por sesión</a:t>
            </a:r>
            <a:r>
              <a:rPr lang="es-ES_tradnl" sz="4000" b="1" dirty="0">
                <a:solidFill>
                  <a:schemeClr val="tx1"/>
                </a:solidFill>
              </a:rPr>
              <a:t>; </a:t>
            </a:r>
            <a:r>
              <a:rPr lang="es-ES_tradnl" sz="4000" dirty="0">
                <a:solidFill>
                  <a:schemeClr val="tx1"/>
                </a:solidFill>
              </a:rPr>
              <a:t>cada media hora, una lección.</a:t>
            </a:r>
            <a:endParaRPr lang="es-MX" sz="4000" dirty="0">
              <a:solidFill>
                <a:schemeClr val="tx1"/>
              </a:solidFill>
            </a:endParaRPr>
          </a:p>
        </p:txBody>
      </p:sp>
      <p:pic>
        <p:nvPicPr>
          <p:cNvPr id="6" name="Imagen 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106976"/>
            <a:ext cx="6549571" cy="1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3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820</Words>
  <Application>Microsoft Macintosh PowerPoint</Application>
  <PresentationFormat>On-screen Show (4:3)</PresentationFormat>
  <Paragraphs>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AlternateGothic2 BT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Introducción</vt:lpstr>
      <vt:lpstr>Introducción</vt:lpstr>
      <vt:lpstr>PowerPoint Presentation</vt:lpstr>
      <vt:lpstr>1. Escuela Sígame Nivel Crecer (Engrane 5)</vt:lpstr>
      <vt:lpstr>La Dinámica</vt:lpstr>
      <vt:lpstr>La Dinámica</vt:lpstr>
      <vt:lpstr>La Dinámica</vt:lpstr>
      <vt:lpstr>La Dinámica</vt:lpstr>
      <vt:lpstr>El Enfoque del Discipulado Crecer</vt:lpstr>
      <vt:lpstr>PowerPoint Presentation</vt:lpstr>
      <vt:lpstr>2. Afírmalos  en el Grupo de Amistad (Engrane 3)</vt:lpstr>
      <vt:lpstr>Un Trabajo en Equipo</vt:lpstr>
      <vt:lpstr>Un Trabajo en Equipo</vt:lpstr>
      <vt:lpstr>¿Cómo Afirmarlo en el Grupo  de Amistad?</vt:lpstr>
      <vt:lpstr>¿Cómo Afirmarlo en el Grupo  de Amistad?</vt:lpstr>
      <vt:lpstr>La Importancia de la Atención</vt:lpstr>
      <vt:lpstr>La Importancia de la Atención</vt:lpstr>
      <vt:lpstr>Cómo Brindarle Atención</vt:lpstr>
      <vt:lpstr>3. Afirmarlos  en la Celebración Dominical</vt:lpstr>
      <vt:lpstr>3 Reuniones </vt:lpstr>
      <vt:lpstr>Las Celebraciones son parte  de su vida</vt:lpstr>
      <vt:lpstr>4. Evento Puente: Noche de Avivamiento</vt:lpstr>
      <vt:lpstr>La Obra Santificadora</vt:lpstr>
      <vt:lpstr>Necesitan ser llenos del Espíritu Santo</vt:lpstr>
      <vt:lpstr>Es una Estrategia de Retención</vt:lpstr>
      <vt:lpstr>Es una Estrategia de Retención</vt:lpstr>
      <vt:lpstr>Conclusión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cp:keywords/>
  <dc:description/>
  <cp:lastModifiedBy>Andy Provencio</cp:lastModifiedBy>
  <cp:revision>40</cp:revision>
  <dcterms:created xsi:type="dcterms:W3CDTF">2017-11-02T01:36:05Z</dcterms:created>
  <dcterms:modified xsi:type="dcterms:W3CDTF">2018-02-24T21:32:51Z</dcterms:modified>
  <cp:category/>
</cp:coreProperties>
</file>