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4" r:id="rId4"/>
    <p:sldId id="277" r:id="rId5"/>
    <p:sldId id="280" r:id="rId6"/>
    <p:sldId id="263" r:id="rId7"/>
    <p:sldId id="281" r:id="rId8"/>
    <p:sldId id="265" r:id="rId9"/>
    <p:sldId id="282" r:id="rId10"/>
    <p:sldId id="262" r:id="rId11"/>
    <p:sldId id="283" r:id="rId12"/>
    <p:sldId id="261" r:id="rId13"/>
    <p:sldId id="278" r:id="rId14"/>
    <p:sldId id="260" r:id="rId15"/>
    <p:sldId id="294" r:id="rId16"/>
    <p:sldId id="258" r:id="rId17"/>
    <p:sldId id="285" r:id="rId18"/>
    <p:sldId id="257" r:id="rId19"/>
    <p:sldId id="288" r:id="rId20"/>
    <p:sldId id="269" r:id="rId21"/>
    <p:sldId id="289" r:id="rId22"/>
    <p:sldId id="273" r:id="rId23"/>
    <p:sldId id="272" r:id="rId24"/>
    <p:sldId id="290" r:id="rId25"/>
    <p:sldId id="291" r:id="rId26"/>
    <p:sldId id="271" r:id="rId27"/>
    <p:sldId id="270" r:id="rId28"/>
    <p:sldId id="274"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F863D2-F140-4838-A6BC-F93FC74E439E}" type="datetimeFigureOut">
              <a:rPr lang="es-MX" smtClean="0"/>
              <a:pPr/>
              <a:t>27/12/2010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8C2A65-6F34-49DD-9A47-22022A47B9A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63D2-F140-4838-A6BC-F93FC74E439E}" type="datetimeFigureOut">
              <a:rPr lang="es-MX" smtClean="0"/>
              <a:pPr/>
              <a:t>27/12/2010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C2A65-6F34-49DD-9A47-22022A47B9A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endicionescristianaspr.com/wp-content/uploads/2010/04/genesis-39.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642918"/>
            <a:ext cx="9144000" cy="6357982"/>
          </a:xfrm>
        </p:spPr>
        <p:txBody>
          <a:bodyPr>
            <a:noAutofit/>
          </a:bodyPr>
          <a:lstStyle/>
          <a:p>
            <a:r>
              <a:rPr lang="es-ES" sz="8800" b="1" i="1" u="sng" dirty="0">
                <a:solidFill>
                  <a:schemeClr val="bg1"/>
                </a:solidFill>
              </a:rPr>
              <a:t>VENCIENDO AL GIGANTE DE LA PERVERSIÓN </a:t>
            </a:r>
            <a:r>
              <a:rPr lang="es-ES" sz="8800" b="1" i="1" u="sng" dirty="0" smtClean="0">
                <a:solidFill>
                  <a:schemeClr val="bg1"/>
                </a:solidFill>
              </a:rPr>
              <a:t>SEXUAL</a:t>
            </a:r>
            <a:r>
              <a:rPr lang="es-MX" sz="8800" dirty="0">
                <a:solidFill>
                  <a:schemeClr val="bg1"/>
                </a:solidFill>
              </a:rPr>
              <a:t/>
            </a:r>
            <a:br>
              <a:rPr lang="es-MX" sz="8800" dirty="0">
                <a:solidFill>
                  <a:schemeClr val="bg1"/>
                </a:solidFill>
              </a:rPr>
            </a:br>
            <a:endParaRPr lang="es-MX"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normAutofit/>
          </a:bodyPr>
          <a:lstStyle/>
          <a:p>
            <a:r>
              <a:rPr lang="es-ES" b="1" dirty="0" smtClean="0">
                <a:solidFill>
                  <a:schemeClr val="bg1"/>
                </a:solidFill>
              </a:rPr>
              <a:t>I.    LAS ATADURAS SEXUALES:</a:t>
            </a:r>
            <a:r>
              <a:rPr lang="es-GT" dirty="0" smtClean="0">
                <a:solidFill>
                  <a:schemeClr val="bg1"/>
                </a:solidFill>
              </a:rPr>
              <a:t> </a:t>
            </a:r>
            <a:endParaRPr lang="es-MX" dirty="0">
              <a:solidFill>
                <a:schemeClr val="bg1"/>
              </a:solidFill>
            </a:endParaRPr>
          </a:p>
        </p:txBody>
      </p:sp>
      <p:sp>
        <p:nvSpPr>
          <p:cNvPr id="3" name="2 Marcador de contenido"/>
          <p:cNvSpPr>
            <a:spLocks noGrp="1"/>
          </p:cNvSpPr>
          <p:nvPr>
            <p:ph idx="1"/>
          </p:nvPr>
        </p:nvSpPr>
        <p:spPr>
          <a:xfrm>
            <a:off x="0" y="1214422"/>
            <a:ext cx="7358082" cy="5643578"/>
          </a:xfrm>
        </p:spPr>
        <p:txBody>
          <a:bodyPr>
            <a:normAutofit/>
          </a:bodyPr>
          <a:lstStyle/>
          <a:p>
            <a:pPr>
              <a:buNone/>
            </a:pPr>
            <a:r>
              <a:rPr lang="es-GT" sz="4000" dirty="0" smtClean="0">
                <a:solidFill>
                  <a:schemeClr val="bg1"/>
                </a:solidFill>
              </a:rPr>
              <a:t>Cuando </a:t>
            </a:r>
            <a:r>
              <a:rPr lang="es-GT" sz="4000" dirty="0">
                <a:solidFill>
                  <a:schemeClr val="bg1"/>
                </a:solidFill>
              </a:rPr>
              <a:t>un cristiano es tentado en el área sexual y se deja llevar por esta tentación, cayendo en sus redes, le está abriendo una puerta al pecado y permitiendo una participación de los demonios en su vida.  </a:t>
            </a:r>
            <a:endParaRPr lang="es-MX" sz="4000" dirty="0">
              <a:solidFill>
                <a:schemeClr val="bg1"/>
              </a:solidFill>
            </a:endParaRPr>
          </a:p>
          <a:p>
            <a:endParaRPr lang="es-MX" sz="4000"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6809714" y="4786322"/>
            <a:ext cx="2334285" cy="20716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4524315"/>
          </a:xfrm>
          <a:prstGeom prst="rect">
            <a:avLst/>
          </a:prstGeom>
        </p:spPr>
        <p:txBody>
          <a:bodyPr wrap="square">
            <a:spAutoFit/>
          </a:bodyPr>
          <a:lstStyle/>
          <a:p>
            <a:r>
              <a:rPr lang="es-GT" sz="4800" dirty="0" smtClean="0">
                <a:solidFill>
                  <a:schemeClr val="bg1"/>
                </a:solidFill>
              </a:rPr>
              <a:t>Una de las armas más utilizadas por Satanás para alejar a los cristianos de la bendición de Dios, son los pecados sexuales.  Hay 4 ataduras sexuales que son las más comunes, en medio de los cristianos.</a:t>
            </a:r>
            <a:endParaRPr lang="es-MX" sz="4800" dirty="0"/>
          </a:p>
        </p:txBody>
      </p:sp>
      <p:pic>
        <p:nvPicPr>
          <p:cNvPr id="5" name="Picture 2"/>
          <p:cNvPicPr>
            <a:picLocks noChangeAspect="1" noChangeArrowheads="1"/>
          </p:cNvPicPr>
          <p:nvPr/>
        </p:nvPicPr>
        <p:blipFill>
          <a:blip r:embed="rId2" cstate="print"/>
          <a:srcRect/>
          <a:stretch>
            <a:fillRect/>
          </a:stretch>
        </p:blipFill>
        <p:spPr bwMode="auto">
          <a:xfrm>
            <a:off x="6809714" y="4786322"/>
            <a:ext cx="2334285" cy="20716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212976"/>
          </a:xfrm>
        </p:spPr>
        <p:txBody>
          <a:bodyPr>
            <a:normAutofit/>
          </a:bodyPr>
          <a:lstStyle/>
          <a:p>
            <a:r>
              <a:rPr lang="es-ES" b="1" dirty="0">
                <a:solidFill>
                  <a:schemeClr val="bg1"/>
                </a:solidFill>
              </a:rPr>
              <a:t>Pornografía:</a:t>
            </a:r>
            <a:r>
              <a:rPr lang="es-ES" dirty="0">
                <a:solidFill>
                  <a:schemeClr val="bg1"/>
                </a:solidFill>
              </a:rPr>
              <a:t> Diariamente somos bombardeados por la televisión, por cable, anuncios en revistas, periódicos, vallas publicitarias, anuncios radiales y otros medios de comunicación con imágenes, programas, diálogos, etc. </a:t>
            </a:r>
            <a:r>
              <a:rPr lang="es-ES" dirty="0" smtClean="0">
                <a:solidFill>
                  <a:schemeClr val="bg1"/>
                </a:solidFill>
              </a:rPr>
              <a:t> </a:t>
            </a:r>
            <a:endParaRPr lang="es-MX" dirty="0">
              <a:solidFill>
                <a:schemeClr val="bg1"/>
              </a:solidFill>
            </a:endParaRPr>
          </a:p>
          <a:p>
            <a:endParaRPr lang="es-MX"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539552" y="3501008"/>
            <a:ext cx="8136904" cy="3356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786578" cy="6858000"/>
          </a:xfrm>
          <a:prstGeom prst="rect">
            <a:avLst/>
          </a:prstGeom>
        </p:spPr>
        <p:txBody>
          <a:bodyPr wrap="square">
            <a:spAutoFit/>
          </a:bodyPr>
          <a:lstStyle/>
          <a:p>
            <a:r>
              <a:rPr lang="es-ES" sz="3600" dirty="0" smtClean="0">
                <a:solidFill>
                  <a:schemeClr val="bg1"/>
                </a:solidFill>
              </a:rPr>
              <a:t>El Señor aconseja en Su Palabra en 2 Timoteo 2:22 “Huye también de  las pasiones Juveniles y sigue la Justicia, la Fe, El Amor y La Paz, con los que de corazón limpio invocan al Señor”;  San Lucas 11:34</a:t>
            </a:r>
            <a:r>
              <a:rPr lang="es-ES" sz="3600" b="1" dirty="0" smtClean="0">
                <a:solidFill>
                  <a:schemeClr val="bg1"/>
                </a:solidFill>
              </a:rPr>
              <a:t> </a:t>
            </a:r>
            <a:r>
              <a:rPr lang="es-ES" sz="3600" dirty="0" smtClean="0">
                <a:solidFill>
                  <a:schemeClr val="bg1"/>
                </a:solidFill>
              </a:rPr>
              <a:t>“La lámpara del cuerpo es el ojo; cuando tu ojo es bueno, también todo tu cuerpo esta lleno de luz; pero cuando tu ojo es maligno; también tu cuerpo esta en tinieblas.” </a:t>
            </a:r>
            <a:endParaRPr lang="es-MX" sz="3600" dirty="0"/>
          </a:p>
        </p:txBody>
      </p:sp>
      <p:pic>
        <p:nvPicPr>
          <p:cNvPr id="5122" name="Picture 2"/>
          <p:cNvPicPr>
            <a:picLocks noChangeAspect="1" noChangeArrowheads="1"/>
          </p:cNvPicPr>
          <p:nvPr/>
        </p:nvPicPr>
        <p:blipFill>
          <a:blip r:embed="rId2" cstate="print"/>
          <a:srcRect l="22107" t="5138" b="10375"/>
          <a:stretch>
            <a:fillRect/>
          </a:stretch>
        </p:blipFill>
        <p:spPr bwMode="auto">
          <a:xfrm>
            <a:off x="6424392" y="2428868"/>
            <a:ext cx="2719608" cy="4429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Autofit/>
          </a:bodyPr>
          <a:lstStyle/>
          <a:p>
            <a:r>
              <a:rPr lang="es-ES" sz="4000" b="1" dirty="0">
                <a:solidFill>
                  <a:schemeClr val="bg1"/>
                </a:solidFill>
              </a:rPr>
              <a:t>Masturbación:</a:t>
            </a:r>
            <a:r>
              <a:rPr lang="es-ES" sz="4000" dirty="0">
                <a:solidFill>
                  <a:schemeClr val="bg1"/>
                </a:solidFill>
              </a:rPr>
              <a:t> Hoy en día la Masturbación es algo de lo que se habla</a:t>
            </a:r>
            <a:r>
              <a:rPr lang="es-ES" sz="4000" b="1" dirty="0">
                <a:solidFill>
                  <a:schemeClr val="bg1"/>
                </a:solidFill>
              </a:rPr>
              <a:t> </a:t>
            </a:r>
            <a:r>
              <a:rPr lang="es-ES" sz="4000" dirty="0">
                <a:solidFill>
                  <a:schemeClr val="bg1"/>
                </a:solidFill>
              </a:rPr>
              <a:t>como un tema común y corriente, hasta los Psicólogos y algunos maestros de educación media recomiendan que las personas se </a:t>
            </a:r>
            <a:r>
              <a:rPr lang="es-ES" sz="4000" dirty="0" smtClean="0">
                <a:solidFill>
                  <a:schemeClr val="bg1"/>
                </a:solidFill>
              </a:rPr>
              <a:t>masturben</a:t>
            </a:r>
            <a:r>
              <a:rPr lang="es-ES" sz="4000" dirty="0" smtClean="0">
                <a:solidFill>
                  <a:schemeClr val="bg1"/>
                </a:solidFill>
              </a:rPr>
              <a:t>.</a:t>
            </a:r>
            <a:r>
              <a:rPr lang="es-ES" sz="4000" dirty="0" smtClean="0">
                <a:solidFill>
                  <a:schemeClr val="bg1"/>
                </a:solidFill>
              </a:rPr>
              <a:t>  </a:t>
            </a:r>
            <a:endParaRPr lang="es-MX" sz="4000" dirty="0">
              <a:solidFill>
                <a:schemeClr val="bg1"/>
              </a:solidFill>
            </a:endParaRPr>
          </a:p>
          <a:p>
            <a:r>
              <a:rPr lang="es-MX" sz="4000" dirty="0" smtClean="0">
                <a:solidFill>
                  <a:schemeClr val="bg1"/>
                </a:solidFill>
              </a:rPr>
              <a:t>ESTO PUDE SER UNA TRAMPA PARA LOS CRSTIANOS QUE NO ENCONTRADO SATISFACCION PLENA EN SU PAREJA</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5112568" cy="3170099"/>
          </a:xfrm>
          <a:prstGeom prst="rect">
            <a:avLst/>
          </a:prstGeom>
        </p:spPr>
        <p:txBody>
          <a:bodyPr wrap="square">
            <a:spAutoFit/>
          </a:bodyPr>
          <a:lstStyle/>
          <a:p>
            <a:r>
              <a:rPr lang="es-ES" sz="4000" dirty="0" smtClean="0">
                <a:solidFill>
                  <a:schemeClr val="bg1"/>
                </a:solidFill>
              </a:rPr>
              <a:t>DEVEMOS </a:t>
            </a:r>
            <a:r>
              <a:rPr lang="es-ES" sz="4000" dirty="0" smtClean="0">
                <a:solidFill>
                  <a:schemeClr val="bg1"/>
                </a:solidFill>
              </a:rPr>
              <a:t>mantener nuestro cuerpo limpio, ya que somos templo del  Espíritu Santo </a:t>
            </a:r>
            <a:endParaRPr lang="es-ES" sz="4000" dirty="0" smtClean="0">
              <a:solidFill>
                <a:schemeClr val="bg1"/>
              </a:solidFill>
            </a:endParaRPr>
          </a:p>
          <a:p>
            <a:r>
              <a:rPr lang="es-ES" sz="4000" dirty="0" smtClean="0">
                <a:solidFill>
                  <a:schemeClr val="bg1"/>
                </a:solidFill>
              </a:rPr>
              <a:t>(</a:t>
            </a:r>
            <a:r>
              <a:rPr lang="es-ES" sz="4000" dirty="0" smtClean="0">
                <a:solidFill>
                  <a:schemeClr val="bg1"/>
                </a:solidFill>
              </a:rPr>
              <a:t>1 Corintios 6:19).</a:t>
            </a:r>
            <a:endParaRPr lang="es-MX" sz="4000" dirty="0"/>
          </a:p>
        </p:txBody>
      </p:sp>
      <p:sp>
        <p:nvSpPr>
          <p:cNvPr id="3" name="2 Rectángulo"/>
          <p:cNvSpPr/>
          <p:nvPr/>
        </p:nvSpPr>
        <p:spPr>
          <a:xfrm>
            <a:off x="0" y="3428999"/>
            <a:ext cx="5364088" cy="3416320"/>
          </a:xfrm>
          <a:prstGeom prst="rect">
            <a:avLst/>
          </a:prstGeom>
        </p:spPr>
        <p:txBody>
          <a:bodyPr wrap="square">
            <a:spAutoFit/>
          </a:bodyPr>
          <a:lstStyle/>
          <a:p>
            <a:r>
              <a:rPr lang="es-MX" dirty="0" smtClean="0">
                <a:solidFill>
                  <a:schemeClr val="bg1"/>
                </a:solidFill>
              </a:rPr>
              <a:t>¿</a:t>
            </a:r>
            <a:r>
              <a:rPr lang="es-MX" sz="3600" dirty="0" smtClean="0">
                <a:solidFill>
                  <a:schemeClr val="bg1"/>
                </a:solidFill>
              </a:rPr>
              <a:t>O ignoráis que vuestro cuerpo es templo del Espíritu Santo,  el cual está en vosotros,  el cual tenéis de Dios,  y que no sois vuestros?</a:t>
            </a:r>
            <a:endParaRPr lang="es-MX" sz="3600" dirty="0" smtClean="0">
              <a:solidFill>
                <a:schemeClr val="bg1"/>
              </a:solidFill>
            </a:endParaRPr>
          </a:p>
        </p:txBody>
      </p:sp>
      <p:pic>
        <p:nvPicPr>
          <p:cNvPr id="51202" name="Picture 2" descr="http://bendicionescristianaspr.com/wp-content/uploads/2010/07/levitico21.jpg"/>
          <p:cNvPicPr>
            <a:picLocks noChangeAspect="1" noChangeArrowheads="1"/>
          </p:cNvPicPr>
          <p:nvPr/>
        </p:nvPicPr>
        <p:blipFill>
          <a:blip r:embed="rId2" cstate="print"/>
          <a:srcRect/>
          <a:stretch>
            <a:fillRect/>
          </a:stretch>
        </p:blipFill>
        <p:spPr bwMode="auto">
          <a:xfrm>
            <a:off x="5292080" y="620688"/>
            <a:ext cx="3851920" cy="62373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572264" cy="6858000"/>
          </a:xfrm>
        </p:spPr>
        <p:txBody>
          <a:bodyPr>
            <a:normAutofit/>
          </a:bodyPr>
          <a:lstStyle/>
          <a:p>
            <a:r>
              <a:rPr lang="es-ES" sz="3600" b="1" dirty="0">
                <a:solidFill>
                  <a:schemeClr val="bg1"/>
                </a:solidFill>
              </a:rPr>
              <a:t>Desviaciones Sexuales:</a:t>
            </a:r>
            <a:r>
              <a:rPr lang="es-ES" sz="3600" dirty="0">
                <a:solidFill>
                  <a:schemeClr val="bg1"/>
                </a:solidFill>
              </a:rPr>
              <a:t> Lesbianismo y homosexualismo.  Hoy en día es tan común oír  y ver personas que apoyan estas desviaciones, tan es así que en algunos países han autorizado ya el matrimonio entre personas del mismo sexo y en otras ciudades hacen desfiles, show de modas, etc</a:t>
            </a:r>
            <a:r>
              <a:rPr lang="es-ES" sz="3600" dirty="0" smtClean="0">
                <a:solidFill>
                  <a:schemeClr val="bg1"/>
                </a:solidFill>
              </a:rPr>
              <a:t>.</a:t>
            </a:r>
            <a:endParaRPr lang="es-MX" sz="3600" dirty="0">
              <a:solidFill>
                <a:schemeClr val="bg1"/>
              </a:solidFill>
            </a:endParaRPr>
          </a:p>
        </p:txBody>
      </p:sp>
      <p:pic>
        <p:nvPicPr>
          <p:cNvPr id="6146" name="Picture 2"/>
          <p:cNvPicPr>
            <a:picLocks noChangeAspect="1" noChangeArrowheads="1"/>
          </p:cNvPicPr>
          <p:nvPr/>
        </p:nvPicPr>
        <p:blipFill>
          <a:blip r:embed="rId2" cstate="print"/>
          <a:srcRect l="8211" t="3676" r="8211" b="12500"/>
          <a:stretch>
            <a:fillRect/>
          </a:stretch>
        </p:blipFill>
        <p:spPr bwMode="auto">
          <a:xfrm>
            <a:off x="6429356" y="4143356"/>
            <a:ext cx="2714644" cy="2714644"/>
          </a:xfrm>
          <a:prstGeom prst="rect">
            <a:avLst/>
          </a:prstGeom>
          <a:ln>
            <a:noFill/>
          </a:ln>
          <a:effectLst>
            <a:softEdge rad="112500"/>
          </a:effectLst>
        </p:spPr>
      </p:pic>
      <p:pic>
        <p:nvPicPr>
          <p:cNvPr id="6147" name="Picture 3"/>
          <p:cNvPicPr>
            <a:picLocks noChangeAspect="1" noChangeArrowheads="1"/>
          </p:cNvPicPr>
          <p:nvPr/>
        </p:nvPicPr>
        <p:blipFill>
          <a:blip r:embed="rId3" cstate="print"/>
          <a:srcRect/>
          <a:stretch>
            <a:fillRect/>
          </a:stretch>
        </p:blipFill>
        <p:spPr bwMode="auto">
          <a:xfrm>
            <a:off x="6500826" y="1872468"/>
            <a:ext cx="2643174" cy="20613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572264" cy="6858000"/>
          </a:xfrm>
        </p:spPr>
        <p:txBody>
          <a:bodyPr>
            <a:normAutofit/>
          </a:bodyPr>
          <a:lstStyle/>
          <a:p>
            <a:r>
              <a:rPr lang="es-ES" sz="4000" dirty="0" smtClean="0">
                <a:solidFill>
                  <a:schemeClr val="bg1"/>
                </a:solidFill>
              </a:rPr>
              <a:t>NUESTRA POSTURA</a:t>
            </a:r>
          </a:p>
          <a:p>
            <a:r>
              <a:rPr lang="es-ES" sz="2800" dirty="0" smtClean="0">
                <a:solidFill>
                  <a:schemeClr val="bg1"/>
                </a:solidFill>
              </a:rPr>
              <a:t>Satanás </a:t>
            </a:r>
            <a:r>
              <a:rPr lang="es-ES" sz="2800" dirty="0">
                <a:solidFill>
                  <a:schemeClr val="bg1"/>
                </a:solidFill>
              </a:rPr>
              <a:t>ha tratado de poner esto </a:t>
            </a:r>
            <a:r>
              <a:rPr lang="es-ES" sz="2800" dirty="0" smtClean="0">
                <a:solidFill>
                  <a:schemeClr val="bg1"/>
                </a:solidFill>
              </a:rPr>
              <a:t>algo </a:t>
            </a:r>
            <a:r>
              <a:rPr lang="es-ES" sz="2800" dirty="0">
                <a:solidFill>
                  <a:schemeClr val="bg1"/>
                </a:solidFill>
              </a:rPr>
              <a:t>normal </a:t>
            </a:r>
            <a:r>
              <a:rPr lang="es-ES" sz="2800" dirty="0" smtClean="0">
                <a:solidFill>
                  <a:schemeClr val="bg1"/>
                </a:solidFill>
              </a:rPr>
              <a:t>  </a:t>
            </a:r>
          </a:p>
          <a:p>
            <a:r>
              <a:rPr lang="es-ES" sz="2400" dirty="0" smtClean="0">
                <a:solidFill>
                  <a:schemeClr val="bg1"/>
                </a:solidFill>
              </a:rPr>
              <a:t>(</a:t>
            </a:r>
            <a:r>
              <a:rPr lang="es-ES_tradnl" sz="2400" dirty="0">
                <a:solidFill>
                  <a:schemeClr val="bg1"/>
                </a:solidFill>
              </a:rPr>
              <a:t>Romanos </a:t>
            </a:r>
            <a:r>
              <a:rPr lang="es-ES_tradnl" sz="2400" dirty="0" smtClean="0">
                <a:solidFill>
                  <a:schemeClr val="bg1"/>
                </a:solidFill>
              </a:rPr>
              <a:t>1:26-28).  </a:t>
            </a:r>
            <a:endParaRPr lang="es-MX" sz="2400" dirty="0">
              <a:solidFill>
                <a:schemeClr val="bg1"/>
              </a:solidFill>
            </a:endParaRPr>
          </a:p>
        </p:txBody>
      </p:sp>
      <p:sp>
        <p:nvSpPr>
          <p:cNvPr id="5" name="4 Rectángulo"/>
          <p:cNvSpPr/>
          <p:nvPr/>
        </p:nvSpPr>
        <p:spPr>
          <a:xfrm>
            <a:off x="0" y="2060848"/>
            <a:ext cx="6444208" cy="4154984"/>
          </a:xfrm>
          <a:prstGeom prst="rect">
            <a:avLst/>
          </a:prstGeom>
        </p:spPr>
        <p:txBody>
          <a:bodyPr wrap="square">
            <a:spAutoFit/>
          </a:bodyPr>
          <a:lstStyle/>
          <a:p>
            <a:r>
              <a:rPr lang="es-MX" sz="2400" b="1" dirty="0" smtClean="0">
                <a:solidFill>
                  <a:schemeClr val="bg1"/>
                </a:solidFill>
              </a:rPr>
              <a:t>26.</a:t>
            </a:r>
            <a:r>
              <a:rPr lang="es-MX" sz="2400" dirty="0" smtClean="0">
                <a:solidFill>
                  <a:schemeClr val="bg1"/>
                </a:solidFill>
              </a:rPr>
              <a:t> Por esto Dios los entregó a pasiones vergonzosas; pues aun sus mujeres cambiaron el uso natural por el que es contra naturaleza,</a:t>
            </a:r>
          </a:p>
          <a:p>
            <a:r>
              <a:rPr lang="es-MX" sz="2400" b="1" dirty="0" smtClean="0">
                <a:solidFill>
                  <a:schemeClr val="bg1"/>
                </a:solidFill>
              </a:rPr>
              <a:t>27.</a:t>
            </a:r>
            <a:r>
              <a:rPr lang="es-MX" sz="2400" dirty="0" smtClean="0">
                <a:solidFill>
                  <a:schemeClr val="bg1"/>
                </a:solidFill>
              </a:rPr>
              <a:t> y de igual modo también los hombres, dejando el uso natural de la mujer, se encendieron en su lascivia unos con otros, cometiendo hechos vergonzosos hombres con hombres, y recibiendo en sí mismos la retribución debida a su extravío.</a:t>
            </a:r>
          </a:p>
          <a:p>
            <a:r>
              <a:rPr lang="es-MX" sz="2400" b="1" dirty="0" smtClean="0">
                <a:solidFill>
                  <a:schemeClr val="bg1"/>
                </a:solidFill>
              </a:rPr>
              <a:t>28.</a:t>
            </a:r>
            <a:r>
              <a:rPr lang="es-MX" sz="2400" dirty="0" smtClean="0">
                <a:solidFill>
                  <a:schemeClr val="bg1"/>
                </a:solidFill>
              </a:rPr>
              <a:t> Y como ellos no aprobaron tener en cuenta a Dios, Dios los entregó a una mente reprobada, para hacer cosas que no convienen</a:t>
            </a:r>
            <a:endParaRPr lang="es-MX" sz="2400" dirty="0">
              <a:solidFill>
                <a:schemeClr val="bg1"/>
              </a:solidFill>
            </a:endParaRPr>
          </a:p>
        </p:txBody>
      </p:sp>
      <p:pic>
        <p:nvPicPr>
          <p:cNvPr id="19458" name="Picture 2" descr="http://t1.gstatic.com/images?q=tbn:ANd9GcTe-wiLJKBjCmpaPzWowrz4mDxl8qceXz0uSDuRZjFrBxpzQ1Os"/>
          <p:cNvPicPr>
            <a:picLocks noChangeAspect="1" noChangeArrowheads="1"/>
          </p:cNvPicPr>
          <p:nvPr/>
        </p:nvPicPr>
        <p:blipFill>
          <a:blip r:embed="rId2" cstate="print"/>
          <a:srcRect/>
          <a:stretch>
            <a:fillRect/>
          </a:stretch>
        </p:blipFill>
        <p:spPr bwMode="auto">
          <a:xfrm>
            <a:off x="6444209" y="2636912"/>
            <a:ext cx="2699792" cy="35283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71462"/>
            <a:ext cx="6072198" cy="6858000"/>
          </a:xfrm>
        </p:spPr>
        <p:txBody>
          <a:bodyPr>
            <a:noAutofit/>
          </a:bodyPr>
          <a:lstStyle/>
          <a:p>
            <a:r>
              <a:rPr lang="es-ES" b="1" dirty="0">
                <a:solidFill>
                  <a:schemeClr val="bg1"/>
                </a:solidFill>
              </a:rPr>
              <a:t>Fornicación y Adulterio:</a:t>
            </a:r>
            <a:r>
              <a:rPr lang="es-ES" dirty="0">
                <a:solidFill>
                  <a:schemeClr val="bg1"/>
                </a:solidFill>
              </a:rPr>
              <a:t> Estas se refieren a una gran variedad de actividades sexuales antes o fuera del matrimonio. No se limita a los actos sexuales consumados, sino también comprende toda actividad o estimulo sexual intimo fuera del matrimonio, como por ejemplo acariciar las partes intimas del cuerpo o ver la desnudez de otra </a:t>
            </a:r>
            <a:r>
              <a:rPr lang="es-ES" dirty="0" smtClean="0">
                <a:solidFill>
                  <a:schemeClr val="bg1"/>
                </a:solidFill>
              </a:rPr>
              <a:t>persona</a:t>
            </a:r>
            <a:endParaRPr lang="es-MX"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5934075" y="2038350"/>
            <a:ext cx="3209925" cy="4819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215074" cy="6186309"/>
          </a:xfrm>
          <a:prstGeom prst="rect">
            <a:avLst/>
          </a:prstGeom>
        </p:spPr>
        <p:txBody>
          <a:bodyPr wrap="square">
            <a:spAutoFit/>
          </a:bodyPr>
          <a:lstStyle/>
          <a:p>
            <a:r>
              <a:rPr lang="es-ES" sz="4400" dirty="0" smtClean="0">
                <a:solidFill>
                  <a:schemeClr val="bg1"/>
                </a:solidFill>
              </a:rPr>
              <a:t>Cuando tú pecas tu espíritu se entristece.  Hay otras consecuencias tales como:</a:t>
            </a:r>
            <a:endParaRPr lang="es-MX" sz="4400" dirty="0" smtClean="0">
              <a:solidFill>
                <a:schemeClr val="bg1"/>
              </a:solidFill>
            </a:endParaRPr>
          </a:p>
          <a:p>
            <a:r>
              <a:rPr lang="es-ES" sz="4400" b="1" dirty="0" smtClean="0">
                <a:solidFill>
                  <a:schemeClr val="bg1"/>
                </a:solidFill>
              </a:rPr>
              <a:t>a.  Perder el Gozo de su salvación:</a:t>
            </a:r>
            <a:r>
              <a:rPr lang="es-ES" sz="4400" dirty="0" smtClean="0">
                <a:solidFill>
                  <a:schemeClr val="bg1"/>
                </a:solidFill>
              </a:rPr>
              <a:t> Salmo 51:12 “Vuélveme el Gozo de tu salvación, y espíritu noble me sustente”.</a:t>
            </a:r>
            <a:endParaRPr lang="es-MX" sz="4400"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5934075" y="2038350"/>
            <a:ext cx="3209925" cy="481965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28670"/>
            <a:ext cx="9144000" cy="3970318"/>
          </a:xfrm>
          <a:prstGeom prst="rect">
            <a:avLst/>
          </a:prstGeom>
        </p:spPr>
        <p:txBody>
          <a:bodyPr wrap="square">
            <a:spAutoFit/>
          </a:bodyPr>
          <a:lstStyle/>
          <a:p>
            <a:r>
              <a:rPr lang="es-MX" sz="3600" b="1" dirty="0" smtClean="0">
                <a:solidFill>
                  <a:schemeClr val="bg1"/>
                </a:solidFill>
              </a:rPr>
              <a:t>Gen 39:1  Llevado,  pues,  José a Egipto,  </a:t>
            </a:r>
            <a:r>
              <a:rPr lang="es-MX" sz="3600" b="1" dirty="0" err="1" smtClean="0">
                <a:solidFill>
                  <a:schemeClr val="bg1"/>
                </a:solidFill>
              </a:rPr>
              <a:t>Potifar</a:t>
            </a:r>
            <a:r>
              <a:rPr lang="es-MX" sz="3600" b="1" dirty="0" smtClean="0">
                <a:solidFill>
                  <a:schemeClr val="bg1"/>
                </a:solidFill>
              </a:rPr>
              <a:t> oficial de Faraón,  capitán de la guardia,  varón egipcio,  lo compró de los ismaelitas que lo habían llevado allá.</a:t>
            </a:r>
          </a:p>
          <a:p>
            <a:r>
              <a:rPr lang="es-MX" sz="3600" dirty="0" smtClean="0">
                <a:solidFill>
                  <a:schemeClr val="bg1"/>
                </a:solidFill>
              </a:rPr>
              <a:t>Gen 39:2  Mas Jehová estaba con José,  y fue varón próspero;  y estaba en la casa de su amo el egipcio.</a:t>
            </a:r>
          </a:p>
        </p:txBody>
      </p:sp>
      <p:sp>
        <p:nvSpPr>
          <p:cNvPr id="3" name="2 Subtítulo"/>
          <p:cNvSpPr txBox="1">
            <a:spLocks/>
          </p:cNvSpPr>
          <p:nvPr/>
        </p:nvSpPr>
        <p:spPr>
          <a:xfrm>
            <a:off x="571472" y="0"/>
            <a:ext cx="6500858" cy="78581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600" b="1" i="0" u="none" strike="noStrike" kern="1200" cap="none" spc="0" normalizeH="0" baseline="0" noProof="0" dirty="0" smtClean="0">
                <a:ln>
                  <a:noFill/>
                </a:ln>
                <a:solidFill>
                  <a:schemeClr val="bg1"/>
                </a:solidFill>
                <a:effectLst/>
                <a:uLnTx/>
                <a:uFillTx/>
                <a:latin typeface="+mn-lt"/>
                <a:ea typeface="+mn-ea"/>
                <a:cs typeface="+mn-cs"/>
              </a:rPr>
              <a:t>Génesis 39:1-2</a:t>
            </a:r>
            <a:endParaRPr kumimoji="0" lang="es-MX" sz="3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ES" sz="4000" b="1" dirty="0">
                <a:solidFill>
                  <a:schemeClr val="bg1"/>
                </a:solidFill>
              </a:rPr>
              <a:t>Enfermedades Venéreas y de muerte: </a:t>
            </a:r>
            <a:r>
              <a:rPr lang="es-ES" sz="4000" dirty="0">
                <a:solidFill>
                  <a:schemeClr val="bg1"/>
                </a:solidFill>
              </a:rPr>
              <a:t>Aparte de las enfermedades venéreas existen otras que son mortales tales como el sida, que empezó solamente entre los homosexuales, pero debido a la perdición de la humanidad esta enfermedad ha corrido y actualmente sabemos aún de casos de bebés infectados con este terrible mal.   </a:t>
            </a:r>
            <a:endParaRPr lang="es-MX" sz="40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6072198" cy="6740307"/>
          </a:xfrm>
          <a:prstGeom prst="rect">
            <a:avLst/>
          </a:prstGeom>
        </p:spPr>
        <p:txBody>
          <a:bodyPr wrap="square">
            <a:spAutoFit/>
          </a:bodyPr>
          <a:lstStyle/>
          <a:p>
            <a:r>
              <a:rPr lang="es-ES" sz="3600" dirty="0" smtClean="0">
                <a:solidFill>
                  <a:schemeClr val="bg1"/>
                </a:solidFill>
              </a:rPr>
              <a:t>Salmo 32:3 “Mientras callé, se envejecieron mis huesos en mi gemir todo el día.”  Las escrituras nos enseñan con toda claridad que se cosecha lo que se siembra: si se siembra para el Espíritu, se segará la vida del Espíritu; si se siembra par la carne, se segará la corrupción de la carne y nuestro cuerpo sufrirá las consecuencias.</a:t>
            </a:r>
            <a:endParaRPr lang="es-MX" sz="3600" dirty="0">
              <a:solidFill>
                <a:schemeClr val="bg1"/>
              </a:solidFill>
            </a:endParaRPr>
          </a:p>
        </p:txBody>
      </p:sp>
      <p:pic>
        <p:nvPicPr>
          <p:cNvPr id="4098" name="Picture 2"/>
          <p:cNvPicPr>
            <a:picLocks noChangeAspect="1" noChangeArrowheads="1"/>
          </p:cNvPicPr>
          <p:nvPr/>
        </p:nvPicPr>
        <p:blipFill>
          <a:blip r:embed="rId2" cstate="print"/>
          <a:srcRect l="40015" r="10059"/>
          <a:stretch>
            <a:fillRect/>
          </a:stretch>
        </p:blipFill>
        <p:spPr bwMode="auto">
          <a:xfrm>
            <a:off x="5929290" y="2524125"/>
            <a:ext cx="3214710" cy="4333875"/>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ES" sz="3600" b="1" dirty="0">
                <a:solidFill>
                  <a:schemeClr val="bg1"/>
                </a:solidFill>
              </a:rPr>
              <a:t>El que fornica peca contra su cuerpo: </a:t>
            </a:r>
            <a:r>
              <a:rPr lang="es-ES" sz="3600" dirty="0">
                <a:solidFill>
                  <a:schemeClr val="bg1"/>
                </a:solidFill>
              </a:rPr>
              <a:t>1 Corintios 6:18 “Huid de la fornicación, cualquier otro pecado que el hombre cometa, esta fuera del cuerpo;  mas el que fornica,  contra su  propio cuerpo  peca.” “</a:t>
            </a:r>
            <a:r>
              <a:rPr lang="es-ES_tradnl" sz="3600" dirty="0">
                <a:solidFill>
                  <a:schemeClr val="bg1"/>
                </a:solidFill>
              </a:rPr>
              <a:t>¿O no sabéis que el que se une con una ramera, es un cuerpo con ella? Porque dice: Los dos serán una sola carne.”  </a:t>
            </a:r>
            <a:r>
              <a:rPr lang="es-ES" sz="3600" dirty="0">
                <a:solidFill>
                  <a:schemeClr val="bg1"/>
                </a:solidFill>
              </a:rPr>
              <a:t>La</a:t>
            </a:r>
            <a:r>
              <a:rPr lang="es-ES" sz="3600" b="1" dirty="0">
                <a:solidFill>
                  <a:schemeClr val="bg1"/>
                </a:solidFill>
              </a:rPr>
              <a:t> </a:t>
            </a:r>
            <a:r>
              <a:rPr lang="es-ES" sz="3600" dirty="0">
                <a:solidFill>
                  <a:schemeClr val="bg1"/>
                </a:solidFill>
              </a:rPr>
              <a:t>fornicación es un pecado que ni con el mejor jabón y el desinfectante (lejía) más fuerte se puede lavar y te deja manchado de por vida.</a:t>
            </a:r>
            <a:endParaRPr lang="es-MX" sz="3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normAutofit fontScale="90000"/>
          </a:bodyPr>
          <a:lstStyle/>
          <a:p>
            <a:r>
              <a:rPr lang="es-ES" b="1" dirty="0" smtClean="0">
                <a:solidFill>
                  <a:schemeClr val="bg1"/>
                </a:solidFill>
              </a:rPr>
              <a:t>III.  COMO SER LIBRE DE LAS ATADURAS SEXUALES: </a:t>
            </a:r>
            <a:r>
              <a:rPr lang="es-ES" dirty="0" smtClean="0">
                <a:solidFill>
                  <a:schemeClr val="bg1"/>
                </a:solidFill>
              </a:rPr>
              <a:t> </a:t>
            </a:r>
            <a:endParaRPr lang="es-MX" dirty="0">
              <a:solidFill>
                <a:schemeClr val="bg1"/>
              </a:solidFill>
            </a:endParaRPr>
          </a:p>
        </p:txBody>
      </p:sp>
      <p:pic>
        <p:nvPicPr>
          <p:cNvPr id="7170" name="Picture 2" descr="http://t3.gstatic.com/images?q=tbn:ANd9GcTikHDvGogPqKL_OSUm7CxnPviVdvzVLJu-7yJuPYsfRLzylQru"/>
          <p:cNvPicPr>
            <a:picLocks noChangeAspect="1" noChangeArrowheads="1"/>
          </p:cNvPicPr>
          <p:nvPr/>
        </p:nvPicPr>
        <p:blipFill>
          <a:blip r:embed="rId2" cstate="print"/>
          <a:srcRect/>
          <a:stretch>
            <a:fillRect/>
          </a:stretch>
        </p:blipFill>
        <p:spPr bwMode="auto">
          <a:xfrm>
            <a:off x="1835696" y="2492896"/>
            <a:ext cx="5832648" cy="39604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0" y="0"/>
            <a:ext cx="9144000" cy="4525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1" i="0" u="none" strike="noStrike" kern="1200" cap="none" spc="0" normalizeH="0" baseline="0" noProof="0" dirty="0" smtClean="0">
                <a:ln>
                  <a:noFill/>
                </a:ln>
                <a:solidFill>
                  <a:schemeClr val="bg1"/>
                </a:solidFill>
                <a:effectLst/>
                <a:uLnTx/>
                <a:uFillTx/>
                <a:latin typeface="+mn-lt"/>
                <a:ea typeface="+mn-ea"/>
                <a:cs typeface="+mn-cs"/>
              </a:rPr>
              <a:t>a. Con Prudencia:</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 Génesis 39:11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“Aconteció que entro el un día en su casa para hacer su oficio, y no había nadie de los de casa allí”.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S"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No busques la soledad, ni la oscuridad o los lugares escondidos para estar con tu novio(a) o con una persona del sexo opuesto que no es tu esposo (a), es peligroso, pues Satanás anda buscando a quien devorar, te hará caer en la tentación de fornicar o adulterar y así no podrás honrar a Jehová.</a:t>
            </a:r>
            <a:endParaRPr kumimoji="0" lang="es-MX"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5364088" cy="6961906"/>
          </a:xfrm>
          <a:prstGeom prst="rect">
            <a:avLst/>
          </a:prstGeom>
        </p:spPr>
        <p:txBody>
          <a:bodyPr wrap="square">
            <a:spAutoFit/>
          </a:bodyPr>
          <a:lstStyle/>
          <a:p>
            <a:pPr marL="342900" lvl="0" indent="-342900" algn="ctr">
              <a:spcBef>
                <a:spcPct val="20000"/>
              </a:spcBef>
              <a:buFont typeface="Arial" pitchFamily="34" charset="0"/>
              <a:buChar char="•"/>
              <a:defRPr/>
            </a:pPr>
            <a:r>
              <a:rPr lang="es-ES" sz="3600" b="1" dirty="0" smtClean="0">
                <a:solidFill>
                  <a:schemeClr val="bg1"/>
                </a:solidFill>
              </a:rPr>
              <a:t>b.  </a:t>
            </a:r>
            <a:r>
              <a:rPr lang="es-ES" sz="3600" b="1" dirty="0" smtClean="0">
                <a:solidFill>
                  <a:schemeClr val="bg1"/>
                </a:solidFill>
              </a:rPr>
              <a:t>Entendiendo </a:t>
            </a:r>
            <a:r>
              <a:rPr lang="es-ES" sz="3600" b="1" dirty="0" smtClean="0">
                <a:solidFill>
                  <a:schemeClr val="bg1"/>
                </a:solidFill>
              </a:rPr>
              <a:t>las consecuencias</a:t>
            </a:r>
            <a:r>
              <a:rPr lang="es-ES" sz="3600" dirty="0" smtClean="0">
                <a:solidFill>
                  <a:schemeClr val="bg1"/>
                </a:solidFill>
              </a:rPr>
              <a:t> </a:t>
            </a:r>
          </a:p>
          <a:p>
            <a:pPr marL="342900" indent="-342900" algn="ctr">
              <a:spcBef>
                <a:spcPct val="20000"/>
              </a:spcBef>
              <a:buFont typeface="Arial" pitchFamily="34" charset="0"/>
              <a:buChar char="•"/>
              <a:defRPr/>
            </a:pPr>
            <a:r>
              <a:rPr lang="es-ES" sz="3600" dirty="0" smtClean="0">
                <a:solidFill>
                  <a:schemeClr val="bg1"/>
                </a:solidFill>
              </a:rPr>
              <a:t>Romanos 1:32</a:t>
            </a:r>
            <a:r>
              <a:rPr lang="es-MX" sz="3600" b="1" dirty="0" smtClean="0"/>
              <a:t> 32.</a:t>
            </a:r>
            <a:r>
              <a:rPr lang="es-MX" sz="3600" dirty="0" smtClean="0"/>
              <a:t> </a:t>
            </a:r>
            <a:r>
              <a:rPr lang="es-MX" sz="3600" dirty="0" smtClean="0">
                <a:solidFill>
                  <a:schemeClr val="bg1"/>
                </a:solidFill>
              </a:rPr>
              <a:t>quienes habiendo entendido el juicio de Dios, que los que practican tales cosas son dignos de muerte, no sólo las hacen, sino que también se complacen con los que las practican</a:t>
            </a:r>
            <a:r>
              <a:rPr lang="es-MX" sz="3600" dirty="0" smtClean="0"/>
              <a:t>.</a:t>
            </a:r>
          </a:p>
          <a:p>
            <a:pPr marL="342900" lvl="0" indent="-342900" algn="ctr">
              <a:spcBef>
                <a:spcPct val="20000"/>
              </a:spcBef>
              <a:buFont typeface="Arial" pitchFamily="34" charset="0"/>
              <a:buChar char="•"/>
              <a:defRPr/>
            </a:pPr>
            <a:endParaRPr lang="es-MX" sz="3600" dirty="0" smtClean="0">
              <a:solidFill>
                <a:schemeClr val="bg1"/>
              </a:solidFill>
            </a:endParaRPr>
          </a:p>
        </p:txBody>
      </p:sp>
      <p:pic>
        <p:nvPicPr>
          <p:cNvPr id="5124" name="Picture 4" descr="http://www.asunombregloria.com/files/cont_mediano/ted-haggard.jpg"/>
          <p:cNvPicPr>
            <a:picLocks noChangeAspect="1" noChangeArrowheads="1"/>
          </p:cNvPicPr>
          <p:nvPr/>
        </p:nvPicPr>
        <p:blipFill>
          <a:blip r:embed="rId2" cstate="print"/>
          <a:srcRect/>
          <a:stretch>
            <a:fillRect/>
          </a:stretch>
        </p:blipFill>
        <p:spPr bwMode="auto">
          <a:xfrm>
            <a:off x="5940152" y="1628800"/>
            <a:ext cx="3024336" cy="454149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LA MUERTE Y LA MALDICIÓN</a:t>
            </a:r>
            <a:endParaRPr lang="es-MX" dirty="0"/>
          </a:p>
        </p:txBody>
      </p:sp>
      <p:sp>
        <p:nvSpPr>
          <p:cNvPr id="3" name="2 Marcador de contenido"/>
          <p:cNvSpPr>
            <a:spLocks noGrp="1"/>
          </p:cNvSpPr>
          <p:nvPr>
            <p:ph idx="1"/>
          </p:nvPr>
        </p:nvSpPr>
        <p:spPr>
          <a:xfrm>
            <a:off x="0" y="0"/>
            <a:ext cx="6715140" cy="6858000"/>
          </a:xfrm>
        </p:spPr>
        <p:txBody>
          <a:bodyPr>
            <a:normAutofit/>
          </a:bodyPr>
          <a:lstStyle/>
          <a:p>
            <a:pPr lvl="1">
              <a:buNone/>
            </a:pPr>
            <a:r>
              <a:rPr lang="es-ES" sz="3200" b="1" dirty="0" smtClean="0">
                <a:solidFill>
                  <a:schemeClr val="bg1"/>
                </a:solidFill>
              </a:rPr>
              <a:t>Pidiendo </a:t>
            </a:r>
            <a:r>
              <a:rPr lang="es-ES" sz="3200" b="1" dirty="0">
                <a:solidFill>
                  <a:schemeClr val="bg1"/>
                </a:solidFill>
              </a:rPr>
              <a:t>perdón:</a:t>
            </a:r>
            <a:r>
              <a:rPr lang="es-ES_tradnl" sz="3200" dirty="0">
                <a:solidFill>
                  <a:schemeClr val="bg1"/>
                </a:solidFill>
              </a:rPr>
              <a:t> Proverbios 28:13 “El que encubre sus pecados no prosperará; Mas el que los confiesa y se aparta alcanzará misericordia.”</a:t>
            </a:r>
            <a:r>
              <a:rPr lang="es-ES_tradnl" sz="3200" b="1" dirty="0">
                <a:solidFill>
                  <a:schemeClr val="bg1"/>
                </a:solidFill>
              </a:rPr>
              <a:t> </a:t>
            </a:r>
            <a:r>
              <a:rPr lang="es-ES" sz="3200" dirty="0">
                <a:solidFill>
                  <a:schemeClr val="bg1"/>
                </a:solidFill>
              </a:rPr>
              <a:t> Los que procuran negar su pecado u ocultarlo en vez de reconocerlo, confesarlo y abandonarlo, no prosperará espiritualmente.</a:t>
            </a:r>
            <a:endParaRPr lang="es-MX" sz="3200" dirty="0">
              <a:solidFill>
                <a:schemeClr val="bg1"/>
              </a:solidFill>
            </a:endParaRPr>
          </a:p>
          <a:p>
            <a:pPr lvl="1">
              <a:buNone/>
            </a:pPr>
            <a:r>
              <a:rPr lang="es-ES" sz="3200" b="1" dirty="0">
                <a:solidFill>
                  <a:schemeClr val="bg1"/>
                </a:solidFill>
              </a:rPr>
              <a:t>Buscando Ayuda: </a:t>
            </a:r>
            <a:r>
              <a:rPr lang="es-ES" sz="3200" dirty="0">
                <a:solidFill>
                  <a:schemeClr val="bg1"/>
                </a:solidFill>
              </a:rPr>
              <a:t>Con tus autoridades espirituales, líder, supervisor o tu pastor.</a:t>
            </a:r>
            <a:r>
              <a:rPr lang="es-ES" sz="3200" b="1" dirty="0">
                <a:solidFill>
                  <a:schemeClr val="bg1"/>
                </a:solidFill>
              </a:rPr>
              <a:t> </a:t>
            </a:r>
            <a:endParaRPr lang="es-MX" sz="3200" dirty="0">
              <a:solidFill>
                <a:schemeClr val="bg1"/>
              </a:solidFill>
            </a:endParaRPr>
          </a:p>
          <a:p>
            <a:endParaRPr lang="es-MX" sz="3600"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6500826" y="2889316"/>
            <a:ext cx="2643174" cy="3968683"/>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GT" b="1" dirty="0" smtClean="0"/>
              <a:t>. BENDICONES DE CONSERVAR UNA RELACION  PURA:</a:t>
            </a:r>
            <a:endParaRPr lang="es-MX" dirty="0"/>
          </a:p>
        </p:txBody>
      </p:sp>
      <p:sp>
        <p:nvSpPr>
          <p:cNvPr id="3" name="2 Marcador de contenido"/>
          <p:cNvSpPr>
            <a:spLocks noGrp="1"/>
          </p:cNvSpPr>
          <p:nvPr>
            <p:ph idx="1"/>
          </p:nvPr>
        </p:nvSpPr>
        <p:spPr>
          <a:xfrm>
            <a:off x="0" y="0"/>
            <a:ext cx="9144000" cy="4525963"/>
          </a:xfrm>
        </p:spPr>
        <p:txBody>
          <a:bodyPr>
            <a:noAutofit/>
          </a:bodyPr>
          <a:lstStyle/>
          <a:p>
            <a:pPr lvl="0"/>
            <a:r>
              <a:rPr lang="es-GT" sz="3600" b="1" dirty="0" smtClean="0">
                <a:solidFill>
                  <a:schemeClr val="bg1"/>
                </a:solidFill>
              </a:rPr>
              <a:t>Prosperidad </a:t>
            </a:r>
            <a:r>
              <a:rPr lang="es-GT" sz="3600" b="1" dirty="0" smtClean="0">
                <a:solidFill>
                  <a:schemeClr val="bg1"/>
                </a:solidFill>
              </a:rPr>
              <a:t> </a:t>
            </a:r>
            <a:r>
              <a:rPr lang="es-GT" sz="3600" b="1" dirty="0" smtClean="0">
                <a:solidFill>
                  <a:schemeClr val="bg1"/>
                </a:solidFill>
              </a:rPr>
              <a:t>para el fiel</a:t>
            </a:r>
            <a:r>
              <a:rPr lang="es-GT" sz="3600" b="1" dirty="0" smtClean="0">
                <a:solidFill>
                  <a:schemeClr val="bg1"/>
                </a:solidFill>
              </a:rPr>
              <a:t>.</a:t>
            </a:r>
            <a:r>
              <a:rPr lang="es-GT" sz="3600" dirty="0" smtClean="0">
                <a:solidFill>
                  <a:schemeClr val="bg1"/>
                </a:solidFill>
              </a:rPr>
              <a:t> </a:t>
            </a:r>
            <a:r>
              <a:rPr lang="es-GT" sz="3600" dirty="0">
                <a:solidFill>
                  <a:schemeClr val="bg1"/>
                </a:solidFill>
              </a:rPr>
              <a:t>Deuteronomio 28:13 “El Señor te pondrá en el primer lugar, y no en el último; siempre estarás por encima de los demás, y nunca por debajo, con tal de que atiendas a los mandamientos del Señor tu Dios, que yo te ordeno hoy, y los pongas en práctica,</a:t>
            </a:r>
            <a:r>
              <a:rPr lang="es-GT" sz="3600" baseline="30000" dirty="0">
                <a:solidFill>
                  <a:schemeClr val="bg1"/>
                </a:solidFill>
              </a:rPr>
              <a:t>” </a:t>
            </a:r>
            <a:r>
              <a:rPr lang="es-GT" sz="3600" dirty="0">
                <a:solidFill>
                  <a:schemeClr val="bg1"/>
                </a:solidFill>
              </a:rPr>
              <a:t>(Dios habla hoy)</a:t>
            </a:r>
            <a:endParaRPr lang="es-MX" sz="3600" dirty="0">
              <a:solidFill>
                <a:schemeClr val="bg1"/>
              </a:solidFill>
            </a:endParaRPr>
          </a:p>
          <a:p>
            <a:pPr lvl="0"/>
            <a:r>
              <a:rPr lang="es-ES" sz="3600" b="1" dirty="0">
                <a:solidFill>
                  <a:schemeClr val="bg1"/>
                </a:solidFill>
              </a:rPr>
              <a:t>Prosperidad emocional.</a:t>
            </a:r>
            <a:r>
              <a:rPr lang="es-ES" sz="3600" dirty="0">
                <a:solidFill>
                  <a:schemeClr val="bg1"/>
                </a:solidFill>
              </a:rPr>
              <a:t> Génesis 41:45 “</a:t>
            </a:r>
            <a:r>
              <a:rPr lang="es-ES_tradnl" sz="3600" dirty="0">
                <a:solidFill>
                  <a:schemeClr val="bg1"/>
                </a:solidFill>
              </a:rPr>
              <a:t>El faraón le puso a José el nombre egipcio de </a:t>
            </a:r>
            <a:r>
              <a:rPr lang="es-ES_tradnl" sz="3600" dirty="0" err="1">
                <a:solidFill>
                  <a:schemeClr val="bg1"/>
                </a:solidFill>
              </a:rPr>
              <a:t>Safenat-panéah</a:t>
            </a:r>
            <a:r>
              <a:rPr lang="es-ES_tradnl" sz="3600" dirty="0">
                <a:solidFill>
                  <a:schemeClr val="bg1"/>
                </a:solidFill>
              </a:rPr>
              <a:t>, y lo casó con </a:t>
            </a:r>
            <a:r>
              <a:rPr lang="es-ES_tradnl" sz="3600" dirty="0" err="1">
                <a:solidFill>
                  <a:schemeClr val="bg1"/>
                </a:solidFill>
              </a:rPr>
              <a:t>Asenat</a:t>
            </a:r>
            <a:r>
              <a:rPr lang="es-ES_tradnl" sz="3600" dirty="0">
                <a:solidFill>
                  <a:schemeClr val="bg1"/>
                </a:solidFill>
              </a:rPr>
              <a:t>, la hija de </a:t>
            </a:r>
            <a:r>
              <a:rPr lang="es-ES_tradnl" sz="3600" dirty="0" err="1">
                <a:solidFill>
                  <a:schemeClr val="bg1"/>
                </a:solidFill>
              </a:rPr>
              <a:t>Potifera</a:t>
            </a:r>
            <a:r>
              <a:rPr lang="es-ES_tradnl" sz="3600" dirty="0" smtClean="0">
                <a:solidFill>
                  <a:schemeClr val="bg1"/>
                </a:solidFill>
              </a:rPr>
              <a:t>”</a:t>
            </a:r>
            <a:endParaRPr lang="es-MX" sz="36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929454" cy="6715148"/>
          </a:xfrm>
        </p:spPr>
        <p:txBody>
          <a:bodyPr>
            <a:noAutofit/>
          </a:bodyPr>
          <a:lstStyle/>
          <a:p>
            <a:r>
              <a:rPr lang="es-ES" b="1" dirty="0" smtClean="0">
                <a:solidFill>
                  <a:schemeClr val="bg1"/>
                </a:solidFill>
              </a:rPr>
              <a:t>Prosperidad laboral.</a:t>
            </a:r>
            <a:r>
              <a:rPr lang="es-ES" dirty="0" smtClean="0">
                <a:solidFill>
                  <a:schemeClr val="bg1"/>
                </a:solidFill>
              </a:rPr>
              <a:t> Génesis 41:44 “</a:t>
            </a:r>
            <a:r>
              <a:rPr lang="es-ES_tradnl" dirty="0" smtClean="0">
                <a:solidFill>
                  <a:schemeClr val="bg1"/>
                </a:solidFill>
              </a:rPr>
              <a:t>Luego el faraón le dijo: Aunque yo soy el faraón, nadie en todo Egipto moverá un dedo sin tu permiso</a:t>
            </a:r>
            <a:endParaRPr lang="es-ES" b="1" dirty="0" smtClean="0">
              <a:solidFill>
                <a:schemeClr val="bg1"/>
              </a:solidFill>
            </a:endParaRPr>
          </a:p>
          <a:p>
            <a:r>
              <a:rPr lang="es-ES" b="1" dirty="0" smtClean="0">
                <a:solidFill>
                  <a:schemeClr val="bg1"/>
                </a:solidFill>
              </a:rPr>
              <a:t>Bendición en tu matrimonio.</a:t>
            </a:r>
            <a:r>
              <a:rPr lang="es-ES" dirty="0" smtClean="0">
                <a:solidFill>
                  <a:schemeClr val="bg1"/>
                </a:solidFill>
              </a:rPr>
              <a:t> Génesis 41:45</a:t>
            </a:r>
            <a:endParaRPr lang="es-ES" b="1" dirty="0" smtClean="0">
              <a:solidFill>
                <a:schemeClr val="bg1"/>
              </a:solidFill>
            </a:endParaRPr>
          </a:p>
          <a:p>
            <a:pPr lvl="0"/>
            <a:r>
              <a:rPr lang="es-ES" b="1" dirty="0" smtClean="0">
                <a:solidFill>
                  <a:schemeClr val="bg1"/>
                </a:solidFill>
              </a:rPr>
              <a:t>Prosperidad laboral.</a:t>
            </a:r>
            <a:r>
              <a:rPr lang="es-ES" dirty="0" smtClean="0">
                <a:solidFill>
                  <a:schemeClr val="bg1"/>
                </a:solidFill>
              </a:rPr>
              <a:t> Génesis 41:44 “</a:t>
            </a:r>
            <a:r>
              <a:rPr lang="es-ES_tradnl" dirty="0" smtClean="0">
                <a:solidFill>
                  <a:schemeClr val="bg1"/>
                </a:solidFill>
              </a:rPr>
              <a:t>Luego el faraón le dijo: Aunque yo soy el faraón, nadie en todo Egipto moverá un dedo sin tu permiso.”</a:t>
            </a:r>
            <a:endParaRPr lang="es-MX" dirty="0" smtClean="0">
              <a:solidFill>
                <a:schemeClr val="bg1"/>
              </a:solidFill>
            </a:endParaRPr>
          </a:p>
          <a:p>
            <a:pPr lvl="0"/>
            <a:r>
              <a:rPr lang="es-ES" b="1" dirty="0" smtClean="0">
                <a:solidFill>
                  <a:schemeClr val="bg1"/>
                </a:solidFill>
              </a:rPr>
              <a:t>Bendición en tu matrimonio.</a:t>
            </a:r>
            <a:r>
              <a:rPr lang="es-ES" dirty="0" smtClean="0">
                <a:solidFill>
                  <a:schemeClr val="bg1"/>
                </a:solidFill>
              </a:rPr>
              <a:t> Génesis 41:45</a:t>
            </a:r>
            <a:endParaRPr lang="es-MX" dirty="0" smtClean="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6572264" y="2977434"/>
            <a:ext cx="2571736" cy="388056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normAutofit/>
          </a:bodyPr>
          <a:lstStyle/>
          <a:p>
            <a:pPr>
              <a:buNone/>
            </a:pPr>
            <a:r>
              <a:rPr lang="es-ES" dirty="0" smtClean="0">
                <a:solidFill>
                  <a:schemeClr val="bg1"/>
                </a:solidFill>
              </a:rPr>
              <a:t>Que </a:t>
            </a:r>
            <a:r>
              <a:rPr lang="es-ES" dirty="0">
                <a:solidFill>
                  <a:schemeClr val="bg1"/>
                </a:solidFill>
              </a:rPr>
              <a:t>nuestros </a:t>
            </a:r>
            <a:r>
              <a:rPr lang="es-ES" dirty="0" smtClean="0">
                <a:solidFill>
                  <a:schemeClr val="bg1"/>
                </a:solidFill>
              </a:rPr>
              <a:t>lideres puedan </a:t>
            </a:r>
            <a:r>
              <a:rPr lang="es-ES" dirty="0">
                <a:solidFill>
                  <a:schemeClr val="bg1"/>
                </a:solidFill>
              </a:rPr>
              <a:t>ser libres de </a:t>
            </a:r>
            <a:r>
              <a:rPr lang="es-ES" dirty="0" smtClean="0">
                <a:solidFill>
                  <a:schemeClr val="bg1"/>
                </a:solidFill>
              </a:rPr>
              <a:t>toda</a:t>
            </a:r>
          </a:p>
          <a:p>
            <a:pPr>
              <a:buNone/>
            </a:pPr>
            <a:r>
              <a:rPr lang="es-ES" dirty="0" smtClean="0">
                <a:solidFill>
                  <a:schemeClr val="bg1"/>
                </a:solidFill>
              </a:rPr>
              <a:t>atadura </a:t>
            </a:r>
            <a:r>
              <a:rPr lang="es-ES" dirty="0">
                <a:solidFill>
                  <a:schemeClr val="bg1"/>
                </a:solidFill>
              </a:rPr>
              <a:t>sexual para que entiendan  las bendiciones </a:t>
            </a:r>
            <a:r>
              <a:rPr lang="es-ES" dirty="0" smtClean="0">
                <a:solidFill>
                  <a:schemeClr val="bg1"/>
                </a:solidFill>
              </a:rPr>
              <a:t>de</a:t>
            </a:r>
          </a:p>
          <a:p>
            <a:pPr>
              <a:buNone/>
            </a:pPr>
            <a:r>
              <a:rPr lang="es-ES" dirty="0" smtClean="0">
                <a:solidFill>
                  <a:schemeClr val="bg1"/>
                </a:solidFill>
              </a:rPr>
              <a:t>conservarse </a:t>
            </a:r>
            <a:r>
              <a:rPr lang="es-ES" dirty="0">
                <a:solidFill>
                  <a:schemeClr val="bg1"/>
                </a:solidFill>
              </a:rPr>
              <a:t>en pureza sexual</a:t>
            </a:r>
            <a:r>
              <a:rPr lang="es-ES" dirty="0" smtClean="0">
                <a:solidFill>
                  <a:schemeClr val="bg1"/>
                </a:solidFill>
              </a:rPr>
              <a:t>.</a:t>
            </a:r>
            <a:endParaRPr lang="es-MX" dirty="0">
              <a:solidFill>
                <a:schemeClr val="bg1"/>
              </a:solidFill>
            </a:endParaRPr>
          </a:p>
          <a:p>
            <a:endParaRPr lang="es-MX" dirty="0">
              <a:solidFill>
                <a:schemeClr val="bg1"/>
              </a:solidFill>
            </a:endParaRPr>
          </a:p>
        </p:txBody>
      </p:sp>
      <p:pic>
        <p:nvPicPr>
          <p:cNvPr id="35848" name="Picture 8" descr="http://www.espinoso.org/biblioteca/imagenes%20reflexiones/hombre%20libre.jpg"/>
          <p:cNvPicPr>
            <a:picLocks noChangeAspect="1" noChangeArrowheads="1"/>
          </p:cNvPicPr>
          <p:nvPr/>
        </p:nvPicPr>
        <p:blipFill>
          <a:blip r:embed="rId2" cstate="print"/>
          <a:srcRect/>
          <a:stretch>
            <a:fillRect/>
          </a:stretch>
        </p:blipFill>
        <p:spPr bwMode="auto">
          <a:xfrm flipH="1">
            <a:off x="5724128" y="1268760"/>
            <a:ext cx="3419872" cy="540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5572132" cy="6863417"/>
          </a:xfrm>
          <a:prstGeom prst="rect">
            <a:avLst/>
          </a:prstGeom>
        </p:spPr>
        <p:txBody>
          <a:bodyPr wrap="square">
            <a:spAutoFit/>
          </a:bodyPr>
          <a:lstStyle/>
          <a:p>
            <a:r>
              <a:rPr lang="es-GT" sz="4400" dirty="0" smtClean="0">
                <a:solidFill>
                  <a:schemeClr val="bg1"/>
                </a:solidFill>
              </a:rPr>
              <a:t>Se cuenta la historia de un jovencito que era temeroso de Dios, obediente y responsable, pero que a su corta edad le tocó vivir la realidad de la </a:t>
            </a:r>
            <a:r>
              <a:rPr lang="es-GT" sz="4400" dirty="0" smtClean="0">
                <a:solidFill>
                  <a:schemeClr val="bg1"/>
                </a:solidFill>
              </a:rPr>
              <a:t>vida</a:t>
            </a:r>
            <a:r>
              <a:rPr lang="es-GT" sz="4400" dirty="0" smtClean="0">
                <a:solidFill>
                  <a:schemeClr val="bg1"/>
                </a:solidFill>
              </a:rPr>
              <a:t> </a:t>
            </a:r>
            <a:r>
              <a:rPr lang="es-GT" sz="4400" dirty="0" smtClean="0">
                <a:solidFill>
                  <a:schemeClr val="bg1"/>
                </a:solidFill>
              </a:rPr>
              <a:t>fue vendido y luego tentado en su sexualidad</a:t>
            </a:r>
            <a:endParaRPr lang="es-MX" sz="4400" dirty="0"/>
          </a:p>
        </p:txBody>
      </p:sp>
      <p:pic>
        <p:nvPicPr>
          <p:cNvPr id="5" name="Picture 2"/>
          <p:cNvPicPr>
            <a:picLocks noChangeAspect="1" noChangeArrowheads="1"/>
          </p:cNvPicPr>
          <p:nvPr/>
        </p:nvPicPr>
        <p:blipFill>
          <a:blip r:embed="rId2" cstate="print"/>
          <a:srcRect/>
          <a:stretch>
            <a:fillRect/>
          </a:stretch>
        </p:blipFill>
        <p:spPr bwMode="auto">
          <a:xfrm>
            <a:off x="5715009" y="2405210"/>
            <a:ext cx="3428992" cy="44527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00767"/>
          </a:xfrm>
          <a:prstGeom prst="rect">
            <a:avLst/>
          </a:prstGeom>
        </p:spPr>
        <p:txBody>
          <a:bodyPr wrap="square">
            <a:spAutoFit/>
          </a:bodyPr>
          <a:lstStyle/>
          <a:p>
            <a:r>
              <a:rPr lang="es-GT" sz="4400" dirty="0" smtClean="0">
                <a:solidFill>
                  <a:schemeClr val="bg1"/>
                </a:solidFill>
              </a:rPr>
              <a:t>Y AUN QUE ERA UN HOMBRE QUE DIOS USARIA PARA BENDECIR ISRRAEL NO ESTUBO EXENTO SE PASAR POR LA TENTACION</a:t>
            </a:r>
            <a:r>
              <a:rPr lang="es-GT" sz="4400" dirty="0" smtClean="0">
                <a:solidFill>
                  <a:schemeClr val="bg1"/>
                </a:solidFill>
              </a:rPr>
              <a:t> </a:t>
            </a:r>
            <a:endParaRPr lang="es-MX" sz="4400" dirty="0"/>
          </a:p>
        </p:txBody>
      </p:sp>
      <p:pic>
        <p:nvPicPr>
          <p:cNvPr id="33794" name="Picture 2" descr="http://bendicionescristianaspr.com/wp-content/uploads/2010/04/genesis-39-300x225.jpg">
            <a:hlinkClick r:id="rId2"/>
          </p:cNvPr>
          <p:cNvPicPr>
            <a:picLocks noChangeAspect="1" noChangeArrowheads="1"/>
          </p:cNvPicPr>
          <p:nvPr/>
        </p:nvPicPr>
        <p:blipFill>
          <a:blip r:embed="rId3" cstate="print"/>
          <a:srcRect/>
          <a:stretch>
            <a:fillRect/>
          </a:stretch>
        </p:blipFill>
        <p:spPr bwMode="auto">
          <a:xfrm>
            <a:off x="4283968" y="2060848"/>
            <a:ext cx="4536504" cy="45365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786446" cy="6858000"/>
          </a:xfrm>
        </p:spPr>
        <p:txBody>
          <a:bodyPr>
            <a:normAutofit/>
          </a:bodyPr>
          <a:lstStyle/>
          <a:p>
            <a:r>
              <a:rPr lang="es-ES" sz="4400" dirty="0">
                <a:solidFill>
                  <a:schemeClr val="bg1"/>
                </a:solidFill>
              </a:rPr>
              <a:t>Él era prospero y todo lo que emprendía le salía muy bien y por eso era muy querido por sus jefes; muy pronto llegó a ser gerente en su trabajo y tenía una gran responsabilidad de todo lo que había allí</a:t>
            </a:r>
            <a:r>
              <a:rPr lang="es-ES" sz="4400" dirty="0" smtClean="0">
                <a:solidFill>
                  <a:schemeClr val="bg1"/>
                </a:solidFill>
              </a:rPr>
              <a:t>.</a:t>
            </a:r>
            <a:endParaRPr lang="es-MX" sz="44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5734050" y="2314575"/>
            <a:ext cx="3409950" cy="45434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5929322" cy="6863417"/>
          </a:xfrm>
          <a:prstGeom prst="rect">
            <a:avLst/>
          </a:prstGeom>
        </p:spPr>
        <p:txBody>
          <a:bodyPr wrap="square">
            <a:spAutoFit/>
          </a:bodyPr>
          <a:lstStyle/>
          <a:p>
            <a:r>
              <a:rPr lang="es-ES" sz="4000" dirty="0" smtClean="0">
                <a:solidFill>
                  <a:schemeClr val="bg1"/>
                </a:solidFill>
              </a:rPr>
              <a:t>Lo que este joven ni se imaginaba, era que su físico hermoso y la excelencia de su trabajo, provocaría que una  mujer se enamorará de él, el problema es que era casada y no era cristiana, era la esposa de su jefe y todos los días se le insinuaba para acostarse con él.  </a:t>
            </a:r>
            <a:endParaRPr lang="es-MX" sz="4000"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5734050" y="2314575"/>
            <a:ext cx="3409950" cy="45434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786446" cy="6858000"/>
          </a:xfrm>
        </p:spPr>
        <p:txBody>
          <a:bodyPr>
            <a:normAutofit/>
          </a:bodyPr>
          <a:lstStyle/>
          <a:p>
            <a:r>
              <a:rPr lang="es-ES" sz="4000" dirty="0" smtClean="0">
                <a:solidFill>
                  <a:schemeClr val="bg1"/>
                </a:solidFill>
              </a:rPr>
              <a:t>Un día se le presentó “la oportunidad” de acostarse con ella, pero él sabía que no era correcto delante de Dios, así que salió corriendo y su ropa quedó en manos de la mujer, que al no lograr lo que deseaba</a:t>
            </a:r>
            <a:endParaRPr lang="es-MX" sz="4000"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5715009" y="2405210"/>
            <a:ext cx="3428992" cy="44527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5786446" cy="6858000"/>
          </a:xfrm>
        </p:spPr>
        <p:txBody>
          <a:bodyPr>
            <a:noAutofit/>
          </a:bodyPr>
          <a:lstStyle/>
          <a:p>
            <a:r>
              <a:rPr lang="es-ES" sz="3600" dirty="0" smtClean="0">
                <a:solidFill>
                  <a:schemeClr val="bg1"/>
                </a:solidFill>
              </a:rPr>
              <a:t>logrando que este joven fuese a la cárcel  pero él no se doblegó ante tal situación y  siguió siéndole fiel a Dios.  Esto agradó al Señor, quien lo exaltó otorgándole riquezas, una buena esposa, poder y autoridad sobre todo el país donde había sido llevado.</a:t>
            </a:r>
            <a:endParaRPr lang="es-MX" sz="3600" dirty="0">
              <a:solidFill>
                <a:schemeClr val="bg1"/>
              </a:solidFill>
            </a:endParaRPr>
          </a:p>
        </p:txBody>
      </p:sp>
      <p:pic>
        <p:nvPicPr>
          <p:cNvPr id="29698" name="Picture 2" descr="http://t3.gstatic.com/images?q=tbn:ANd9GcTEbIKzKeeTasg_Qn0XZbP-_I44DaVt7lVEpPtXXvMeBmniyE4KPw"/>
          <p:cNvPicPr>
            <a:picLocks noChangeAspect="1" noChangeArrowheads="1"/>
          </p:cNvPicPr>
          <p:nvPr/>
        </p:nvPicPr>
        <p:blipFill>
          <a:blip r:embed="rId2" cstate="print"/>
          <a:srcRect/>
          <a:stretch>
            <a:fillRect/>
          </a:stretch>
        </p:blipFill>
        <p:spPr bwMode="auto">
          <a:xfrm>
            <a:off x="5724128" y="620688"/>
            <a:ext cx="3419872" cy="46805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1522</Words>
  <Application>Microsoft Office PowerPoint</Application>
  <PresentationFormat>Presentación en pantalla (4:3)</PresentationFormat>
  <Paragraphs>54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VENCIENDO AL GIGANTE DE LA PERVERSIÓN SEXUAL </vt:lpstr>
      <vt:lpstr>Diapositiva 2</vt:lpstr>
      <vt:lpstr>Diapositiva 3</vt:lpstr>
      <vt:lpstr>Diapositiva 4</vt:lpstr>
      <vt:lpstr>Diapositiva 5</vt:lpstr>
      <vt:lpstr>Diapositiva 6</vt:lpstr>
      <vt:lpstr>Diapositiva 7</vt:lpstr>
      <vt:lpstr>Diapositiva 8</vt:lpstr>
      <vt:lpstr>Diapositiva 9</vt:lpstr>
      <vt:lpstr>I.    LAS ATADURAS SEXUALES: </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III.  COMO SER LIBRE DE LAS ATADURAS SEXUALES:  </vt:lpstr>
      <vt:lpstr>Diapositiva 24</vt:lpstr>
      <vt:lpstr>Diapositiva 25</vt:lpstr>
      <vt:lpstr>LA MUERTE Y LA MALDICIÓN</vt:lpstr>
      <vt:lpstr>. BENDICONES DE CONSERVAR UNA RELACION  PURA:</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VENCIENDO AL GIGANTE DE LA PERVERSIÓN SEXUAL</dc:title>
  <dc:creator>Martha Paez</dc:creator>
  <cp:lastModifiedBy>Elías Páez</cp:lastModifiedBy>
  <cp:revision>35</cp:revision>
  <dcterms:created xsi:type="dcterms:W3CDTF">2010-01-19T05:33:23Z</dcterms:created>
  <dcterms:modified xsi:type="dcterms:W3CDTF">2010-12-28T01:35:54Z</dcterms:modified>
</cp:coreProperties>
</file>