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2" r:id="rId4"/>
    <p:sldId id="261" r:id="rId5"/>
    <p:sldId id="264" r:id="rId6"/>
    <p:sldId id="260" r:id="rId7"/>
    <p:sldId id="259" r:id="rId8"/>
    <p:sldId id="258" r:id="rId9"/>
    <p:sldId id="265" r:id="rId10"/>
    <p:sldId id="257" r:id="rId11"/>
    <p:sldId id="266" r:id="rId12"/>
    <p:sldId id="270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BA2CC-0AFB-49D6-A7D7-9AE6CDCCA0D8}" type="datetimeFigureOut">
              <a:rPr lang="es-MX" smtClean="0"/>
              <a:pPr/>
              <a:t>27/12/2010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CD0ED-C421-42F4-9F84-3A01A61F054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BA2CC-0AFB-49D6-A7D7-9AE6CDCCA0D8}" type="datetimeFigureOut">
              <a:rPr lang="es-MX" smtClean="0"/>
              <a:pPr/>
              <a:t>27/12/2010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CD0ED-C421-42F4-9F84-3A01A61F054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BA2CC-0AFB-49D6-A7D7-9AE6CDCCA0D8}" type="datetimeFigureOut">
              <a:rPr lang="es-MX" smtClean="0"/>
              <a:pPr/>
              <a:t>27/12/2010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CD0ED-C421-42F4-9F84-3A01A61F054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BA2CC-0AFB-49D6-A7D7-9AE6CDCCA0D8}" type="datetimeFigureOut">
              <a:rPr lang="es-MX" smtClean="0"/>
              <a:pPr/>
              <a:t>27/12/2010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CD0ED-C421-42F4-9F84-3A01A61F054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BA2CC-0AFB-49D6-A7D7-9AE6CDCCA0D8}" type="datetimeFigureOut">
              <a:rPr lang="es-MX" smtClean="0"/>
              <a:pPr/>
              <a:t>27/12/2010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CD0ED-C421-42F4-9F84-3A01A61F054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BA2CC-0AFB-49D6-A7D7-9AE6CDCCA0D8}" type="datetimeFigureOut">
              <a:rPr lang="es-MX" smtClean="0"/>
              <a:pPr/>
              <a:t>27/12/2010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CD0ED-C421-42F4-9F84-3A01A61F054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BA2CC-0AFB-49D6-A7D7-9AE6CDCCA0D8}" type="datetimeFigureOut">
              <a:rPr lang="es-MX" smtClean="0"/>
              <a:pPr/>
              <a:t>27/12/2010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CD0ED-C421-42F4-9F84-3A01A61F054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BA2CC-0AFB-49D6-A7D7-9AE6CDCCA0D8}" type="datetimeFigureOut">
              <a:rPr lang="es-MX" smtClean="0"/>
              <a:pPr/>
              <a:t>27/12/2010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CD0ED-C421-42F4-9F84-3A01A61F054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BA2CC-0AFB-49D6-A7D7-9AE6CDCCA0D8}" type="datetimeFigureOut">
              <a:rPr lang="es-MX" smtClean="0"/>
              <a:pPr/>
              <a:t>27/12/2010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CD0ED-C421-42F4-9F84-3A01A61F054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BA2CC-0AFB-49D6-A7D7-9AE6CDCCA0D8}" type="datetimeFigureOut">
              <a:rPr lang="es-MX" smtClean="0"/>
              <a:pPr/>
              <a:t>27/12/2010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CD0ED-C421-42F4-9F84-3A01A61F054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BA2CC-0AFB-49D6-A7D7-9AE6CDCCA0D8}" type="datetimeFigureOut">
              <a:rPr lang="es-MX" smtClean="0"/>
              <a:pPr/>
              <a:t>27/12/2010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CD0ED-C421-42F4-9F84-3A01A61F054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BA2CC-0AFB-49D6-A7D7-9AE6CDCCA0D8}" type="datetimeFigureOut">
              <a:rPr lang="es-MX" smtClean="0"/>
              <a:pPr/>
              <a:t>27/12/2010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CD0ED-C421-42F4-9F84-3A01A61F054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071678"/>
          </a:xfrm>
        </p:spPr>
        <p:txBody>
          <a:bodyPr>
            <a:normAutofit/>
          </a:bodyPr>
          <a:lstStyle/>
          <a:p>
            <a:r>
              <a:rPr lang="es-ES" b="1" i="1" u="sng" dirty="0">
                <a:solidFill>
                  <a:schemeClr val="bg1"/>
                </a:solidFill>
              </a:rPr>
              <a:t>VENCIENDO AL GIGANTE DE LA </a:t>
            </a:r>
            <a:r>
              <a:rPr lang="es-ES" b="1" i="1" u="sng" dirty="0" smtClean="0">
                <a:solidFill>
                  <a:schemeClr val="bg1"/>
                </a:solidFill>
              </a:rPr>
              <a:t>DESHONRA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000232" y="1785926"/>
            <a:ext cx="4914912" cy="685808"/>
          </a:xfrm>
        </p:spPr>
        <p:txBody>
          <a:bodyPr/>
          <a:lstStyle/>
          <a:p>
            <a:r>
              <a:rPr lang="es-ES" b="1" dirty="0">
                <a:solidFill>
                  <a:schemeClr val="bg1"/>
                </a:solidFill>
              </a:rPr>
              <a:t>Malaquías </a:t>
            </a:r>
            <a:r>
              <a:rPr lang="es-ES" b="1" dirty="0" smtClean="0">
                <a:solidFill>
                  <a:schemeClr val="bg1"/>
                </a:solidFill>
              </a:rPr>
              <a:t>4:6</a:t>
            </a:r>
            <a:endParaRPr lang="es-MX" dirty="0">
              <a:solidFill>
                <a:schemeClr val="bg1"/>
              </a:solidFill>
            </a:endParaRPr>
          </a:p>
        </p:txBody>
      </p:sp>
      <p:pic>
        <p:nvPicPr>
          <p:cNvPr id="8194" name="Picture 2" descr="83585043, Jetta Productions /Iconica"/>
          <p:cNvPicPr>
            <a:picLocks noChangeAspect="1" noChangeArrowheads="1"/>
          </p:cNvPicPr>
          <p:nvPr/>
        </p:nvPicPr>
        <p:blipFill>
          <a:blip r:embed="rId2" cstate="print"/>
          <a:srcRect t="15514" b="14365"/>
          <a:stretch>
            <a:fillRect/>
          </a:stretch>
        </p:blipFill>
        <p:spPr bwMode="auto">
          <a:xfrm>
            <a:off x="2515574" y="2285992"/>
            <a:ext cx="4342442" cy="45720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4786314" cy="68580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s-ES" b="1" dirty="0">
                <a:solidFill>
                  <a:schemeClr val="bg1"/>
                </a:solidFill>
              </a:rPr>
              <a:t>Con </a:t>
            </a:r>
            <a:r>
              <a:rPr lang="es-ES" b="1" u="sng" dirty="0" smtClean="0">
                <a:solidFill>
                  <a:schemeClr val="bg1"/>
                </a:solidFill>
              </a:rPr>
              <a:t>RESPETO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>
                <a:solidFill>
                  <a:schemeClr val="bg1"/>
                </a:solidFill>
              </a:rPr>
              <a:t>y </a:t>
            </a:r>
            <a:r>
              <a:rPr lang="es-ES" b="1" u="sng" dirty="0" smtClean="0">
                <a:solidFill>
                  <a:schemeClr val="bg1"/>
                </a:solidFill>
              </a:rPr>
              <a:t>AMOR</a:t>
            </a:r>
            <a:r>
              <a:rPr lang="es-ES" dirty="0" smtClean="0">
                <a:solidFill>
                  <a:schemeClr val="bg1"/>
                </a:solidFill>
              </a:rPr>
              <a:t>.</a:t>
            </a:r>
            <a:endParaRPr lang="es-MX" dirty="0">
              <a:solidFill>
                <a:schemeClr val="bg1"/>
              </a:solidFill>
            </a:endParaRPr>
          </a:p>
          <a:p>
            <a:r>
              <a:rPr lang="es-ES" dirty="0">
                <a:solidFill>
                  <a:schemeClr val="bg1"/>
                </a:solidFill>
              </a:rPr>
              <a:t>Éxodo 18:1-12  “…Y Moisés salió a recibir a su suegro, </a:t>
            </a:r>
            <a:r>
              <a:rPr lang="es-ES" u="sng" dirty="0">
                <a:solidFill>
                  <a:schemeClr val="bg1"/>
                </a:solidFill>
              </a:rPr>
              <a:t>y se inclinó, y lo besó</a:t>
            </a:r>
            <a:r>
              <a:rPr lang="es-ES" dirty="0">
                <a:solidFill>
                  <a:schemeClr val="bg1"/>
                </a:solidFill>
              </a:rPr>
              <a:t>;…”</a:t>
            </a:r>
            <a:endParaRPr lang="es-MX" dirty="0">
              <a:solidFill>
                <a:schemeClr val="bg1"/>
              </a:solidFill>
            </a:endParaRPr>
          </a:p>
          <a:p>
            <a:pPr lvl="0"/>
            <a:r>
              <a:rPr lang="es-ES" b="1" dirty="0">
                <a:solidFill>
                  <a:schemeClr val="bg1"/>
                </a:solidFill>
              </a:rPr>
              <a:t>Aceptar sus </a:t>
            </a:r>
            <a:r>
              <a:rPr lang="es-ES" b="1" u="sng" dirty="0" smtClean="0">
                <a:solidFill>
                  <a:schemeClr val="bg1"/>
                </a:solidFill>
              </a:rPr>
              <a:t>CONSEJOS</a:t>
            </a:r>
            <a:r>
              <a:rPr lang="es-ES" b="1" dirty="0" smtClean="0">
                <a:solidFill>
                  <a:schemeClr val="bg1"/>
                </a:solidFill>
              </a:rPr>
              <a:t>.</a:t>
            </a:r>
            <a:endParaRPr lang="es-MX" dirty="0">
              <a:solidFill>
                <a:schemeClr val="bg1"/>
              </a:solidFill>
            </a:endParaRPr>
          </a:p>
          <a:p>
            <a:r>
              <a:rPr lang="es-ES" dirty="0">
                <a:solidFill>
                  <a:schemeClr val="bg1"/>
                </a:solidFill>
              </a:rPr>
              <a:t>Éxodo 18:17-19  “…Oye ahora mi voz; </a:t>
            </a:r>
            <a:r>
              <a:rPr lang="es-ES" u="sng" dirty="0">
                <a:solidFill>
                  <a:schemeClr val="bg1"/>
                </a:solidFill>
              </a:rPr>
              <a:t>yo te aconsejaré, y Dios estará contigo</a:t>
            </a:r>
            <a:r>
              <a:rPr lang="es-ES" dirty="0">
                <a:solidFill>
                  <a:schemeClr val="bg1"/>
                </a:solidFill>
              </a:rPr>
              <a:t>.</a:t>
            </a:r>
            <a:endParaRPr lang="es-MX" dirty="0">
              <a:solidFill>
                <a:schemeClr val="bg1"/>
              </a:solidFill>
            </a:endParaRPr>
          </a:p>
          <a:p>
            <a:pPr lvl="0"/>
            <a:r>
              <a:rPr lang="es-ES" b="1" dirty="0">
                <a:solidFill>
                  <a:schemeClr val="bg1"/>
                </a:solidFill>
              </a:rPr>
              <a:t>Nunca </a:t>
            </a:r>
            <a:r>
              <a:rPr lang="es-ES" b="1" u="sng" dirty="0" smtClean="0">
                <a:solidFill>
                  <a:schemeClr val="bg1"/>
                </a:solidFill>
              </a:rPr>
              <a:t>MALDIGA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>
                <a:solidFill>
                  <a:schemeClr val="bg1"/>
                </a:solidFill>
              </a:rPr>
              <a:t>a sus padres ni a sus suegros.</a:t>
            </a:r>
            <a:endParaRPr lang="es-MX" dirty="0">
              <a:solidFill>
                <a:schemeClr val="bg1"/>
              </a:solidFill>
            </a:endParaRPr>
          </a:p>
          <a:p>
            <a:r>
              <a:rPr lang="es-ES" dirty="0">
                <a:solidFill>
                  <a:schemeClr val="bg1"/>
                </a:solidFill>
              </a:rPr>
              <a:t>Mateo 15:4  “Porque Dios mandó diciendo: </a:t>
            </a:r>
            <a:r>
              <a:rPr lang="es-ES" i="1" dirty="0">
                <a:solidFill>
                  <a:schemeClr val="bg1"/>
                </a:solidFill>
              </a:rPr>
              <a:t>Honra a tu padre y a tu madre;</a:t>
            </a:r>
            <a:r>
              <a:rPr lang="es-ES" dirty="0">
                <a:solidFill>
                  <a:schemeClr val="bg1"/>
                </a:solidFill>
              </a:rPr>
              <a:t> y:</a:t>
            </a:r>
            <a:r>
              <a:rPr lang="es-ES" i="1" dirty="0">
                <a:solidFill>
                  <a:schemeClr val="bg1"/>
                </a:solidFill>
              </a:rPr>
              <a:t> El que maldiga al padre o a la madre, muera irremisiblemente</a:t>
            </a:r>
            <a:r>
              <a:rPr lang="es-ES" i="1" dirty="0" smtClean="0">
                <a:solidFill>
                  <a:schemeClr val="bg1"/>
                </a:solidFill>
              </a:rPr>
              <a:t>.”</a:t>
            </a:r>
            <a:endParaRPr lang="es-MX" dirty="0">
              <a:solidFill>
                <a:schemeClr val="bg1"/>
              </a:solidFill>
            </a:endParaRPr>
          </a:p>
        </p:txBody>
      </p:sp>
      <p:pic>
        <p:nvPicPr>
          <p:cNvPr id="1026" name="Picture 2" descr="200365757-001, Manfred Rutz /Tax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1075" y="3295649"/>
            <a:ext cx="4352925" cy="35623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SOLO EL HUMILDE PUDE HONRAR A LOS DEMAS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s-MX" b="1" i="1" dirty="0" smtClean="0">
                <a:solidFill>
                  <a:schemeClr val="bg1"/>
                </a:solidFill>
              </a:rPr>
              <a:t>Proverbios 15:33</a:t>
            </a:r>
          </a:p>
          <a:p>
            <a:pPr algn="ctr">
              <a:lnSpc>
                <a:spcPct val="90000"/>
              </a:lnSpc>
              <a:buNone/>
            </a:pPr>
            <a:r>
              <a:rPr lang="es-ES_tradnl" dirty="0" smtClean="0">
                <a:solidFill>
                  <a:schemeClr val="bg1"/>
                </a:solidFill>
              </a:rPr>
              <a:t>15:33 </a:t>
            </a:r>
            <a:r>
              <a:rPr lang="es-ES_tradnl" i="1" dirty="0" smtClean="0">
                <a:solidFill>
                  <a:schemeClr val="bg1"/>
                </a:solidFill>
              </a:rPr>
              <a:t>El temor de Jehová es enseñanza de sabiduría; </a:t>
            </a:r>
            <a:r>
              <a:rPr lang="es-ES_tradnl" dirty="0" smtClean="0">
                <a:solidFill>
                  <a:schemeClr val="bg1"/>
                </a:solidFill>
              </a:rPr>
              <a:t/>
            </a:r>
            <a:br>
              <a:rPr lang="es-ES_tradnl" dirty="0" smtClean="0">
                <a:solidFill>
                  <a:schemeClr val="bg1"/>
                </a:solidFill>
              </a:rPr>
            </a:br>
            <a:r>
              <a:rPr lang="es-ES_tradnl" i="1" dirty="0" smtClean="0">
                <a:solidFill>
                  <a:schemeClr val="bg1"/>
                </a:solidFill>
              </a:rPr>
              <a:t>Y a la honra precede la humildad.</a:t>
            </a:r>
            <a:r>
              <a:rPr lang="es-ES_tradnl" dirty="0" smtClean="0">
                <a:solidFill>
                  <a:schemeClr val="bg1"/>
                </a:solidFill>
              </a:rPr>
              <a:t> </a:t>
            </a:r>
          </a:p>
          <a:p>
            <a:pPr algn="ctr">
              <a:lnSpc>
                <a:spcPct val="90000"/>
              </a:lnSpc>
              <a:buNone/>
            </a:pPr>
            <a:endParaRPr lang="es-MX" dirty="0" smtClean="0">
              <a:solidFill>
                <a:schemeClr val="bg1"/>
              </a:solidFill>
            </a:endParaRPr>
          </a:p>
          <a:p>
            <a:pPr algn="ctr">
              <a:lnSpc>
                <a:spcPct val="90000"/>
              </a:lnSpc>
              <a:buNone/>
            </a:pPr>
            <a:r>
              <a:rPr lang="es-MX" b="1" i="1" dirty="0" smtClean="0">
                <a:solidFill>
                  <a:schemeClr val="bg1"/>
                </a:solidFill>
              </a:rPr>
              <a:t>Proverbios 29:23</a:t>
            </a:r>
          </a:p>
          <a:p>
            <a:pPr algn="ctr">
              <a:lnSpc>
                <a:spcPct val="90000"/>
              </a:lnSpc>
              <a:buNone/>
            </a:pPr>
            <a:r>
              <a:rPr lang="es-ES_tradnl" dirty="0" smtClean="0">
                <a:solidFill>
                  <a:schemeClr val="bg1"/>
                </a:solidFill>
              </a:rPr>
              <a:t>29:23 </a:t>
            </a:r>
            <a:r>
              <a:rPr lang="es-ES_tradnl" i="1" dirty="0" smtClean="0">
                <a:solidFill>
                  <a:schemeClr val="bg1"/>
                </a:solidFill>
              </a:rPr>
              <a:t>La soberbia del hombre le abate; </a:t>
            </a:r>
            <a:r>
              <a:rPr lang="es-ES_tradnl" dirty="0" smtClean="0">
                <a:solidFill>
                  <a:schemeClr val="bg1"/>
                </a:solidFill>
              </a:rPr>
              <a:t/>
            </a:r>
            <a:br>
              <a:rPr lang="es-ES_tradnl" dirty="0" smtClean="0">
                <a:solidFill>
                  <a:schemeClr val="bg1"/>
                </a:solidFill>
              </a:rPr>
            </a:br>
            <a:r>
              <a:rPr lang="es-ES_tradnl" i="1" dirty="0" smtClean="0">
                <a:solidFill>
                  <a:schemeClr val="bg1"/>
                </a:solidFill>
              </a:rPr>
              <a:t>Pero al humilde de espíritu sustenta la honra.</a:t>
            </a:r>
            <a:r>
              <a:rPr lang="es-ES_tradnl" dirty="0" smtClean="0">
                <a:solidFill>
                  <a:schemeClr val="bg1"/>
                </a:solidFill>
              </a:rPr>
              <a:t> 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988840"/>
          </a:xfrm>
        </p:spPr>
        <p:txBody>
          <a:bodyPr>
            <a:normAutofit fontScale="90000"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TODO LIDER DEBE APRENDER A HONRAR ALOS QUE ESTAN BAJO SU AUTORIDAD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r>
              <a:rPr lang="es-MX" sz="4000" b="1" dirty="0" smtClean="0">
                <a:solidFill>
                  <a:schemeClr val="bg1"/>
                </a:solidFill>
              </a:rPr>
              <a:t>SALMOS 15:4</a:t>
            </a:r>
            <a:r>
              <a:rPr lang="es-MX" sz="4000" b="1" dirty="0" smtClean="0">
                <a:solidFill>
                  <a:schemeClr val="bg1"/>
                </a:solidFill>
              </a:rPr>
              <a:t>.</a:t>
            </a:r>
            <a:r>
              <a:rPr lang="es-MX" sz="4000" dirty="0" smtClean="0">
                <a:solidFill>
                  <a:schemeClr val="bg1"/>
                </a:solidFill>
              </a:rPr>
              <a:t> </a:t>
            </a:r>
            <a:endParaRPr lang="es-MX" sz="4000" dirty="0" smtClean="0">
              <a:solidFill>
                <a:schemeClr val="bg1"/>
              </a:solidFill>
            </a:endParaRPr>
          </a:p>
          <a:p>
            <a:r>
              <a:rPr lang="es-MX" sz="4000" dirty="0" smtClean="0">
                <a:solidFill>
                  <a:schemeClr val="bg1"/>
                </a:solidFill>
              </a:rPr>
              <a:t>Aquel </a:t>
            </a:r>
            <a:r>
              <a:rPr lang="es-MX" sz="4000" dirty="0" smtClean="0">
                <a:solidFill>
                  <a:schemeClr val="bg1"/>
                </a:solidFill>
              </a:rPr>
              <a:t>a cuyos ojos el vil es menospreciado,</a:t>
            </a:r>
            <a:br>
              <a:rPr lang="es-MX" sz="4000" dirty="0" smtClean="0">
                <a:solidFill>
                  <a:schemeClr val="bg1"/>
                </a:solidFill>
              </a:rPr>
            </a:br>
            <a:r>
              <a:rPr lang="es-MX" sz="4000" dirty="0" smtClean="0">
                <a:solidFill>
                  <a:schemeClr val="bg1"/>
                </a:solidFill>
              </a:rPr>
              <a:t>Pero honra a los que temen a Jehová.</a:t>
            </a:r>
            <a:br>
              <a:rPr lang="es-MX" sz="4000" dirty="0" smtClean="0">
                <a:solidFill>
                  <a:schemeClr val="bg1"/>
                </a:solidFill>
              </a:rPr>
            </a:br>
            <a:r>
              <a:rPr lang="es-MX" sz="4000" dirty="0" smtClean="0">
                <a:solidFill>
                  <a:schemeClr val="bg1"/>
                </a:solidFill>
              </a:rPr>
              <a:t>El que aun jurando en daño suyo, no por eso cambia</a:t>
            </a:r>
            <a:endParaRPr lang="es-MX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u="sng" dirty="0" smtClean="0">
                <a:solidFill>
                  <a:schemeClr val="bg1"/>
                </a:solidFill>
              </a:rPr>
              <a:t>DEBEMOS </a:t>
            </a:r>
            <a:r>
              <a:rPr lang="es-MX" b="1" u="sng" dirty="0" smtClean="0">
                <a:solidFill>
                  <a:schemeClr val="bg1"/>
                </a:solidFill>
              </a:rPr>
              <a:t>HONRARNOS LOS UNOS A LOS OTROS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MX" sz="4800" b="1" i="1" dirty="0" smtClean="0">
                <a:solidFill>
                  <a:schemeClr val="bg1"/>
                </a:solidFill>
              </a:rPr>
              <a:t>Romanos 12:10</a:t>
            </a:r>
          </a:p>
          <a:p>
            <a:pPr algn="ctr">
              <a:buNone/>
            </a:pPr>
            <a:r>
              <a:rPr lang="es-ES_tradnl" sz="4800" dirty="0" smtClean="0">
                <a:solidFill>
                  <a:schemeClr val="bg1"/>
                </a:solidFill>
              </a:rPr>
              <a:t>12:10 Amaos los unos a los otros con amor fraternal; en cuanto a honra, prefiriéndoos los unos a los otros.</a:t>
            </a:r>
          </a:p>
          <a:p>
            <a:endParaRPr lang="es-MX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>
                <a:solidFill>
                  <a:schemeClr val="bg1"/>
                </a:solidFill>
              </a:rPr>
              <a:t> A LOS </a:t>
            </a:r>
            <a:r>
              <a:rPr lang="es-MX" b="1" dirty="0" smtClean="0">
                <a:solidFill>
                  <a:schemeClr val="bg1"/>
                </a:solidFill>
              </a:rPr>
              <a:t>QUE HACEN LO BUENO</a:t>
            </a:r>
            <a:br>
              <a:rPr lang="es-MX" b="1" dirty="0" smtClean="0">
                <a:solidFill>
                  <a:schemeClr val="bg1"/>
                </a:solidFill>
              </a:rPr>
            </a:br>
            <a:r>
              <a:rPr lang="es-MX" b="1" u="sng" dirty="0" smtClean="0">
                <a:solidFill>
                  <a:schemeClr val="bg1"/>
                </a:solidFill>
              </a:rPr>
              <a:t>“trabajar en la obra de Dios”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s-MX" sz="4400" b="1" i="1" dirty="0" smtClean="0">
                <a:solidFill>
                  <a:schemeClr val="bg1"/>
                </a:solidFill>
              </a:rPr>
              <a:t>Romanos 2:10</a:t>
            </a:r>
          </a:p>
          <a:p>
            <a:pPr algn="ctr">
              <a:buNone/>
            </a:pPr>
            <a:r>
              <a:rPr lang="es-ES_tradnl" sz="4400" dirty="0" smtClean="0">
                <a:solidFill>
                  <a:schemeClr val="bg1"/>
                </a:solidFill>
              </a:rPr>
              <a:t>2:10 pero gloria y honra y paz a todo el que hace lo bueno, al judío primeramente y también al griego; </a:t>
            </a:r>
            <a:br>
              <a:rPr lang="es-ES_tradnl" sz="4400" dirty="0" smtClean="0">
                <a:solidFill>
                  <a:schemeClr val="bg1"/>
                </a:solidFill>
              </a:rPr>
            </a:br>
            <a:endParaRPr lang="es-ES_tradnl" sz="4400" dirty="0" smtClean="0">
              <a:solidFill>
                <a:schemeClr val="bg1"/>
              </a:solidFill>
            </a:endParaRPr>
          </a:p>
          <a:p>
            <a:endParaRPr lang="es-MX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u="sng" dirty="0" smtClean="0">
                <a:solidFill>
                  <a:schemeClr val="bg1"/>
                </a:solidFill>
              </a:rPr>
              <a:t>LOS LIDERES </a:t>
            </a:r>
            <a:r>
              <a:rPr lang="es-MX" b="1" u="sng" dirty="0" smtClean="0">
                <a:solidFill>
                  <a:schemeClr val="bg1"/>
                </a:solidFill>
              </a:rPr>
              <a:t>DEBE GOZARSE POR LOS </a:t>
            </a:r>
            <a:r>
              <a:rPr lang="es-MX" b="1" u="sng" dirty="0" smtClean="0">
                <a:solidFill>
                  <a:schemeClr val="bg1"/>
                </a:solidFill>
              </a:rPr>
              <a:t>LIDERES QUE </a:t>
            </a:r>
            <a:r>
              <a:rPr lang="es-MX" b="1" u="sng" dirty="0" smtClean="0">
                <a:solidFill>
                  <a:schemeClr val="bg1"/>
                </a:solidFill>
              </a:rPr>
              <a:t>SON HONRADOS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s-MX" sz="4000" b="1" i="1" dirty="0" smtClean="0">
                <a:solidFill>
                  <a:schemeClr val="bg1"/>
                </a:solidFill>
              </a:rPr>
              <a:t>1 Corintios 12:26</a:t>
            </a:r>
          </a:p>
          <a:p>
            <a:pPr algn="ctr">
              <a:buNone/>
            </a:pPr>
            <a:r>
              <a:rPr lang="es-ES_tradnl" sz="4000" dirty="0" smtClean="0">
                <a:solidFill>
                  <a:schemeClr val="bg1"/>
                </a:solidFill>
              </a:rPr>
              <a:t>12:26 De manera que si un miembro padece, todos los miembros se duelen con él, y si un miembro recibe honra, todos los miembros con él se gozan. </a:t>
            </a:r>
            <a:br>
              <a:rPr lang="es-ES_tradnl" sz="4000" dirty="0" smtClean="0">
                <a:solidFill>
                  <a:schemeClr val="bg1"/>
                </a:solidFill>
              </a:rPr>
            </a:br>
            <a:endParaRPr lang="es-ES_tradnl" sz="4000" dirty="0" smtClean="0">
              <a:solidFill>
                <a:schemeClr val="bg1"/>
              </a:solidFill>
            </a:endParaRPr>
          </a:p>
          <a:p>
            <a:endParaRPr lang="es-MX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5857884" cy="6858000"/>
          </a:xfrm>
        </p:spPr>
        <p:txBody>
          <a:bodyPr>
            <a:normAutofit fontScale="92500" lnSpcReduction="10000"/>
          </a:bodyPr>
          <a:lstStyle/>
          <a:p>
            <a:r>
              <a:rPr lang="es-ES" i="1" dirty="0">
                <a:solidFill>
                  <a:schemeClr val="bg1"/>
                </a:solidFill>
              </a:rPr>
              <a:t>“El hará volver el corazón de los padres hacia lo hijos, y el corazón de los hijos hacia los padres, no sea que yo venga y hiera la tierra con maldición”</a:t>
            </a:r>
            <a:endParaRPr lang="es-MX" dirty="0">
              <a:solidFill>
                <a:schemeClr val="bg1"/>
              </a:solidFill>
            </a:endParaRPr>
          </a:p>
          <a:p>
            <a:r>
              <a:rPr lang="es-ES" i="1" dirty="0">
                <a:solidFill>
                  <a:schemeClr val="bg1"/>
                </a:solidFill>
              </a:rPr>
              <a:t> </a:t>
            </a:r>
            <a:endParaRPr lang="es-MX" dirty="0">
              <a:solidFill>
                <a:schemeClr val="bg1"/>
              </a:solidFill>
            </a:endParaRPr>
          </a:p>
          <a:p>
            <a:r>
              <a:rPr lang="es-ES" i="1" dirty="0">
                <a:solidFill>
                  <a:schemeClr val="bg1"/>
                </a:solidFill>
              </a:rPr>
              <a:t>Honrar:</a:t>
            </a:r>
            <a:r>
              <a:rPr lang="es-ES" dirty="0">
                <a:solidFill>
                  <a:schemeClr val="bg1"/>
                </a:solidFill>
              </a:rPr>
              <a:t> significa respetar; expresarse y tratar bien a otro; dar honor a una persona. Romanos 13:7  </a:t>
            </a:r>
            <a:endParaRPr lang="es-ES" dirty="0" smtClean="0">
              <a:solidFill>
                <a:schemeClr val="bg1"/>
              </a:solidFill>
            </a:endParaRPr>
          </a:p>
          <a:p>
            <a:r>
              <a:rPr lang="es-ES" dirty="0" smtClean="0">
                <a:solidFill>
                  <a:schemeClr val="bg1"/>
                </a:solidFill>
              </a:rPr>
              <a:t>“</a:t>
            </a:r>
            <a:r>
              <a:rPr lang="es-ES" dirty="0">
                <a:solidFill>
                  <a:schemeClr val="bg1"/>
                </a:solidFill>
              </a:rPr>
              <a:t>Pagad a todos lo que debéis: al que tributo, tributo; al que impuesto, impuesto; al que respeto, respeto; al que honra, honra</a:t>
            </a:r>
            <a:r>
              <a:rPr lang="es-ES" dirty="0" smtClean="0">
                <a:solidFill>
                  <a:schemeClr val="bg1"/>
                </a:solidFill>
              </a:rPr>
              <a:t>.</a:t>
            </a:r>
            <a:endParaRPr lang="es-MX" dirty="0">
              <a:solidFill>
                <a:schemeClr val="bg1"/>
              </a:solidFill>
            </a:endParaRPr>
          </a:p>
        </p:txBody>
      </p:sp>
      <p:pic>
        <p:nvPicPr>
          <p:cNvPr id="7170" name="Picture 2" descr="93551875, Tom Grill /Photographer's Choice R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34075" y="2038350"/>
            <a:ext cx="3209925" cy="48196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6643702" cy="68580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s-ES" b="1" dirty="0" smtClean="0">
                <a:solidFill>
                  <a:schemeClr val="bg1"/>
                </a:solidFill>
              </a:rPr>
              <a:t>Es </a:t>
            </a:r>
            <a:r>
              <a:rPr lang="es-ES" b="1" u="sng" dirty="0" smtClean="0">
                <a:solidFill>
                  <a:schemeClr val="bg1"/>
                </a:solidFill>
              </a:rPr>
              <a:t>UNA ORDEN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>
                <a:solidFill>
                  <a:schemeClr val="bg1"/>
                </a:solidFill>
              </a:rPr>
              <a:t>(sin importar sus errores).</a:t>
            </a:r>
            <a:endParaRPr lang="es-MX" dirty="0">
              <a:solidFill>
                <a:schemeClr val="bg1"/>
              </a:solidFill>
            </a:endParaRPr>
          </a:p>
          <a:p>
            <a:r>
              <a:rPr lang="es-ES" dirty="0">
                <a:solidFill>
                  <a:schemeClr val="bg1"/>
                </a:solidFill>
              </a:rPr>
              <a:t>Éxodo 20:12  “Honra a tu padre y a tu madre, para que tus días se alarguen en la tierra que Jehová tu Dios te da”.</a:t>
            </a:r>
            <a:endParaRPr lang="es-MX" dirty="0">
              <a:solidFill>
                <a:schemeClr val="bg1"/>
              </a:solidFill>
            </a:endParaRPr>
          </a:p>
          <a:p>
            <a:pPr lvl="0"/>
            <a:r>
              <a:rPr lang="es-ES" b="1" dirty="0">
                <a:solidFill>
                  <a:schemeClr val="bg1"/>
                </a:solidFill>
              </a:rPr>
              <a:t>Es </a:t>
            </a:r>
            <a:r>
              <a:rPr lang="es-ES" b="1" u="sng" dirty="0" smtClean="0">
                <a:solidFill>
                  <a:schemeClr val="bg1"/>
                </a:solidFill>
              </a:rPr>
              <a:t>JUSTO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>
                <a:solidFill>
                  <a:schemeClr val="bg1"/>
                </a:solidFill>
              </a:rPr>
              <a:t>hacerlo</a:t>
            </a:r>
            <a:r>
              <a:rPr lang="es-ES" b="1" dirty="0" smtClean="0">
                <a:solidFill>
                  <a:schemeClr val="bg1"/>
                </a:solidFill>
              </a:rPr>
              <a:t>.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Efesios 6:1-2 “Hijos, obedeced en el Señor a vuestros padres, porque esto es justo.  Honra a tu padre y a tu madre, que es el primer mandamiento con promesa”.</a:t>
            </a:r>
            <a:endParaRPr lang="es-MX" dirty="0" smtClean="0">
              <a:solidFill>
                <a:schemeClr val="bg1"/>
              </a:solidFill>
            </a:endParaRPr>
          </a:p>
          <a:p>
            <a:pPr lvl="0"/>
            <a:r>
              <a:rPr lang="es-ES" b="1" u="sng" dirty="0" smtClean="0">
                <a:solidFill>
                  <a:schemeClr val="bg1"/>
                </a:solidFill>
              </a:rPr>
              <a:t>AGRADA</a:t>
            </a:r>
            <a:r>
              <a:rPr lang="es-ES" b="1" dirty="0" smtClean="0">
                <a:solidFill>
                  <a:schemeClr val="bg1"/>
                </a:solidFill>
              </a:rPr>
              <a:t> al Señor.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Colosenses 3:20  “Hijos, obedeced a vuestros padres en todo, porque esto agrada al Señor”.</a:t>
            </a:r>
            <a:endParaRPr lang="es-MX" dirty="0">
              <a:solidFill>
                <a:schemeClr val="bg1"/>
              </a:solidFill>
            </a:endParaRPr>
          </a:p>
        </p:txBody>
      </p:sp>
      <p:pic>
        <p:nvPicPr>
          <p:cNvPr id="6146" name="Picture 2" descr="80698432, Sean Locke /iStock Exclusive"/>
          <p:cNvPicPr>
            <a:picLocks noChangeAspect="1" noChangeArrowheads="1"/>
          </p:cNvPicPr>
          <p:nvPr/>
        </p:nvPicPr>
        <p:blipFill>
          <a:blip r:embed="rId2" cstate="print"/>
          <a:srcRect l="9024" t="6620" r="22189"/>
          <a:stretch>
            <a:fillRect/>
          </a:stretch>
        </p:blipFill>
        <p:spPr bwMode="auto">
          <a:xfrm>
            <a:off x="6572264" y="1631597"/>
            <a:ext cx="2571736" cy="52264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s-ES" dirty="0" smtClean="0">
                <a:solidFill>
                  <a:schemeClr val="bg1"/>
                </a:solidFill>
              </a:rPr>
              <a:t>LA BENDICIÓN DEL </a:t>
            </a:r>
            <a:r>
              <a:rPr lang="es-ES" u="sng" dirty="0" smtClean="0">
                <a:solidFill>
                  <a:schemeClr val="bg1"/>
                </a:solidFill>
              </a:rPr>
              <a:t>HOGAR</a:t>
            </a:r>
            <a:r>
              <a:rPr lang="es-ES" dirty="0" smtClean="0">
                <a:solidFill>
                  <a:schemeClr val="bg1"/>
                </a:solidFill>
              </a:rPr>
              <a:t> QUE HONRA A LOS PADRES.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2500330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Efesios </a:t>
            </a:r>
            <a:r>
              <a:rPr lang="es-ES" dirty="0">
                <a:solidFill>
                  <a:schemeClr val="bg1"/>
                </a:solidFill>
              </a:rPr>
              <a:t>6:3  “para que te vaya bien y seas de larga vida sobre la tierra”.</a:t>
            </a:r>
            <a:endParaRPr lang="es-MX" dirty="0">
              <a:solidFill>
                <a:schemeClr val="bg1"/>
              </a:solidFill>
            </a:endParaRPr>
          </a:p>
          <a:p>
            <a:pPr lvl="0"/>
            <a:r>
              <a:rPr lang="es-ES" b="1" dirty="0">
                <a:solidFill>
                  <a:schemeClr val="bg1"/>
                </a:solidFill>
              </a:rPr>
              <a:t>Bendición sobre los </a:t>
            </a:r>
            <a:r>
              <a:rPr lang="es-ES" b="1" u="sng" dirty="0" smtClean="0">
                <a:solidFill>
                  <a:schemeClr val="bg1"/>
                </a:solidFill>
              </a:rPr>
              <a:t>HIJOS.</a:t>
            </a:r>
            <a:endParaRPr lang="es-MX" dirty="0">
              <a:solidFill>
                <a:schemeClr val="bg1"/>
              </a:solidFill>
            </a:endParaRPr>
          </a:p>
          <a:p>
            <a:endParaRPr lang="es-MX" dirty="0">
              <a:solidFill>
                <a:schemeClr val="bg1"/>
              </a:solidFill>
            </a:endParaRPr>
          </a:p>
        </p:txBody>
      </p:sp>
      <p:pic>
        <p:nvPicPr>
          <p:cNvPr id="5122" name="Picture 2" descr="87845165, Ryan McVay /Sto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512" y="2729595"/>
            <a:ext cx="5500694" cy="41284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 smtClean="0">
                <a:solidFill>
                  <a:schemeClr val="bg1"/>
                </a:solidFill>
              </a:rPr>
              <a:t>Génesis 26:1-5  “…y estaré contigo, y te bendeciré; porque a ti y a</a:t>
            </a:r>
            <a:r>
              <a:rPr lang="es-ES" sz="2800" b="1" i="1" dirty="0" smtClean="0">
                <a:solidFill>
                  <a:schemeClr val="bg1"/>
                </a:solidFill>
              </a:rPr>
              <a:t> tu descendencia</a:t>
            </a:r>
            <a:r>
              <a:rPr lang="es-ES" sz="2800" dirty="0" smtClean="0">
                <a:solidFill>
                  <a:schemeClr val="bg1"/>
                </a:solidFill>
              </a:rPr>
              <a:t> daré todas estas tierras, y confirmaré el juramento que hice a Abraham </a:t>
            </a:r>
            <a:r>
              <a:rPr lang="es-ES" sz="2800" b="1" i="1" dirty="0" smtClean="0">
                <a:solidFill>
                  <a:schemeClr val="bg1"/>
                </a:solidFill>
              </a:rPr>
              <a:t>tu padre</a:t>
            </a:r>
            <a:r>
              <a:rPr lang="es-ES" sz="2800" dirty="0" smtClean="0">
                <a:solidFill>
                  <a:schemeClr val="bg1"/>
                </a:solidFill>
              </a:rPr>
              <a:t>”.</a:t>
            </a:r>
            <a:endParaRPr lang="es-MX" sz="2800" dirty="0" smtClean="0">
              <a:solidFill>
                <a:schemeClr val="bg1"/>
              </a:solidFill>
            </a:endParaRPr>
          </a:p>
          <a:p>
            <a:pPr lvl="0"/>
            <a:r>
              <a:rPr lang="es-ES" sz="2800" b="1" u="sng" dirty="0" smtClean="0">
                <a:solidFill>
                  <a:schemeClr val="bg1"/>
                </a:solidFill>
              </a:rPr>
              <a:t>PROSPERIDAD</a:t>
            </a:r>
            <a:r>
              <a:rPr lang="es-ES" sz="2800" b="1" dirty="0" smtClean="0">
                <a:solidFill>
                  <a:schemeClr val="bg1"/>
                </a:solidFill>
              </a:rPr>
              <a:t> en todas las áreas de la vida.</a:t>
            </a:r>
            <a:endParaRPr lang="es-MX" sz="2800" dirty="0" smtClean="0">
              <a:solidFill>
                <a:schemeClr val="bg1"/>
              </a:solidFill>
            </a:endParaRPr>
          </a:p>
          <a:p>
            <a:r>
              <a:rPr lang="es-ES" sz="2800" dirty="0" smtClean="0">
                <a:solidFill>
                  <a:schemeClr val="bg1"/>
                </a:solidFill>
              </a:rPr>
              <a:t>Deuteronomio 5:16 “Honra a tu padre y a tu madre, como Jehová tu Dios te ha mandado, </a:t>
            </a:r>
            <a:r>
              <a:rPr lang="es-ES" sz="2800" b="1" i="1" dirty="0" smtClean="0">
                <a:solidFill>
                  <a:schemeClr val="bg1"/>
                </a:solidFill>
              </a:rPr>
              <a:t>para que sean prolongados tus días, y para que te vaya bien sobre la tierra</a:t>
            </a:r>
            <a:r>
              <a:rPr lang="es-ES" sz="2800" dirty="0" smtClean="0">
                <a:solidFill>
                  <a:schemeClr val="bg1"/>
                </a:solidFill>
              </a:rPr>
              <a:t> que Jehová tu Dios te da.”</a:t>
            </a:r>
            <a:endParaRPr lang="es-MX" sz="2800" dirty="0">
              <a:solidFill>
                <a:schemeClr val="bg1"/>
              </a:solidFill>
            </a:endParaRPr>
          </a:p>
        </p:txBody>
      </p:sp>
      <p:pic>
        <p:nvPicPr>
          <p:cNvPr id="21506" name="Picture 2" descr="95636082, Steve West /Digital Vis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2997651"/>
            <a:ext cx="5143536" cy="38603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s-ES" dirty="0" smtClean="0">
                <a:solidFill>
                  <a:schemeClr val="bg1"/>
                </a:solidFill>
              </a:rPr>
              <a:t>MANERAS DE  HONRAR A LOS</a:t>
            </a:r>
            <a:r>
              <a:rPr lang="es-ES" b="1" u="sng" dirty="0">
                <a:solidFill>
                  <a:schemeClr val="bg1"/>
                </a:solidFill>
              </a:rPr>
              <a:t> </a:t>
            </a:r>
            <a:r>
              <a:rPr lang="es-ES" b="1" u="sng" dirty="0" smtClean="0">
                <a:solidFill>
                  <a:schemeClr val="bg1"/>
                </a:solidFill>
              </a:rPr>
              <a:t>PADRES</a:t>
            </a:r>
            <a:r>
              <a:rPr lang="es-ES" dirty="0" smtClean="0">
                <a:solidFill>
                  <a:schemeClr val="bg1"/>
                </a:solidFill>
              </a:rPr>
              <a:t> COMO FAMILIA.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500174"/>
            <a:ext cx="6143636" cy="535782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s-ES" b="1" dirty="0" smtClean="0">
                <a:solidFill>
                  <a:schemeClr val="bg1"/>
                </a:solidFill>
              </a:rPr>
              <a:t>Con </a:t>
            </a:r>
            <a:r>
              <a:rPr lang="es-ES" b="1" dirty="0">
                <a:solidFill>
                  <a:schemeClr val="bg1"/>
                </a:solidFill>
              </a:rPr>
              <a:t>nuestros </a:t>
            </a:r>
            <a:r>
              <a:rPr lang="es-ES" b="1" u="sng" dirty="0" smtClean="0">
                <a:solidFill>
                  <a:schemeClr val="bg1"/>
                </a:solidFill>
              </a:rPr>
              <a:t>ACTOS</a:t>
            </a:r>
            <a:r>
              <a:rPr lang="es-ES" b="1" dirty="0" smtClean="0">
                <a:solidFill>
                  <a:schemeClr val="bg1"/>
                </a:solidFill>
              </a:rPr>
              <a:t>.</a:t>
            </a:r>
            <a:r>
              <a:rPr lang="es-ES" dirty="0" smtClean="0">
                <a:solidFill>
                  <a:schemeClr val="bg1"/>
                </a:solidFill>
              </a:rPr>
              <a:t>  </a:t>
            </a:r>
            <a:endParaRPr lang="es-MX" dirty="0">
              <a:solidFill>
                <a:schemeClr val="bg1"/>
              </a:solidFill>
            </a:endParaRPr>
          </a:p>
          <a:p>
            <a:r>
              <a:rPr lang="es-ES" dirty="0">
                <a:solidFill>
                  <a:schemeClr val="bg1"/>
                </a:solidFill>
              </a:rPr>
              <a:t>a)  No avergonzándonos de ellos.              Génesis 47:7</a:t>
            </a:r>
            <a:endParaRPr lang="es-MX" dirty="0">
              <a:solidFill>
                <a:schemeClr val="bg1"/>
              </a:solidFill>
            </a:endParaRPr>
          </a:p>
          <a:p>
            <a:r>
              <a:rPr lang="es-ES" dirty="0">
                <a:solidFill>
                  <a:schemeClr val="bg1"/>
                </a:solidFill>
              </a:rPr>
              <a:t>b)  Dedicándoles tiempo.</a:t>
            </a:r>
            <a:endParaRPr lang="es-MX" dirty="0">
              <a:solidFill>
                <a:schemeClr val="bg1"/>
              </a:solidFill>
            </a:endParaRPr>
          </a:p>
          <a:p>
            <a:r>
              <a:rPr lang="es-ES" dirty="0">
                <a:solidFill>
                  <a:schemeClr val="bg1"/>
                </a:solidFill>
              </a:rPr>
              <a:t>c)  Escuchándolos y atendiéndolos.</a:t>
            </a:r>
            <a:endParaRPr lang="es-MX" dirty="0">
              <a:solidFill>
                <a:schemeClr val="bg1"/>
              </a:solidFill>
            </a:endParaRPr>
          </a:p>
          <a:p>
            <a:r>
              <a:rPr lang="es-ES" dirty="0">
                <a:solidFill>
                  <a:schemeClr val="bg1"/>
                </a:solidFill>
              </a:rPr>
              <a:t>d)  No burlándonos de ellos por no entender la tecnología.</a:t>
            </a:r>
            <a:endParaRPr lang="es-MX" dirty="0">
              <a:solidFill>
                <a:schemeClr val="bg1"/>
              </a:solidFill>
            </a:endParaRPr>
          </a:p>
          <a:p>
            <a:pPr lvl="0"/>
            <a:r>
              <a:rPr lang="es-ES" b="1" dirty="0">
                <a:solidFill>
                  <a:schemeClr val="bg1"/>
                </a:solidFill>
              </a:rPr>
              <a:t>Con nuestras </a:t>
            </a:r>
            <a:r>
              <a:rPr lang="es-ES" b="1" u="sng" dirty="0" smtClean="0">
                <a:solidFill>
                  <a:schemeClr val="bg1"/>
                </a:solidFill>
              </a:rPr>
              <a:t>PALABRAS</a:t>
            </a:r>
            <a:r>
              <a:rPr lang="es-ES" b="1" dirty="0" smtClean="0">
                <a:solidFill>
                  <a:schemeClr val="bg1"/>
                </a:solidFill>
              </a:rPr>
              <a:t>.</a:t>
            </a:r>
            <a:endParaRPr lang="es-MX" dirty="0">
              <a:solidFill>
                <a:schemeClr val="bg1"/>
              </a:solidFill>
            </a:endParaRPr>
          </a:p>
          <a:p>
            <a:r>
              <a:rPr lang="es-ES" dirty="0">
                <a:solidFill>
                  <a:schemeClr val="bg1"/>
                </a:solidFill>
              </a:rPr>
              <a:t>Con respeto, amor, que bendigan y testifiquen de Cristo, que eleven su autoestima.</a:t>
            </a:r>
            <a:endParaRPr lang="es-MX" dirty="0">
              <a:solidFill>
                <a:schemeClr val="bg1"/>
              </a:solidFill>
            </a:endParaRPr>
          </a:p>
          <a:p>
            <a:endParaRPr lang="es-MX" dirty="0">
              <a:solidFill>
                <a:schemeClr val="bg1"/>
              </a:solidFill>
            </a:endParaRPr>
          </a:p>
        </p:txBody>
      </p:sp>
      <p:pic>
        <p:nvPicPr>
          <p:cNvPr id="4098" name="Picture 2" descr="90247366, Colleen Rudolph /Flickr"/>
          <p:cNvPicPr>
            <a:picLocks noChangeAspect="1" noChangeArrowheads="1"/>
          </p:cNvPicPr>
          <p:nvPr/>
        </p:nvPicPr>
        <p:blipFill>
          <a:blip r:embed="rId2" cstate="print"/>
          <a:srcRect l="12727" r="43636"/>
          <a:stretch>
            <a:fillRect/>
          </a:stretch>
        </p:blipFill>
        <p:spPr bwMode="auto">
          <a:xfrm>
            <a:off x="5939797" y="1928802"/>
            <a:ext cx="3204203" cy="49291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9144000" cy="492919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s-ES" b="1" dirty="0">
                <a:solidFill>
                  <a:schemeClr val="bg1"/>
                </a:solidFill>
              </a:rPr>
              <a:t>Con nuestro </a:t>
            </a:r>
            <a:r>
              <a:rPr lang="es-ES" b="1" u="sng" dirty="0" smtClean="0">
                <a:solidFill>
                  <a:schemeClr val="bg1"/>
                </a:solidFill>
              </a:rPr>
              <a:t>DINERO</a:t>
            </a:r>
            <a:r>
              <a:rPr lang="es-ES" b="1" dirty="0" smtClean="0">
                <a:solidFill>
                  <a:schemeClr val="bg1"/>
                </a:solidFill>
              </a:rPr>
              <a:t>.</a:t>
            </a:r>
            <a:endParaRPr lang="es-MX" dirty="0">
              <a:solidFill>
                <a:schemeClr val="bg1"/>
              </a:solidFill>
            </a:endParaRPr>
          </a:p>
          <a:p>
            <a:r>
              <a:rPr lang="es-ES" dirty="0">
                <a:solidFill>
                  <a:schemeClr val="bg1"/>
                </a:solidFill>
              </a:rPr>
              <a:t>Génesis 47:12  “Y alimentaba José a su padre…”.  Debemos bendecir económicamente a nuestros padres, en la medida de lo posible, no sólo en el alimento, sino también en todo lo que ellos necesiten.</a:t>
            </a:r>
            <a:endParaRPr lang="es-MX" dirty="0">
              <a:solidFill>
                <a:schemeClr val="bg1"/>
              </a:solidFill>
            </a:endParaRPr>
          </a:p>
          <a:p>
            <a:pPr lvl="0"/>
            <a:r>
              <a:rPr lang="es-ES" b="1" dirty="0">
                <a:solidFill>
                  <a:schemeClr val="bg1"/>
                </a:solidFill>
              </a:rPr>
              <a:t>Con nuestra </a:t>
            </a:r>
            <a:r>
              <a:rPr lang="es-ES" b="1" u="sng" dirty="0" smtClean="0">
                <a:solidFill>
                  <a:schemeClr val="bg1"/>
                </a:solidFill>
              </a:rPr>
              <a:t>CASA</a:t>
            </a:r>
            <a:r>
              <a:rPr lang="es-ES" b="1" dirty="0" smtClean="0">
                <a:solidFill>
                  <a:schemeClr val="bg1"/>
                </a:solidFill>
              </a:rPr>
              <a:t>.  </a:t>
            </a:r>
            <a:endParaRPr lang="es-MX" dirty="0">
              <a:solidFill>
                <a:schemeClr val="bg1"/>
              </a:solidFill>
            </a:endParaRPr>
          </a:p>
          <a:p>
            <a:r>
              <a:rPr lang="es-ES" dirty="0">
                <a:solidFill>
                  <a:schemeClr val="bg1"/>
                </a:solidFill>
              </a:rPr>
              <a:t>Nunca consideremos enviar a nuestros padres a un asilo de ancianos en su vejez, sino debemos estar dispuestos a ofrecerles nuestra casa y cuidados en caso de enfermedad, pues ellos vuelven a ser como niños</a:t>
            </a:r>
            <a:r>
              <a:rPr lang="es-ES" dirty="0" smtClean="0">
                <a:solidFill>
                  <a:schemeClr val="bg1"/>
                </a:solidFill>
              </a:rPr>
              <a:t>.</a:t>
            </a:r>
            <a:endParaRPr lang="es-MX" dirty="0">
              <a:solidFill>
                <a:schemeClr val="bg1"/>
              </a:solidFill>
            </a:endParaRPr>
          </a:p>
        </p:txBody>
      </p:sp>
      <p:pic>
        <p:nvPicPr>
          <p:cNvPr id="3074" name="Picture 2" descr="88696131, Phil Ashley /The Image Ban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7" y="4438079"/>
            <a:ext cx="3357554" cy="24199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s-ES" dirty="0" smtClean="0">
                <a:solidFill>
                  <a:schemeClr val="bg1"/>
                </a:solidFill>
              </a:rPr>
              <a:t>HONRAR A LOS PADRES DE TU </a:t>
            </a:r>
            <a:r>
              <a:rPr lang="es-ES" u="sng" dirty="0" smtClean="0">
                <a:solidFill>
                  <a:schemeClr val="bg1"/>
                </a:solidFill>
              </a:rPr>
              <a:t>CONYUGUE</a:t>
            </a:r>
            <a:r>
              <a:rPr lang="es-ES" dirty="0" smtClean="0">
                <a:solidFill>
                  <a:schemeClr val="bg1"/>
                </a:solidFill>
              </a:rPr>
              <a:t>.</a:t>
            </a:r>
            <a:endParaRPr lang="es-MX" dirty="0">
              <a:solidFill>
                <a:schemeClr val="bg1"/>
              </a:solidFill>
            </a:endParaRPr>
          </a:p>
        </p:txBody>
      </p:sp>
      <p:pic>
        <p:nvPicPr>
          <p:cNvPr id="2050" name="Picture 2" descr="93544395, Gerard Fritz /Photographer's Choi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785902"/>
            <a:ext cx="7691418" cy="50720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 txBox="1">
            <a:spLocks/>
          </p:cNvSpPr>
          <p:nvPr/>
        </p:nvSpPr>
        <p:spPr>
          <a:xfrm>
            <a:off x="0" y="1"/>
            <a:ext cx="9144000" cy="4286255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Cuando la Biblia dice en Génesis 2:24 “…y se unirá a su mujer, y  </a:t>
            </a:r>
            <a:r>
              <a:rPr kumimoji="0" lang="es-ES" sz="36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serán una sola</a:t>
            </a:r>
            <a:r>
              <a:rPr kumimoji="0" lang="es-E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ES" sz="36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carne</a:t>
            </a:r>
            <a:r>
              <a:rPr kumimoji="0" lang="es-E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 Dios estaba considerando que las dos familias se convertirían en una, de modo que se debe considerar  a los padres del esposo como si fueran  padres de la esposa y viceversa, por lo tanto se debe honrar de igual forma a padres y a suegros; de qué forma:</a:t>
            </a:r>
            <a:endParaRPr kumimoji="0" lang="es-MX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2530" name="Picture 2" descr="89587409, Micheal Simpson /Photographer's Choice"/>
          <p:cNvPicPr>
            <a:picLocks noChangeAspect="1" noChangeArrowheads="1"/>
          </p:cNvPicPr>
          <p:nvPr/>
        </p:nvPicPr>
        <p:blipFill>
          <a:blip r:embed="rId2" cstate="print"/>
          <a:srcRect b="40983"/>
          <a:stretch>
            <a:fillRect/>
          </a:stretch>
        </p:blipFill>
        <p:spPr bwMode="auto">
          <a:xfrm>
            <a:off x="5695833" y="3929066"/>
            <a:ext cx="3305323" cy="29289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732</Words>
  <Application>Microsoft Office PowerPoint</Application>
  <PresentationFormat>Presentación en pantalla (4:3)</PresentationFormat>
  <Paragraphs>56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Tema de Office</vt:lpstr>
      <vt:lpstr>VENCIENDO AL GIGANTE DE LA DESHONRA</vt:lpstr>
      <vt:lpstr>Diapositiva 2</vt:lpstr>
      <vt:lpstr>Diapositiva 3</vt:lpstr>
      <vt:lpstr>LA BENDICIÓN DEL HOGAR QUE HONRA A LOS PADRES.</vt:lpstr>
      <vt:lpstr>Diapositiva 5</vt:lpstr>
      <vt:lpstr>MANERAS DE  HONRAR A LOS PADRES COMO FAMILIA.</vt:lpstr>
      <vt:lpstr>Diapositiva 7</vt:lpstr>
      <vt:lpstr>HONRAR A LOS PADRES DE TU CONYUGUE.</vt:lpstr>
      <vt:lpstr>Diapositiva 9</vt:lpstr>
      <vt:lpstr>Diapositiva 10</vt:lpstr>
      <vt:lpstr>SOLO EL HUMILDE PUDE HONRAR A LOS DEMAS</vt:lpstr>
      <vt:lpstr>TODO LIDER DEBE APRENDER A HONRAR ALOS QUE ESTAN BAJO SU AUTORIDAD</vt:lpstr>
      <vt:lpstr>DEBEMOS HONRARNOS LOS UNOS A LOS OTROS</vt:lpstr>
      <vt:lpstr> A LOS QUE HACEN LO BUENO “trabajar en la obra de Dios”</vt:lpstr>
      <vt:lpstr>LOS LIDERES DEBE GOZARSE POR LOS LIDERES QUE SON HONRADOS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VENCIENDO AL GIGANTE DE LA DESHONRA</dc:title>
  <dc:creator>Martha Paez</dc:creator>
  <cp:lastModifiedBy>Elías Páez</cp:lastModifiedBy>
  <cp:revision>8</cp:revision>
  <dcterms:created xsi:type="dcterms:W3CDTF">2010-01-19T04:20:08Z</dcterms:created>
  <dcterms:modified xsi:type="dcterms:W3CDTF">2010-12-28T00:31:37Z</dcterms:modified>
</cp:coreProperties>
</file>