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22E9F9D2-DAF2-4927-8293-4F979AEDBE70}"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8C92C1A-FB5B-4D82-9330-3C24D4E9BD08}" type="slidenum">
              <a:rPr lang="es-ES" smtClean="0"/>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0E71041-C559-41EA-9DF5-660BEA5D4C0A}" type="slidenum">
              <a:rPr lang="es-ES" smtClean="0"/>
              <a:pPr/>
              <a:t>‹Nº›</a:t>
            </a:fld>
            <a:endParaRPr lang="es-E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63C8A37-74FC-47C4-B692-7BA97630EB2D}" type="slidenum">
              <a:rPr lang="es-ES" smtClean="0"/>
              <a:pPr/>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D272D7D-73AF-4C13-856E-8EC80B7D2871}"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B26CC26-5D9B-46DB-82CB-D594E93A0BA8}" type="slidenum">
              <a:rPr lang="es-ES" smtClean="0"/>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5B07044-8876-4285-A431-6BBFA3133FA6}"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C710CAB-A38D-4EA2-90D1-4B1D388A6B92}" type="slidenum">
              <a:rPr lang="es-ES" smtClean="0"/>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583CFA1-A8E8-4339-AE5C-D8146D52DF3D}" type="slidenum">
              <a:rPr lang="es-ES" smtClean="0"/>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EB9F7E1-4015-4245-8073-8E0CFD00848A}" type="slidenum">
              <a:rPr lang="es-ES" smtClean="0"/>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F80AD18A-163A-43C0-B4AD-BF5D7D460BBB}" type="slidenum">
              <a:rPr lang="es-ES" smtClean="0"/>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5145D85-62A4-49BF-93D6-F3ADF43D8585}"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El&#237;as%20P&#225;ez\Desktop\Retiro%20El%20llanto%20de%20la%20esteril\Ministerios%20la%20mision%20wmv.wmv"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142852"/>
            <a:ext cx="4000528" cy="1714512"/>
          </a:xfrm>
        </p:spPr>
        <p:txBody>
          <a:bodyPr/>
          <a:lstStyle/>
          <a:p>
            <a:r>
              <a:rPr lang="es-ES" sz="6600" dirty="0"/>
              <a:t>AMARGURA</a:t>
            </a:r>
          </a:p>
        </p:txBody>
      </p:sp>
      <p:sp>
        <p:nvSpPr>
          <p:cNvPr id="2051" name="Rectangle 3"/>
          <p:cNvSpPr>
            <a:spLocks noGrp="1" noChangeArrowheads="1"/>
          </p:cNvSpPr>
          <p:nvPr>
            <p:ph type="subTitle" idx="1"/>
          </p:nvPr>
        </p:nvSpPr>
        <p:spPr>
          <a:xfrm>
            <a:off x="428596" y="1500174"/>
            <a:ext cx="3429024" cy="571504"/>
          </a:xfrm>
        </p:spPr>
        <p:txBody>
          <a:bodyPr>
            <a:normAutofit/>
          </a:bodyPr>
          <a:lstStyle/>
          <a:p>
            <a:r>
              <a:rPr lang="es-ES" sz="2400" dirty="0"/>
              <a:t>PROBLEMA ESPIRITUAL</a:t>
            </a:r>
          </a:p>
        </p:txBody>
      </p:sp>
      <p:pic>
        <p:nvPicPr>
          <p:cNvPr id="2052" name="Picture 4"/>
          <p:cNvPicPr>
            <a:picLocks noChangeAspect="1" noChangeArrowheads="1"/>
          </p:cNvPicPr>
          <p:nvPr/>
        </p:nvPicPr>
        <p:blipFill>
          <a:blip r:embed="rId3" cstate="print"/>
          <a:srcRect/>
          <a:stretch>
            <a:fillRect/>
          </a:stretch>
        </p:blipFill>
        <p:spPr bwMode="auto">
          <a:xfrm>
            <a:off x="571472" y="2214554"/>
            <a:ext cx="6562515" cy="4357718"/>
          </a:xfrm>
          <a:prstGeom prst="rect">
            <a:avLst/>
          </a:prstGeom>
          <a:ln>
            <a:noFill/>
          </a:ln>
          <a:effectLst>
            <a:softEdge rad="112500"/>
          </a:effectLst>
        </p:spPr>
      </p:pic>
      <p:pic>
        <p:nvPicPr>
          <p:cNvPr id="6"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596" y="285728"/>
            <a:ext cx="7772400" cy="914400"/>
          </a:xfrm>
        </p:spPr>
        <p:txBody>
          <a:bodyPr/>
          <a:lstStyle/>
          <a:p>
            <a:r>
              <a:rPr lang="es-ES" dirty="0"/>
              <a:t>ROSTRO MARCADO</a:t>
            </a:r>
          </a:p>
        </p:txBody>
      </p:sp>
      <p:sp>
        <p:nvSpPr>
          <p:cNvPr id="11267" name="Rectangle 3"/>
          <p:cNvSpPr>
            <a:spLocks noGrp="1" noChangeArrowheads="1"/>
          </p:cNvSpPr>
          <p:nvPr>
            <p:ph idx="1"/>
          </p:nvPr>
        </p:nvSpPr>
        <p:spPr>
          <a:xfrm>
            <a:off x="214282" y="1000108"/>
            <a:ext cx="4071966" cy="5643602"/>
          </a:xfrm>
        </p:spPr>
        <p:txBody>
          <a:bodyPr>
            <a:normAutofit fontScale="92500" lnSpcReduction="10000"/>
          </a:bodyPr>
          <a:lstStyle/>
          <a:p>
            <a:r>
              <a:rPr lang="es-ES" dirty="0"/>
              <a:t>Flor de la amargura</a:t>
            </a:r>
          </a:p>
          <a:p>
            <a:r>
              <a:rPr lang="es-ES" dirty="0"/>
              <a:t>Esto tiene que ver con las </a:t>
            </a:r>
            <a:r>
              <a:rPr lang="es-ES" dirty="0" smtClean="0"/>
              <a:t>líneas </a:t>
            </a:r>
            <a:r>
              <a:rPr lang="es-ES" dirty="0"/>
              <a:t>de expresión facial, se marca la frente, mejor conocido como ceño fruncido, se arruga la nariz, etc., porque la persona pasa la mayor parte del tiempo con esta postura, así que los músculos de la cara se tensan y se marca el rostro.</a:t>
            </a:r>
          </a:p>
          <a:p>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4357686" y="1000108"/>
            <a:ext cx="4543425" cy="340995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71472" y="3648075"/>
            <a:ext cx="4819650" cy="3209925"/>
          </a:xfrm>
          <a:prstGeom prst="rect">
            <a:avLst/>
          </a:prstGeom>
          <a:ln>
            <a:noFill/>
          </a:ln>
          <a:effectLst>
            <a:softEdge rad="112500"/>
          </a:effectLst>
        </p:spPr>
      </p:pic>
      <p:sp>
        <p:nvSpPr>
          <p:cNvPr id="14338" name="Rectangle 2"/>
          <p:cNvSpPr>
            <a:spLocks noGrp="1" noChangeArrowheads="1"/>
          </p:cNvSpPr>
          <p:nvPr>
            <p:ph type="title"/>
          </p:nvPr>
        </p:nvSpPr>
        <p:spPr/>
        <p:txBody>
          <a:bodyPr/>
          <a:lstStyle/>
          <a:p>
            <a:r>
              <a:rPr lang="es-ES"/>
              <a:t>IMPETUOSIDAD</a:t>
            </a:r>
          </a:p>
        </p:txBody>
      </p:sp>
      <p:sp>
        <p:nvSpPr>
          <p:cNvPr id="14339" name="Rectangle 3"/>
          <p:cNvSpPr>
            <a:spLocks noGrp="1" noChangeArrowheads="1"/>
          </p:cNvSpPr>
          <p:nvPr>
            <p:ph idx="1"/>
          </p:nvPr>
        </p:nvSpPr>
        <p:spPr>
          <a:xfrm>
            <a:off x="500034" y="1214422"/>
            <a:ext cx="8501122" cy="2428892"/>
          </a:xfrm>
        </p:spPr>
        <p:txBody>
          <a:bodyPr>
            <a:normAutofit/>
          </a:bodyPr>
          <a:lstStyle/>
          <a:p>
            <a:r>
              <a:rPr lang="es-ES" dirty="0"/>
              <a:t>Estas son las Característica de las personas impetuosas: Cambian constantemente de casa, trabajo, iglesia, grupos, amigos, buscan tener siempre la razón y si no se les otorga buscan otro lugar donde tenerla.</a:t>
            </a:r>
          </a:p>
        </p:txBody>
      </p:sp>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S"/>
              <a:t>CRITICA E INDIRECTAS</a:t>
            </a:r>
          </a:p>
        </p:txBody>
      </p:sp>
      <p:sp>
        <p:nvSpPr>
          <p:cNvPr id="15363" name="Rectangle 3"/>
          <p:cNvSpPr>
            <a:spLocks noGrp="1" noChangeArrowheads="1"/>
          </p:cNvSpPr>
          <p:nvPr>
            <p:ph idx="1"/>
          </p:nvPr>
        </p:nvSpPr>
        <p:spPr>
          <a:xfrm>
            <a:off x="214282" y="1428736"/>
            <a:ext cx="5857916" cy="5143536"/>
          </a:xfrm>
        </p:spPr>
        <p:txBody>
          <a:bodyPr/>
          <a:lstStyle/>
          <a:p>
            <a:r>
              <a:rPr lang="es-ES" dirty="0"/>
              <a:t>SINTOMA</a:t>
            </a:r>
          </a:p>
          <a:p>
            <a:r>
              <a:rPr lang="es-ES" dirty="0"/>
              <a:t>1 Samuel 30:6</a:t>
            </a:r>
          </a:p>
          <a:p>
            <a:r>
              <a:rPr lang="es-ES" dirty="0"/>
              <a:t>Y David fue muy angustiado, porque el pueblo hablaba de apedrearlo; porque todo el pueblo estaba con ánimo amargo, cada uno por sus hijos y por sus hijas: mas David se esforzó en Jehová su Dios.(</a:t>
            </a:r>
          </a:p>
        </p:txBody>
      </p:sp>
      <p:pic>
        <p:nvPicPr>
          <p:cNvPr id="2050" name="Picture 2"/>
          <p:cNvPicPr>
            <a:picLocks noChangeAspect="1" noChangeArrowheads="1"/>
          </p:cNvPicPr>
          <p:nvPr/>
        </p:nvPicPr>
        <p:blipFill>
          <a:blip r:embed="rId3" cstate="print"/>
          <a:srcRect/>
          <a:stretch>
            <a:fillRect/>
          </a:stretch>
        </p:blipFill>
        <p:spPr bwMode="auto">
          <a:xfrm>
            <a:off x="6143636" y="1285860"/>
            <a:ext cx="2669102" cy="4000528"/>
          </a:xfrm>
          <a:prstGeom prst="rect">
            <a:avLst/>
          </a:prstGeom>
          <a:noFill/>
          <a:ln w="9525">
            <a:noFill/>
            <a:miter lim="800000"/>
            <a:headEnd/>
            <a:tailEnd/>
          </a:ln>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57158" y="285728"/>
            <a:ext cx="7772400" cy="4572000"/>
          </a:xfrm>
        </p:spPr>
        <p:txBody>
          <a:bodyPr/>
          <a:lstStyle/>
          <a:p>
            <a:r>
              <a:rPr lang="es-ES" dirty="0"/>
              <a:t>Job 7:11</a:t>
            </a:r>
          </a:p>
          <a:p>
            <a:r>
              <a:rPr lang="es-ES" dirty="0"/>
              <a:t>Por tanto yo no reprimiré mi boca; Hablaré en la angustia de mi espíritu, Y me quejaré con la amargura de mi alma.</a:t>
            </a:r>
          </a:p>
          <a:p>
            <a:r>
              <a:rPr lang="es-ES" dirty="0"/>
              <a:t>Job 10:1</a:t>
            </a:r>
          </a:p>
          <a:p>
            <a:r>
              <a:rPr lang="es-ES" dirty="0"/>
              <a:t>ESTÁ mi alma aburrida de mi vida: Daré yo suelta á mi queja sobre mí, Hablaré con amargura de mi alma.</a:t>
            </a:r>
          </a:p>
        </p:txBody>
      </p:sp>
      <p:pic>
        <p:nvPicPr>
          <p:cNvPr id="4" name="Ministerios la mision wmv.wmv">
            <a:hlinkClick r:id="" action="ppaction://media"/>
          </p:cNvPr>
          <p:cNvPicPr>
            <a:picLocks noRot="1" noChangeAspect="1"/>
          </p:cNvPicPr>
          <p:nvPr>
            <a:videoFile r:link="rId1"/>
          </p:nvPr>
        </p:nvPicPr>
        <p:blipFill>
          <a:blip r:embed="rId3"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LA AMARGURA PRODUCE</a:t>
            </a:r>
          </a:p>
        </p:txBody>
      </p:sp>
      <p:sp>
        <p:nvSpPr>
          <p:cNvPr id="17411" name="Rectangle 3"/>
          <p:cNvSpPr>
            <a:spLocks noGrp="1" noChangeArrowheads="1"/>
          </p:cNvSpPr>
          <p:nvPr>
            <p:ph idx="1"/>
          </p:nvPr>
        </p:nvSpPr>
        <p:spPr>
          <a:xfrm>
            <a:off x="214282" y="1643050"/>
            <a:ext cx="7772400" cy="4572000"/>
          </a:xfrm>
        </p:spPr>
        <p:txBody>
          <a:bodyPr/>
          <a:lstStyle/>
          <a:p>
            <a:pPr>
              <a:lnSpc>
                <a:spcPct val="80000"/>
              </a:lnSpc>
            </a:pPr>
            <a:r>
              <a:rPr lang="es-ES" sz="2800" dirty="0"/>
              <a:t>IRA</a:t>
            </a:r>
          </a:p>
          <a:p>
            <a:pPr>
              <a:lnSpc>
                <a:spcPct val="80000"/>
              </a:lnSpc>
            </a:pPr>
            <a:r>
              <a:rPr lang="es-ES" sz="2800" dirty="0"/>
              <a:t>ODIO</a:t>
            </a:r>
          </a:p>
          <a:p>
            <a:pPr>
              <a:lnSpc>
                <a:spcPct val="80000"/>
              </a:lnSpc>
            </a:pPr>
            <a:r>
              <a:rPr lang="es-ES" sz="2800" dirty="0"/>
              <a:t>ATAQUE CON FIEREZA</a:t>
            </a:r>
          </a:p>
          <a:p>
            <a:pPr>
              <a:lnSpc>
                <a:spcPct val="80000"/>
              </a:lnSpc>
            </a:pPr>
            <a:r>
              <a:rPr lang="es-ES" sz="2800" dirty="0"/>
              <a:t>NO MEDIR CONSECUENCIAS</a:t>
            </a:r>
          </a:p>
          <a:p>
            <a:pPr>
              <a:lnSpc>
                <a:spcPct val="80000"/>
              </a:lnSpc>
            </a:pPr>
            <a:r>
              <a:rPr lang="es-ES" sz="2800" dirty="0"/>
              <a:t>EL SINDROME DE LA OSA</a:t>
            </a:r>
          </a:p>
          <a:p>
            <a:pPr>
              <a:lnSpc>
                <a:spcPct val="80000"/>
              </a:lnSpc>
            </a:pPr>
            <a:r>
              <a:rPr lang="es-ES" sz="2800" dirty="0"/>
              <a:t>Y añadió </a:t>
            </a:r>
            <a:r>
              <a:rPr lang="es-ES" sz="2800" dirty="0" err="1"/>
              <a:t>Hussain</a:t>
            </a:r>
            <a:r>
              <a:rPr lang="es-ES" sz="2800" dirty="0"/>
              <a:t>: Tú sabes que tu padre y los suyos son hombres valientes, y que están con amargura de ánimo, como la osa en el campo cuando le han quitado los hijos. Además, tu padre es hombre de guerra, y no tendrá la noche con el pueblo.   2  de Samuel 17:8</a:t>
            </a:r>
          </a:p>
        </p:txBody>
      </p:sp>
      <p:pic>
        <p:nvPicPr>
          <p:cNvPr id="3074" name="Picture 2"/>
          <p:cNvPicPr>
            <a:picLocks noChangeAspect="1" noChangeArrowheads="1"/>
          </p:cNvPicPr>
          <p:nvPr/>
        </p:nvPicPr>
        <p:blipFill>
          <a:blip r:embed="rId3" cstate="print"/>
          <a:srcRect t="38136"/>
          <a:stretch>
            <a:fillRect/>
          </a:stretch>
        </p:blipFill>
        <p:spPr bwMode="auto">
          <a:xfrm>
            <a:off x="5210175" y="1142984"/>
            <a:ext cx="3933825" cy="2433627"/>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a:t>LA AMARGURA PROVOCA:</a:t>
            </a:r>
          </a:p>
        </p:txBody>
      </p:sp>
      <p:sp>
        <p:nvSpPr>
          <p:cNvPr id="18435" name="Rectangle 3"/>
          <p:cNvSpPr>
            <a:spLocks noGrp="1" noChangeArrowheads="1"/>
          </p:cNvSpPr>
          <p:nvPr>
            <p:ph idx="1"/>
          </p:nvPr>
        </p:nvSpPr>
        <p:spPr>
          <a:xfrm>
            <a:off x="285720" y="1428736"/>
            <a:ext cx="5214974" cy="5072098"/>
          </a:xfrm>
        </p:spPr>
        <p:txBody>
          <a:bodyPr>
            <a:noAutofit/>
          </a:bodyPr>
          <a:lstStyle/>
          <a:p>
            <a:r>
              <a:rPr lang="es-ES" sz="5400" dirty="0"/>
              <a:t>A DIOS</a:t>
            </a:r>
          </a:p>
          <a:p>
            <a:r>
              <a:rPr lang="es-ES" sz="3200" dirty="0"/>
              <a:t>Oseas 12:14</a:t>
            </a:r>
          </a:p>
          <a:p>
            <a:r>
              <a:rPr lang="es-ES" sz="3200" dirty="0" smtClean="0"/>
              <a:t> </a:t>
            </a:r>
            <a:r>
              <a:rPr lang="es-ES" sz="3200" dirty="0"/>
              <a:t>Enojado ha </a:t>
            </a:r>
            <a:r>
              <a:rPr lang="es-ES" sz="3200" dirty="0" smtClean="0"/>
              <a:t>Efraín </a:t>
            </a:r>
            <a:r>
              <a:rPr lang="es-ES" sz="3200" dirty="0"/>
              <a:t>á Dios con amarguras; por tanto, sus sangres se derramarán sobre él, y su Señor le pagará su oprobio.</a:t>
            </a:r>
          </a:p>
          <a:p>
            <a:endParaRPr lang="es-ES" sz="3200" dirty="0"/>
          </a:p>
        </p:txBody>
      </p:sp>
      <p:pic>
        <p:nvPicPr>
          <p:cNvPr id="4098" name="Picture 2"/>
          <p:cNvPicPr>
            <a:picLocks noChangeAspect="1" noChangeArrowheads="1"/>
          </p:cNvPicPr>
          <p:nvPr/>
        </p:nvPicPr>
        <p:blipFill>
          <a:blip r:embed="rId3" cstate="print"/>
          <a:srcRect/>
          <a:stretch>
            <a:fillRect/>
          </a:stretch>
        </p:blipFill>
        <p:spPr bwMode="auto">
          <a:xfrm>
            <a:off x="5429256" y="1214422"/>
            <a:ext cx="3498121" cy="4029086"/>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a:t>CAUSAS DE LA AMARGURA</a:t>
            </a:r>
          </a:p>
        </p:txBody>
      </p:sp>
      <p:sp>
        <p:nvSpPr>
          <p:cNvPr id="19459" name="Rectangle 3"/>
          <p:cNvSpPr>
            <a:spLocks noGrp="1" noChangeArrowheads="1"/>
          </p:cNvSpPr>
          <p:nvPr>
            <p:ph idx="1"/>
          </p:nvPr>
        </p:nvSpPr>
        <p:spPr>
          <a:xfrm>
            <a:off x="0" y="1214422"/>
            <a:ext cx="5357818" cy="5143536"/>
          </a:xfrm>
        </p:spPr>
        <p:txBody>
          <a:bodyPr/>
          <a:lstStyle/>
          <a:p>
            <a:r>
              <a:rPr lang="es-ES" dirty="0"/>
              <a:t>A) ABUSO VERBAL</a:t>
            </a:r>
          </a:p>
          <a:p>
            <a:r>
              <a:rPr lang="es-ES" dirty="0"/>
              <a:t>1 Samuel 1:6-7</a:t>
            </a:r>
          </a:p>
          <a:p>
            <a:r>
              <a:rPr lang="es-ES" dirty="0"/>
              <a:t>Y su competidora la irritaba, enojándola y entristeciéndola, porque Jehová había cerrado su matriz. Y así hacía cada año: cuando subía á la casa de Jehová, enojaba así á la otra; por lo cual ella lloraba, y no comía.</a:t>
            </a:r>
          </a:p>
        </p:txBody>
      </p:sp>
      <p:pic>
        <p:nvPicPr>
          <p:cNvPr id="5122" name="Picture 2"/>
          <p:cNvPicPr>
            <a:picLocks noChangeAspect="1" noChangeArrowheads="1"/>
          </p:cNvPicPr>
          <p:nvPr/>
        </p:nvPicPr>
        <p:blipFill>
          <a:blip r:embed="rId3" cstate="print"/>
          <a:srcRect/>
          <a:stretch>
            <a:fillRect/>
          </a:stretch>
        </p:blipFill>
        <p:spPr bwMode="auto">
          <a:xfrm>
            <a:off x="5286380" y="1142984"/>
            <a:ext cx="3643338" cy="3643338"/>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42844" y="357166"/>
            <a:ext cx="5857916" cy="5857916"/>
          </a:xfrm>
        </p:spPr>
        <p:txBody>
          <a:bodyPr/>
          <a:lstStyle/>
          <a:p>
            <a:r>
              <a:rPr lang="es-ES" dirty="0"/>
              <a:t>B) ABUSO EMOCIONAL</a:t>
            </a:r>
          </a:p>
          <a:p>
            <a:r>
              <a:rPr lang="es-ES" dirty="0"/>
              <a:t>Génesis 26:34-35</a:t>
            </a:r>
          </a:p>
          <a:p>
            <a:r>
              <a:rPr lang="es-ES" dirty="0"/>
              <a:t>Y cuando Esaú fue de cuarenta años, tomó por mujer á Judith hija de </a:t>
            </a:r>
            <a:r>
              <a:rPr lang="es-ES" dirty="0" err="1"/>
              <a:t>Beeri</a:t>
            </a:r>
            <a:r>
              <a:rPr lang="es-ES" dirty="0"/>
              <a:t> </a:t>
            </a:r>
            <a:r>
              <a:rPr lang="es-ES" dirty="0" smtClean="0"/>
              <a:t> </a:t>
            </a:r>
            <a:r>
              <a:rPr lang="es-ES" dirty="0" err="1" smtClean="0"/>
              <a:t>Hetheo</a:t>
            </a:r>
            <a:r>
              <a:rPr lang="es-ES" dirty="0"/>
              <a:t>, y á </a:t>
            </a:r>
            <a:r>
              <a:rPr lang="es-ES" dirty="0" err="1"/>
              <a:t>Basemat</a:t>
            </a:r>
            <a:r>
              <a:rPr lang="es-ES" dirty="0"/>
              <a:t> hija de </a:t>
            </a:r>
            <a:r>
              <a:rPr lang="es-ES" dirty="0" err="1"/>
              <a:t>Elón</a:t>
            </a:r>
            <a:r>
              <a:rPr lang="es-ES" dirty="0"/>
              <a:t> </a:t>
            </a:r>
            <a:r>
              <a:rPr lang="es-ES" dirty="0" smtClean="0"/>
              <a:t> </a:t>
            </a:r>
            <a:r>
              <a:rPr lang="es-ES" dirty="0" err="1" smtClean="0"/>
              <a:t>Hetheo</a:t>
            </a:r>
            <a:r>
              <a:rPr lang="es-ES" dirty="0"/>
              <a:t>: Y fueron amargura de espíritu á Isaac y á Rebeca.</a:t>
            </a:r>
          </a:p>
          <a:p>
            <a:endParaRPr lang="es-ES" dirty="0"/>
          </a:p>
        </p:txBody>
      </p:sp>
      <p:pic>
        <p:nvPicPr>
          <p:cNvPr id="6146" name="Picture 2"/>
          <p:cNvPicPr>
            <a:picLocks noChangeAspect="1" noChangeArrowheads="1"/>
          </p:cNvPicPr>
          <p:nvPr/>
        </p:nvPicPr>
        <p:blipFill>
          <a:blip r:embed="rId3" cstate="print"/>
          <a:srcRect/>
          <a:stretch>
            <a:fillRect/>
          </a:stretch>
        </p:blipFill>
        <p:spPr bwMode="auto">
          <a:xfrm>
            <a:off x="5572132" y="285728"/>
            <a:ext cx="3231900" cy="4429156"/>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
              <a:t>ABUSO FISICO</a:t>
            </a:r>
          </a:p>
        </p:txBody>
      </p:sp>
      <p:sp>
        <p:nvSpPr>
          <p:cNvPr id="21507" name="Rectangle 3"/>
          <p:cNvSpPr>
            <a:spLocks noGrp="1" noChangeArrowheads="1"/>
          </p:cNvSpPr>
          <p:nvPr>
            <p:ph idx="1"/>
          </p:nvPr>
        </p:nvSpPr>
        <p:spPr>
          <a:xfrm>
            <a:off x="142844" y="1214422"/>
            <a:ext cx="5214974" cy="5286412"/>
          </a:xfrm>
        </p:spPr>
        <p:txBody>
          <a:bodyPr>
            <a:normAutofit lnSpcReduction="10000"/>
          </a:bodyPr>
          <a:lstStyle/>
          <a:p>
            <a:pPr>
              <a:lnSpc>
                <a:spcPct val="80000"/>
              </a:lnSpc>
              <a:buFontTx/>
              <a:buNone/>
            </a:pPr>
            <a:r>
              <a:rPr lang="es-ES" dirty="0"/>
              <a:t>Génesis 49:22-26</a:t>
            </a:r>
          </a:p>
          <a:p>
            <a:pPr>
              <a:lnSpc>
                <a:spcPct val="80000"/>
              </a:lnSpc>
            </a:pPr>
            <a:r>
              <a:rPr lang="es-ES" b="1" dirty="0"/>
              <a:t>Ramo fructífero José, Ramo fructífero junto á fuente, Cuyos vástagos se extienden sobre el muro. </a:t>
            </a:r>
            <a:endParaRPr lang="es-ES" b="1" dirty="0" smtClean="0"/>
          </a:p>
          <a:p>
            <a:pPr>
              <a:lnSpc>
                <a:spcPct val="80000"/>
              </a:lnSpc>
            </a:pPr>
            <a:r>
              <a:rPr lang="es-ES" b="1" dirty="0" smtClean="0"/>
              <a:t>Y </a:t>
            </a:r>
            <a:r>
              <a:rPr lang="es-ES" b="1" dirty="0"/>
              <a:t>le causaron amargura, Y le asaetearon, Y le aborrecieron los archeros: Mas su arco quedó en fortaleza, Y los brazos de sus manos se corroboraron Por las manos del Fuerte de Jacob, (De allí el pastor, y la piedra de Israel,)</a:t>
            </a:r>
          </a:p>
        </p:txBody>
      </p:sp>
      <p:pic>
        <p:nvPicPr>
          <p:cNvPr id="7170" name="Picture 2"/>
          <p:cNvPicPr>
            <a:picLocks noChangeAspect="1" noChangeArrowheads="1"/>
          </p:cNvPicPr>
          <p:nvPr/>
        </p:nvPicPr>
        <p:blipFill>
          <a:blip r:embed="rId3" cstate="print"/>
          <a:srcRect/>
          <a:stretch>
            <a:fillRect/>
          </a:stretch>
        </p:blipFill>
        <p:spPr bwMode="auto">
          <a:xfrm>
            <a:off x="5214942" y="500042"/>
            <a:ext cx="3821303" cy="350043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85720" y="285728"/>
            <a:ext cx="8572560" cy="5500726"/>
          </a:xfrm>
        </p:spPr>
        <p:txBody>
          <a:bodyPr>
            <a:normAutofit/>
          </a:bodyPr>
          <a:lstStyle/>
          <a:p>
            <a:r>
              <a:rPr lang="es-ES" sz="3200" b="1" dirty="0"/>
              <a:t>Del Dios de tu padre, el cual te ayudará, Y del Omnipotente, el cual te bendecirá Con bendiciones de los cielos de arriba, Con bendiciones del abismo que está abajo, Con bendiciones del seno y de la matriz. Las bendiciones de tu padre Fueron mayores que las bendiciones de mis progenitores: Hasta el término de los collados eternos Serán sobre la cabeza de José, Y sobre la mollera del Nazareo de sus hermanos.</a:t>
            </a:r>
          </a:p>
          <a:p>
            <a:endParaRPr lang="es-ES" sz="3200" dirty="0"/>
          </a:p>
        </p:txBody>
      </p:sp>
      <p:pic>
        <p:nvPicPr>
          <p:cNvPr id="4" name="Ministerios la mision wmv.wmv">
            <a:hlinkClick r:id="" action="ppaction://media"/>
          </p:cNvPr>
          <p:cNvPicPr>
            <a:picLocks noRot="1" noChangeAspect="1"/>
          </p:cNvPicPr>
          <p:nvPr>
            <a:videoFile r:link="rId1"/>
          </p:nvPr>
        </p:nvPicPr>
        <p:blipFill>
          <a:blip r:embed="rId3"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
              <a:t>SIMBOLIZA UN ARBOL:</a:t>
            </a:r>
          </a:p>
        </p:txBody>
      </p:sp>
      <p:sp>
        <p:nvSpPr>
          <p:cNvPr id="3075" name="Rectangle 3"/>
          <p:cNvSpPr>
            <a:spLocks noGrp="1" noChangeArrowheads="1"/>
          </p:cNvSpPr>
          <p:nvPr>
            <p:ph idx="1"/>
          </p:nvPr>
        </p:nvSpPr>
        <p:spPr>
          <a:xfrm>
            <a:off x="142844" y="1285860"/>
            <a:ext cx="4714908" cy="5286412"/>
          </a:xfrm>
        </p:spPr>
        <p:txBody>
          <a:bodyPr>
            <a:normAutofit/>
          </a:bodyPr>
          <a:lstStyle/>
          <a:p>
            <a:r>
              <a:rPr lang="es-ES" sz="3600" dirty="0"/>
              <a:t>Hebreos 12:15</a:t>
            </a:r>
          </a:p>
          <a:p>
            <a:r>
              <a:rPr lang="es-ES" sz="3600" dirty="0"/>
              <a:t>Mirando bien que ninguno se aparte de la gracia de Dios, que ninguna raíz de amargura brotando os impida, y por ella </a:t>
            </a:r>
            <a:r>
              <a:rPr lang="es-ES" sz="3600" u="sng" dirty="0" smtClean="0"/>
              <a:t>muchos sean contaminados</a:t>
            </a:r>
            <a:r>
              <a:rPr lang="es-ES" sz="3600" u="sng" dirty="0"/>
              <a:t>.</a:t>
            </a:r>
          </a:p>
        </p:txBody>
      </p:sp>
      <p:pic>
        <p:nvPicPr>
          <p:cNvPr id="3076" name="Picture 4"/>
          <p:cNvPicPr>
            <a:picLocks noChangeAspect="1" noChangeArrowheads="1"/>
          </p:cNvPicPr>
          <p:nvPr/>
        </p:nvPicPr>
        <p:blipFill>
          <a:blip r:embed="rId3" cstate="print"/>
          <a:srcRect/>
          <a:stretch>
            <a:fillRect/>
          </a:stretch>
        </p:blipFill>
        <p:spPr bwMode="auto">
          <a:xfrm>
            <a:off x="5072066" y="1357298"/>
            <a:ext cx="3914803" cy="357190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a:t>ABUSO SEXUAL</a:t>
            </a:r>
          </a:p>
        </p:txBody>
      </p:sp>
      <p:sp>
        <p:nvSpPr>
          <p:cNvPr id="22531" name="Rectangle 3"/>
          <p:cNvSpPr>
            <a:spLocks noGrp="1" noChangeArrowheads="1"/>
          </p:cNvSpPr>
          <p:nvPr>
            <p:ph idx="1"/>
          </p:nvPr>
        </p:nvSpPr>
        <p:spPr>
          <a:xfrm>
            <a:off x="-32" y="1214422"/>
            <a:ext cx="6143668" cy="5286412"/>
          </a:xfrm>
        </p:spPr>
        <p:txBody>
          <a:bodyPr>
            <a:normAutofit fontScale="92500" lnSpcReduction="10000"/>
          </a:bodyPr>
          <a:lstStyle/>
          <a:p>
            <a:pPr>
              <a:lnSpc>
                <a:spcPct val="90000"/>
              </a:lnSpc>
              <a:buFontTx/>
              <a:buNone/>
            </a:pPr>
            <a:r>
              <a:rPr lang="es-ES" sz="2800" dirty="0"/>
              <a:t>   Mas él no la quiso oír; antes pudiendo más que ella la forzó, y se acostó  con ella. 2 Sam.13:14</a:t>
            </a:r>
          </a:p>
          <a:p>
            <a:pPr>
              <a:lnSpc>
                <a:spcPct val="90000"/>
              </a:lnSpc>
            </a:pPr>
            <a:r>
              <a:rPr lang="es-ES" sz="2800" dirty="0"/>
              <a:t>Entonces </a:t>
            </a:r>
            <a:r>
              <a:rPr lang="es-ES" sz="2800" dirty="0" err="1"/>
              <a:t>Thamar</a:t>
            </a:r>
            <a:r>
              <a:rPr lang="es-ES" sz="2800" dirty="0"/>
              <a:t> tomó ceniza, y esparció sobre su cabeza, y rasgó su ropa de colores de que estaba vestida, y puestas sus manos sobre su cabeza, se fue gritando.</a:t>
            </a:r>
          </a:p>
          <a:p>
            <a:pPr>
              <a:lnSpc>
                <a:spcPct val="90000"/>
              </a:lnSpc>
            </a:pPr>
            <a:r>
              <a:rPr lang="es-ES" sz="2800" dirty="0"/>
              <a:t>Y </a:t>
            </a:r>
            <a:r>
              <a:rPr lang="es-ES" sz="2800" dirty="0" err="1"/>
              <a:t>díjole</a:t>
            </a:r>
            <a:r>
              <a:rPr lang="es-ES" sz="2800" dirty="0"/>
              <a:t> su hermano </a:t>
            </a:r>
            <a:r>
              <a:rPr lang="es-ES" sz="2800" dirty="0" err="1"/>
              <a:t>Absalom</a:t>
            </a:r>
            <a:r>
              <a:rPr lang="es-ES" sz="2800" dirty="0"/>
              <a:t>: ¿Ha estado contigo tu hermano </a:t>
            </a:r>
            <a:r>
              <a:rPr lang="es-ES" sz="2800" dirty="0" err="1"/>
              <a:t>Amnón</a:t>
            </a:r>
            <a:r>
              <a:rPr lang="es-ES" sz="2800" dirty="0"/>
              <a:t>? Pues calla ahora, hermana mía: tu hermano es; no pongas tu corazón en este negocio. Y se quedó </a:t>
            </a:r>
            <a:r>
              <a:rPr lang="es-ES" sz="2800" dirty="0" err="1"/>
              <a:t>Thamar</a:t>
            </a:r>
            <a:r>
              <a:rPr lang="es-ES" sz="2800" dirty="0"/>
              <a:t> desconsolada en casa de </a:t>
            </a:r>
            <a:r>
              <a:rPr lang="es-ES" sz="2800" dirty="0" err="1"/>
              <a:t>Absalom</a:t>
            </a:r>
            <a:r>
              <a:rPr lang="es-ES" sz="2800" dirty="0"/>
              <a:t> su hermano.(RVA) 2 Samuel 13:19-20</a:t>
            </a:r>
          </a:p>
          <a:p>
            <a:pPr>
              <a:lnSpc>
                <a:spcPct val="90000"/>
              </a:lnSpc>
            </a:pPr>
            <a:endParaRPr lang="es-ES" sz="2800" dirty="0"/>
          </a:p>
        </p:txBody>
      </p:sp>
      <p:pic>
        <p:nvPicPr>
          <p:cNvPr id="8194" name="Picture 2"/>
          <p:cNvPicPr>
            <a:picLocks noChangeAspect="1" noChangeArrowheads="1"/>
          </p:cNvPicPr>
          <p:nvPr/>
        </p:nvPicPr>
        <p:blipFill>
          <a:blip r:embed="rId3" cstate="print"/>
          <a:srcRect/>
          <a:stretch>
            <a:fillRect/>
          </a:stretch>
        </p:blipFill>
        <p:spPr bwMode="auto">
          <a:xfrm>
            <a:off x="5857884" y="500042"/>
            <a:ext cx="3074488" cy="3067044"/>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a:t>HIJOS DESOBEDIENTES</a:t>
            </a:r>
          </a:p>
        </p:txBody>
      </p:sp>
      <p:sp>
        <p:nvSpPr>
          <p:cNvPr id="23555" name="Rectangle 3"/>
          <p:cNvSpPr>
            <a:spLocks noGrp="1" noChangeArrowheads="1"/>
          </p:cNvSpPr>
          <p:nvPr>
            <p:ph idx="1"/>
          </p:nvPr>
        </p:nvSpPr>
        <p:spPr>
          <a:xfrm>
            <a:off x="0" y="1571612"/>
            <a:ext cx="5143504" cy="5000660"/>
          </a:xfrm>
        </p:spPr>
        <p:txBody>
          <a:bodyPr/>
          <a:lstStyle/>
          <a:p>
            <a:r>
              <a:rPr lang="es-ES" dirty="0"/>
              <a:t>Proverbios 10:1</a:t>
            </a:r>
          </a:p>
          <a:p>
            <a:r>
              <a:rPr lang="es-ES" dirty="0" smtClean="0"/>
              <a:t>EL </a:t>
            </a:r>
            <a:r>
              <a:rPr lang="es-ES" dirty="0"/>
              <a:t>hijo sabio alegra al padre; Y el hijo necio es tristeza de su madre.</a:t>
            </a:r>
          </a:p>
          <a:p>
            <a:r>
              <a:rPr lang="es-ES" dirty="0"/>
              <a:t>Proverbios 28:7</a:t>
            </a:r>
          </a:p>
          <a:p>
            <a:r>
              <a:rPr lang="es-ES" dirty="0"/>
              <a:t>El que guarda la ley es hijo prudente: Mas el que es compañero de glotones, amargara á su padre.</a:t>
            </a:r>
          </a:p>
        </p:txBody>
      </p:sp>
      <p:pic>
        <p:nvPicPr>
          <p:cNvPr id="9218" name="Picture 2"/>
          <p:cNvPicPr>
            <a:picLocks noChangeAspect="1" noChangeArrowheads="1"/>
          </p:cNvPicPr>
          <p:nvPr/>
        </p:nvPicPr>
        <p:blipFill>
          <a:blip r:embed="rId3" cstate="print"/>
          <a:srcRect/>
          <a:stretch>
            <a:fillRect/>
          </a:stretch>
        </p:blipFill>
        <p:spPr bwMode="auto">
          <a:xfrm>
            <a:off x="5072066" y="1071546"/>
            <a:ext cx="3943350" cy="3952875"/>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a:t>PARA SER LIBRE</a:t>
            </a:r>
          </a:p>
        </p:txBody>
      </p:sp>
      <p:sp>
        <p:nvSpPr>
          <p:cNvPr id="24579" name="Rectangle 3"/>
          <p:cNvSpPr>
            <a:spLocks noGrp="1" noChangeArrowheads="1"/>
          </p:cNvSpPr>
          <p:nvPr>
            <p:ph idx="1"/>
          </p:nvPr>
        </p:nvSpPr>
        <p:spPr>
          <a:xfrm>
            <a:off x="142844" y="1428736"/>
            <a:ext cx="5857916" cy="5143536"/>
          </a:xfrm>
        </p:spPr>
        <p:txBody>
          <a:bodyPr/>
          <a:lstStyle/>
          <a:p>
            <a:pPr>
              <a:lnSpc>
                <a:spcPct val="90000"/>
              </a:lnSpc>
            </a:pPr>
            <a:r>
              <a:rPr lang="es-ES" sz="2800" dirty="0"/>
              <a:t>RECIBE LA GRACIA DE DIOS</a:t>
            </a:r>
          </a:p>
          <a:p>
            <a:pPr>
              <a:lnSpc>
                <a:spcPct val="90000"/>
              </a:lnSpc>
            </a:pPr>
            <a:r>
              <a:rPr lang="es-ES" sz="2800" dirty="0"/>
              <a:t>BUEN SAMARITANO</a:t>
            </a:r>
          </a:p>
          <a:p>
            <a:pPr>
              <a:lnSpc>
                <a:spcPct val="90000"/>
              </a:lnSpc>
            </a:pPr>
            <a:r>
              <a:rPr lang="es-ES" sz="2800" dirty="0"/>
              <a:t>Isaías 38:16-17</a:t>
            </a:r>
          </a:p>
          <a:p>
            <a:pPr>
              <a:lnSpc>
                <a:spcPct val="90000"/>
              </a:lnSpc>
            </a:pPr>
            <a:r>
              <a:rPr lang="es-ES" sz="2800" dirty="0"/>
              <a:t>Oh Señor, sobre ellos vivirán tus piedades, Y á todos diré consistir en ellas la vida de mi espíritu; Pues tú me restablecerás, y me harás que viva. He aquí amargura grande me sobrevino en la paz: Mas á ti plació librar mi vida del hoyo de corrupción. Porque echaste tras tus espaldas todos mis pecados.</a:t>
            </a:r>
          </a:p>
        </p:txBody>
      </p:sp>
      <p:pic>
        <p:nvPicPr>
          <p:cNvPr id="10242" name="Picture 2"/>
          <p:cNvPicPr>
            <a:picLocks noChangeAspect="1" noChangeArrowheads="1"/>
          </p:cNvPicPr>
          <p:nvPr/>
        </p:nvPicPr>
        <p:blipFill>
          <a:blip r:embed="rId3" cstate="print"/>
          <a:srcRect r="19960"/>
          <a:stretch>
            <a:fillRect/>
          </a:stretch>
        </p:blipFill>
        <p:spPr bwMode="auto">
          <a:xfrm>
            <a:off x="5500694" y="571480"/>
            <a:ext cx="3357586" cy="2793824"/>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42844" y="285728"/>
            <a:ext cx="4929222" cy="6286544"/>
          </a:xfrm>
        </p:spPr>
        <p:txBody>
          <a:bodyPr>
            <a:noAutofit/>
          </a:bodyPr>
          <a:lstStyle/>
          <a:p>
            <a:r>
              <a:rPr lang="es-ES" sz="3600" dirty="0"/>
              <a:t>1 Samuel 22:2</a:t>
            </a:r>
          </a:p>
          <a:p>
            <a:r>
              <a:rPr lang="es-ES" sz="3600" dirty="0"/>
              <a:t>Y juntáronse con él todos los afligidos, y todo el que estaba adeudado, y todos los que se hallaban en amargura de espíritu, y </a:t>
            </a:r>
            <a:r>
              <a:rPr lang="es-ES" sz="3600" dirty="0" smtClean="0"/>
              <a:t>fue </a:t>
            </a:r>
            <a:r>
              <a:rPr lang="es-ES" sz="3600" dirty="0"/>
              <a:t>hecho capitán de ellos: y tuvo consigo como cuatrocientos hombres.</a:t>
            </a:r>
          </a:p>
        </p:txBody>
      </p:sp>
      <p:pic>
        <p:nvPicPr>
          <p:cNvPr id="4100" name="Picture 4"/>
          <p:cNvPicPr>
            <a:picLocks noChangeAspect="1" noChangeArrowheads="1"/>
          </p:cNvPicPr>
          <p:nvPr/>
        </p:nvPicPr>
        <p:blipFill>
          <a:blip r:embed="rId3" cstate="print"/>
          <a:srcRect/>
          <a:stretch>
            <a:fillRect/>
          </a:stretch>
        </p:blipFill>
        <p:spPr bwMode="auto">
          <a:xfrm>
            <a:off x="4857752" y="285728"/>
            <a:ext cx="4143404" cy="4143404"/>
          </a:xfrm>
          <a:prstGeom prst="rect">
            <a:avLst/>
          </a:prstGeom>
          <a:ln>
            <a:noFill/>
          </a:ln>
          <a:effectLst>
            <a:softEdge rad="112500"/>
          </a:effectLst>
        </p:spPr>
      </p:pic>
      <p:pic>
        <p:nvPicPr>
          <p:cNvPr id="5"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000628" y="785794"/>
            <a:ext cx="4143372" cy="928694"/>
          </a:xfrm>
        </p:spPr>
        <p:txBody>
          <a:bodyPr>
            <a:normAutofit/>
          </a:bodyPr>
          <a:lstStyle/>
          <a:p>
            <a:pPr>
              <a:lnSpc>
                <a:spcPct val="90000"/>
              </a:lnSpc>
              <a:buNone/>
            </a:pPr>
            <a:r>
              <a:rPr lang="es-ES" sz="3200" dirty="0" smtClean="0"/>
              <a:t>C</a:t>
            </a:r>
            <a:r>
              <a:rPr lang="es-ES" sz="3200" dirty="0"/>
              <a:t>) FLOR = SINTOMA</a:t>
            </a:r>
          </a:p>
        </p:txBody>
      </p:sp>
      <p:pic>
        <p:nvPicPr>
          <p:cNvPr id="5124" name="Picture 4"/>
          <p:cNvPicPr>
            <a:picLocks noChangeAspect="1" noChangeArrowheads="1"/>
          </p:cNvPicPr>
          <p:nvPr/>
        </p:nvPicPr>
        <p:blipFill>
          <a:blip r:embed="rId3" cstate="print"/>
          <a:srcRect/>
          <a:stretch>
            <a:fillRect/>
          </a:stretch>
        </p:blipFill>
        <p:spPr bwMode="auto">
          <a:xfrm>
            <a:off x="142843" y="214290"/>
            <a:ext cx="4664587" cy="6215106"/>
          </a:xfrm>
          <a:prstGeom prst="rect">
            <a:avLst/>
          </a:prstGeom>
          <a:ln>
            <a:noFill/>
          </a:ln>
          <a:effectLst>
            <a:softEdge rad="112500"/>
          </a:effectLst>
        </p:spPr>
      </p:pic>
      <p:sp>
        <p:nvSpPr>
          <p:cNvPr id="8" name="7 CuadroTexto"/>
          <p:cNvSpPr txBox="1"/>
          <p:nvPr/>
        </p:nvSpPr>
        <p:spPr>
          <a:xfrm>
            <a:off x="5572132" y="4714884"/>
            <a:ext cx="4000528" cy="830997"/>
          </a:xfrm>
          <a:prstGeom prst="rect">
            <a:avLst/>
          </a:prstGeom>
          <a:noFill/>
        </p:spPr>
        <p:txBody>
          <a:bodyPr wrap="square" rtlCol="0">
            <a:spAutoFit/>
          </a:bodyPr>
          <a:lstStyle/>
          <a:p>
            <a:r>
              <a:rPr lang="es-ES" sz="2400" dirty="0" smtClean="0"/>
              <a:t>A) RAIZ = PROBLEMA</a:t>
            </a:r>
          </a:p>
          <a:p>
            <a:endParaRPr lang="es-ES_tradnl" sz="2400" dirty="0"/>
          </a:p>
        </p:txBody>
      </p:sp>
      <p:sp>
        <p:nvSpPr>
          <p:cNvPr id="9" name="8 CuadroTexto"/>
          <p:cNvSpPr txBox="1"/>
          <p:nvPr/>
        </p:nvSpPr>
        <p:spPr>
          <a:xfrm>
            <a:off x="4857752" y="3357562"/>
            <a:ext cx="4286248" cy="1077218"/>
          </a:xfrm>
          <a:prstGeom prst="rect">
            <a:avLst/>
          </a:prstGeom>
          <a:noFill/>
        </p:spPr>
        <p:txBody>
          <a:bodyPr wrap="square" rtlCol="0">
            <a:spAutoFit/>
          </a:bodyPr>
          <a:lstStyle/>
          <a:p>
            <a:r>
              <a:rPr lang="es-ES" sz="3200" dirty="0" smtClean="0"/>
              <a:t>B) TALLO = ACTITUD</a:t>
            </a:r>
          </a:p>
          <a:p>
            <a:endParaRPr lang="es-ES_tradnl" sz="3200" dirty="0"/>
          </a:p>
        </p:txBody>
      </p:sp>
      <p:sp>
        <p:nvSpPr>
          <p:cNvPr id="10" name="9 Flecha abajo"/>
          <p:cNvSpPr/>
          <p:nvPr/>
        </p:nvSpPr>
        <p:spPr>
          <a:xfrm rot="4580320">
            <a:off x="4630902" y="4505406"/>
            <a:ext cx="415997" cy="1487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Flecha abajo"/>
          <p:cNvSpPr/>
          <p:nvPr/>
        </p:nvSpPr>
        <p:spPr>
          <a:xfrm rot="3805351">
            <a:off x="4255223" y="3500536"/>
            <a:ext cx="415997" cy="1190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Flecha abajo"/>
          <p:cNvSpPr/>
          <p:nvPr/>
        </p:nvSpPr>
        <p:spPr>
          <a:xfrm rot="4436174">
            <a:off x="4081828" y="406934"/>
            <a:ext cx="415997" cy="1600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34" y="214290"/>
            <a:ext cx="2643206" cy="1071570"/>
          </a:xfrm>
        </p:spPr>
        <p:txBody>
          <a:bodyPr/>
          <a:lstStyle/>
          <a:p>
            <a:r>
              <a:rPr lang="es-ES" sz="6600" dirty="0"/>
              <a:t>ODIO</a:t>
            </a:r>
          </a:p>
        </p:txBody>
      </p:sp>
      <p:sp>
        <p:nvSpPr>
          <p:cNvPr id="6147" name="Rectangle 3"/>
          <p:cNvSpPr>
            <a:spLocks noGrp="1" noChangeArrowheads="1"/>
          </p:cNvSpPr>
          <p:nvPr>
            <p:ph idx="1"/>
          </p:nvPr>
        </p:nvSpPr>
        <p:spPr>
          <a:xfrm>
            <a:off x="142844" y="1214422"/>
            <a:ext cx="5072098" cy="5072098"/>
          </a:xfrm>
        </p:spPr>
        <p:txBody>
          <a:bodyPr>
            <a:noAutofit/>
          </a:bodyPr>
          <a:lstStyle/>
          <a:p>
            <a:r>
              <a:rPr lang="es-ES" sz="3600" dirty="0"/>
              <a:t>Es profundo tanto que hace amargarse con todos los que son amigos del odiado. </a:t>
            </a:r>
          </a:p>
          <a:p>
            <a:r>
              <a:rPr lang="es-ES" sz="3600" dirty="0"/>
              <a:t>Como lo son: </a:t>
            </a:r>
          </a:p>
          <a:p>
            <a:r>
              <a:rPr lang="es-ES" sz="3600" dirty="0"/>
              <a:t>Amigos</a:t>
            </a:r>
          </a:p>
          <a:p>
            <a:r>
              <a:rPr lang="es-ES" sz="3600" dirty="0"/>
              <a:t>Familiares</a:t>
            </a:r>
          </a:p>
          <a:p>
            <a:r>
              <a:rPr lang="es-ES" sz="3600" dirty="0"/>
              <a:t>Allegados</a:t>
            </a:r>
          </a:p>
          <a:p>
            <a:r>
              <a:rPr lang="es-ES" sz="3600" dirty="0"/>
              <a:t>Etc.</a:t>
            </a:r>
          </a:p>
        </p:txBody>
      </p:sp>
      <p:pic>
        <p:nvPicPr>
          <p:cNvPr id="6148" name="Picture 4"/>
          <p:cNvPicPr>
            <a:picLocks noChangeAspect="1" noChangeArrowheads="1"/>
          </p:cNvPicPr>
          <p:nvPr/>
        </p:nvPicPr>
        <p:blipFill>
          <a:blip r:embed="rId3" cstate="print"/>
          <a:srcRect/>
          <a:stretch>
            <a:fillRect/>
          </a:stretch>
        </p:blipFill>
        <p:spPr bwMode="auto">
          <a:xfrm>
            <a:off x="5072066" y="285728"/>
            <a:ext cx="3860330" cy="5143512"/>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472" y="357166"/>
            <a:ext cx="7772400" cy="914400"/>
          </a:xfrm>
        </p:spPr>
        <p:txBody>
          <a:bodyPr/>
          <a:lstStyle/>
          <a:p>
            <a:r>
              <a:rPr lang="es-ES" dirty="0"/>
              <a:t>REBELION</a:t>
            </a:r>
          </a:p>
        </p:txBody>
      </p:sp>
      <p:sp>
        <p:nvSpPr>
          <p:cNvPr id="7171" name="Rectangle 3"/>
          <p:cNvSpPr>
            <a:spLocks noGrp="1" noChangeArrowheads="1"/>
          </p:cNvSpPr>
          <p:nvPr>
            <p:ph idx="1"/>
          </p:nvPr>
        </p:nvSpPr>
        <p:spPr>
          <a:xfrm>
            <a:off x="285720" y="1285860"/>
            <a:ext cx="4429156" cy="5357850"/>
          </a:xfrm>
        </p:spPr>
        <p:txBody>
          <a:bodyPr>
            <a:normAutofit/>
          </a:bodyPr>
          <a:lstStyle/>
          <a:p>
            <a:r>
              <a:rPr lang="es-ES" dirty="0"/>
              <a:t>Es un tallo que proviene de una </a:t>
            </a:r>
            <a:r>
              <a:rPr lang="es-ES" dirty="0" smtClean="0"/>
              <a:t>raíz </a:t>
            </a:r>
            <a:r>
              <a:rPr lang="es-ES" dirty="0"/>
              <a:t>de amargura.</a:t>
            </a:r>
          </a:p>
          <a:p>
            <a:r>
              <a:rPr lang="es-ES" dirty="0"/>
              <a:t>Se puede manifestar como:</a:t>
            </a:r>
          </a:p>
          <a:p>
            <a:pPr>
              <a:buFont typeface="Arial" pitchFamily="34" charset="0"/>
              <a:buChar char="•"/>
            </a:pPr>
            <a:r>
              <a:rPr lang="es-ES" dirty="0" smtClean="0"/>
              <a:t>Arrogancia</a:t>
            </a:r>
          </a:p>
          <a:p>
            <a:pPr>
              <a:buFont typeface="Arial" pitchFamily="34" charset="0"/>
              <a:buChar char="•"/>
            </a:pPr>
            <a:r>
              <a:rPr lang="es-ES" dirty="0" smtClean="0"/>
              <a:t>Quejas</a:t>
            </a:r>
          </a:p>
          <a:p>
            <a:pPr>
              <a:buFont typeface="Arial" pitchFamily="34" charset="0"/>
              <a:buChar char="•"/>
            </a:pPr>
            <a:r>
              <a:rPr lang="es-ES" dirty="0" smtClean="0"/>
              <a:t>Actitudes negativas</a:t>
            </a:r>
          </a:p>
          <a:p>
            <a:pPr>
              <a:buFont typeface="Arial" pitchFamily="34" charset="0"/>
              <a:buChar char="•"/>
            </a:pPr>
            <a:r>
              <a:rPr lang="es-ES" dirty="0" smtClean="0"/>
              <a:t>Y hacer las cosas a mi manera, etc.</a:t>
            </a:r>
            <a:endParaRPr lang="es-ES" dirty="0"/>
          </a:p>
        </p:txBody>
      </p:sp>
      <p:pic>
        <p:nvPicPr>
          <p:cNvPr id="7172" name="Picture 4"/>
          <p:cNvPicPr>
            <a:picLocks noChangeAspect="1" noChangeArrowheads="1"/>
          </p:cNvPicPr>
          <p:nvPr/>
        </p:nvPicPr>
        <p:blipFill>
          <a:blip r:embed="rId3" cstate="print"/>
          <a:srcRect/>
          <a:stretch>
            <a:fillRect/>
          </a:stretch>
        </p:blipFill>
        <p:spPr bwMode="auto">
          <a:xfrm>
            <a:off x="4714876" y="142852"/>
            <a:ext cx="4000528" cy="5330312"/>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a:t>INSEGURIDAD</a:t>
            </a:r>
          </a:p>
        </p:txBody>
      </p:sp>
      <p:sp>
        <p:nvSpPr>
          <p:cNvPr id="8195" name="Rectangle 3"/>
          <p:cNvSpPr>
            <a:spLocks noGrp="1" noChangeArrowheads="1"/>
          </p:cNvSpPr>
          <p:nvPr>
            <p:ph idx="1"/>
          </p:nvPr>
        </p:nvSpPr>
        <p:spPr>
          <a:xfrm>
            <a:off x="214282" y="1285860"/>
            <a:ext cx="4357718" cy="5000660"/>
          </a:xfrm>
        </p:spPr>
        <p:txBody>
          <a:bodyPr>
            <a:normAutofit lnSpcReduction="10000"/>
          </a:bodyPr>
          <a:lstStyle/>
          <a:p>
            <a:r>
              <a:rPr lang="es-ES" dirty="0"/>
              <a:t>Su seguridad depende de cosas que se le pueden quitar, </a:t>
            </a:r>
            <a:r>
              <a:rPr lang="es-ES" dirty="0" err="1"/>
              <a:t>asi</a:t>
            </a:r>
            <a:r>
              <a:rPr lang="es-ES" dirty="0"/>
              <a:t> que vive con inseguridad.</a:t>
            </a:r>
          </a:p>
          <a:p>
            <a:r>
              <a:rPr lang="es-ES" dirty="0"/>
              <a:t>Se puede poner en cosas tales como:</a:t>
            </a:r>
          </a:p>
          <a:p>
            <a:pPr>
              <a:buFont typeface="Arial" pitchFamily="34" charset="0"/>
              <a:buChar char="•"/>
            </a:pPr>
            <a:r>
              <a:rPr lang="es-ES" dirty="0"/>
              <a:t>Fama</a:t>
            </a:r>
          </a:p>
          <a:p>
            <a:pPr>
              <a:buFont typeface="Arial" pitchFamily="34" charset="0"/>
              <a:buChar char="•"/>
            </a:pPr>
            <a:r>
              <a:rPr lang="es-ES" dirty="0"/>
              <a:t>Dinero</a:t>
            </a:r>
          </a:p>
          <a:p>
            <a:pPr>
              <a:buFont typeface="Arial" pitchFamily="34" charset="0"/>
              <a:buChar char="•"/>
            </a:pPr>
            <a:r>
              <a:rPr lang="es-ES" dirty="0"/>
              <a:t>Poder</a:t>
            </a:r>
          </a:p>
          <a:p>
            <a:r>
              <a:rPr lang="es-ES" dirty="0"/>
              <a:t>Etc.</a:t>
            </a:r>
          </a:p>
        </p:txBody>
      </p:sp>
      <p:pic>
        <p:nvPicPr>
          <p:cNvPr id="8196" name="Picture 4"/>
          <p:cNvPicPr>
            <a:picLocks noChangeAspect="1" noChangeArrowheads="1"/>
          </p:cNvPicPr>
          <p:nvPr/>
        </p:nvPicPr>
        <p:blipFill>
          <a:blip r:embed="rId3" cstate="print"/>
          <a:srcRect l="20356"/>
          <a:stretch>
            <a:fillRect/>
          </a:stretch>
        </p:blipFill>
        <p:spPr bwMode="auto">
          <a:xfrm>
            <a:off x="4357686" y="571480"/>
            <a:ext cx="4684696" cy="392909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a:t>SARCARMO</a:t>
            </a:r>
          </a:p>
        </p:txBody>
      </p:sp>
      <p:sp>
        <p:nvSpPr>
          <p:cNvPr id="9219" name="Rectangle 3"/>
          <p:cNvSpPr>
            <a:spLocks noGrp="1" noChangeArrowheads="1"/>
          </p:cNvSpPr>
          <p:nvPr>
            <p:ph idx="1"/>
          </p:nvPr>
        </p:nvSpPr>
        <p:spPr>
          <a:xfrm>
            <a:off x="285720" y="1428736"/>
            <a:ext cx="5143536" cy="5286412"/>
          </a:xfrm>
        </p:spPr>
        <p:txBody>
          <a:bodyPr/>
          <a:lstStyle/>
          <a:p>
            <a:r>
              <a:rPr lang="es-ES" dirty="0"/>
              <a:t>Es una torcedura en la actitud, es burla o ironía mordaz, hiriente y humillante, ofensiva e incluye maltrato….</a:t>
            </a:r>
          </a:p>
          <a:p>
            <a:pPr>
              <a:buFont typeface="Arial" pitchFamily="34" charset="0"/>
              <a:buChar char="•"/>
            </a:pPr>
            <a:r>
              <a:rPr lang="es-ES" dirty="0"/>
              <a:t>Burla</a:t>
            </a:r>
          </a:p>
          <a:p>
            <a:pPr>
              <a:buFont typeface="Arial" pitchFamily="34" charset="0"/>
              <a:buChar char="•"/>
            </a:pPr>
            <a:r>
              <a:rPr lang="es-ES" dirty="0"/>
              <a:t>Palabras soeces</a:t>
            </a:r>
          </a:p>
          <a:p>
            <a:pPr>
              <a:buFont typeface="Arial" pitchFamily="34" charset="0"/>
              <a:buChar char="•"/>
            </a:pPr>
            <a:r>
              <a:rPr lang="es-ES" dirty="0"/>
              <a:t>Actitud de altivez</a:t>
            </a:r>
          </a:p>
          <a:p>
            <a:r>
              <a:rPr lang="es-ES" dirty="0"/>
              <a:t>Etc.</a:t>
            </a:r>
          </a:p>
          <a:p>
            <a:endParaRPr lang="es-ES" dirty="0"/>
          </a:p>
        </p:txBody>
      </p:sp>
      <p:pic>
        <p:nvPicPr>
          <p:cNvPr id="9220" name="Picture 4"/>
          <p:cNvPicPr>
            <a:picLocks noChangeAspect="1" noChangeArrowheads="1"/>
          </p:cNvPicPr>
          <p:nvPr/>
        </p:nvPicPr>
        <p:blipFill>
          <a:blip r:embed="rId3" cstate="print"/>
          <a:srcRect/>
          <a:stretch>
            <a:fillRect/>
          </a:stretch>
        </p:blipFill>
        <p:spPr bwMode="auto">
          <a:xfrm>
            <a:off x="5143504" y="142852"/>
            <a:ext cx="3571900" cy="5363150"/>
          </a:xfrm>
          <a:prstGeom prst="rect">
            <a:avLst/>
          </a:prstGeom>
          <a:ln>
            <a:noFill/>
          </a:ln>
          <a:effectLst>
            <a:softEdge rad="112500"/>
          </a:effectLst>
        </p:spPr>
      </p:pic>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4282" y="142852"/>
            <a:ext cx="2000264" cy="914400"/>
          </a:xfrm>
        </p:spPr>
        <p:txBody>
          <a:bodyPr/>
          <a:lstStyle/>
          <a:p>
            <a:r>
              <a:rPr lang="es-ES" dirty="0"/>
              <a:t>PEREZA</a:t>
            </a:r>
          </a:p>
        </p:txBody>
      </p:sp>
      <p:sp>
        <p:nvSpPr>
          <p:cNvPr id="10243" name="Rectangle 3"/>
          <p:cNvSpPr>
            <a:spLocks noGrp="1" noChangeArrowheads="1"/>
          </p:cNvSpPr>
          <p:nvPr>
            <p:ph idx="1"/>
          </p:nvPr>
        </p:nvSpPr>
        <p:spPr>
          <a:xfrm>
            <a:off x="5000628" y="214290"/>
            <a:ext cx="3500462" cy="3500462"/>
          </a:xfrm>
        </p:spPr>
        <p:txBody>
          <a:bodyPr>
            <a:noAutofit/>
          </a:bodyPr>
          <a:lstStyle/>
          <a:p>
            <a:r>
              <a:rPr lang="es-ES" sz="3200" dirty="0"/>
              <a:t>SINTOMA</a:t>
            </a:r>
          </a:p>
          <a:p>
            <a:r>
              <a:rPr lang="es-ES" sz="3200" dirty="0"/>
              <a:t>Falta de ánimo o de disposición para hacer cierta cosa, especialmente para moverse o trabajar</a:t>
            </a:r>
            <a:r>
              <a:rPr lang="es-ES" sz="3200" dirty="0" smtClean="0"/>
              <a:t>.</a:t>
            </a:r>
            <a:endParaRPr lang="es-ES" sz="3200" dirty="0"/>
          </a:p>
        </p:txBody>
      </p:sp>
      <p:pic>
        <p:nvPicPr>
          <p:cNvPr id="10244" name="Picture 4"/>
          <p:cNvPicPr>
            <a:picLocks noChangeAspect="1" noChangeArrowheads="1"/>
          </p:cNvPicPr>
          <p:nvPr/>
        </p:nvPicPr>
        <p:blipFill>
          <a:blip r:embed="rId3" cstate="print"/>
          <a:srcRect/>
          <a:stretch>
            <a:fillRect/>
          </a:stretch>
        </p:blipFill>
        <p:spPr bwMode="auto">
          <a:xfrm>
            <a:off x="171453" y="785794"/>
            <a:ext cx="4829175" cy="3209925"/>
          </a:xfrm>
          <a:prstGeom prst="rect">
            <a:avLst/>
          </a:prstGeom>
          <a:ln>
            <a:noFill/>
          </a:ln>
          <a:effectLst>
            <a:softEdge rad="112500"/>
          </a:effectLst>
        </p:spPr>
      </p:pic>
      <p:sp>
        <p:nvSpPr>
          <p:cNvPr id="8" name="7 CuadroTexto"/>
          <p:cNvSpPr txBox="1"/>
          <p:nvPr/>
        </p:nvSpPr>
        <p:spPr>
          <a:xfrm>
            <a:off x="214282" y="4286256"/>
            <a:ext cx="7143800" cy="2554545"/>
          </a:xfrm>
          <a:prstGeom prst="rect">
            <a:avLst/>
          </a:prstGeom>
          <a:noFill/>
        </p:spPr>
        <p:txBody>
          <a:bodyPr wrap="square" rtlCol="0">
            <a:spAutoFit/>
          </a:bodyPr>
          <a:lstStyle/>
          <a:p>
            <a:r>
              <a:rPr lang="es-ES" sz="3200" dirty="0" smtClean="0"/>
              <a:t>1.Negligencia, tedio o descuido en las cosas a que estamos obligados.</a:t>
            </a:r>
          </a:p>
          <a:p>
            <a:r>
              <a:rPr lang="es-ES" sz="3200" dirty="0" smtClean="0"/>
              <a:t>2. Flojedad, descuido o tardanza en las acciones o movimientos.</a:t>
            </a:r>
          </a:p>
          <a:p>
            <a:endParaRPr lang="es-ES_tradnl" sz="3200" dirty="0"/>
          </a:p>
        </p:txBody>
      </p:sp>
      <p:pic>
        <p:nvPicPr>
          <p:cNvPr id="7" name="Ministerios la mision wmv.wmv">
            <a:hlinkClick r:id="" action="ppaction://media"/>
          </p:cNvPr>
          <p:cNvPicPr>
            <a:picLocks noRot="1" noChangeAspect="1"/>
          </p:cNvPicPr>
          <p:nvPr>
            <a:videoFile r:link="rId1"/>
          </p:nvPr>
        </p:nvPicPr>
        <p:blipFill>
          <a:blip r:embed="rId4" cstate="print"/>
          <a:stretch>
            <a:fillRect/>
          </a:stretch>
        </p:blipFill>
        <p:spPr>
          <a:xfrm>
            <a:off x="7524771" y="5643578"/>
            <a:ext cx="1619229" cy="12144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214</TotalTime>
  <Words>1059</Words>
  <Application>Microsoft Office PowerPoint</Application>
  <PresentationFormat>Presentación en pantalla (4:3)</PresentationFormat>
  <Paragraphs>92</Paragraphs>
  <Slides>22</Slides>
  <Notes>0</Notes>
  <HiddenSlides>0</HiddenSlides>
  <MMClips>22</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Metro</vt:lpstr>
      <vt:lpstr>AMARGURA</vt:lpstr>
      <vt:lpstr>SIMBOLIZA UN ARBOL:</vt:lpstr>
      <vt:lpstr>Diapositiva 3</vt:lpstr>
      <vt:lpstr>Diapositiva 4</vt:lpstr>
      <vt:lpstr>ODIO</vt:lpstr>
      <vt:lpstr>REBELION</vt:lpstr>
      <vt:lpstr>INSEGURIDAD</vt:lpstr>
      <vt:lpstr>SARCARMO</vt:lpstr>
      <vt:lpstr>PEREZA</vt:lpstr>
      <vt:lpstr>ROSTRO MARCADO</vt:lpstr>
      <vt:lpstr>IMPETUOSIDAD</vt:lpstr>
      <vt:lpstr>CRITICA E INDIRECTAS</vt:lpstr>
      <vt:lpstr>Diapositiva 13</vt:lpstr>
      <vt:lpstr>LA AMARGURA PRODUCE</vt:lpstr>
      <vt:lpstr>LA AMARGURA PROVOCA:</vt:lpstr>
      <vt:lpstr>CAUSAS DE LA AMARGURA</vt:lpstr>
      <vt:lpstr>Diapositiva 17</vt:lpstr>
      <vt:lpstr>ABUSO FISICO</vt:lpstr>
      <vt:lpstr>Diapositiva 19</vt:lpstr>
      <vt:lpstr>ABUSO SEXUAL</vt:lpstr>
      <vt:lpstr>HIJOS DESOBEDIENTES</vt:lpstr>
      <vt:lpstr>PARA SER LIBRE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AMARGURA</dc:title>
  <dc:creator>DAVID Y MARTHA</dc:creator>
  <cp:lastModifiedBy>Elías Páez</cp:lastModifiedBy>
  <cp:revision>19</cp:revision>
  <dcterms:created xsi:type="dcterms:W3CDTF">2009-02-18T20:02:00Z</dcterms:created>
  <dcterms:modified xsi:type="dcterms:W3CDTF">2011-01-22T15:14:36Z</dcterms:modified>
</cp:coreProperties>
</file>