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2" r:id="rId4"/>
    <p:sldId id="263" r:id="rId5"/>
    <p:sldId id="269" r:id="rId6"/>
    <p:sldId id="261" r:id="rId7"/>
    <p:sldId id="267" r:id="rId8"/>
    <p:sldId id="266" r:id="rId9"/>
    <p:sldId id="268" r:id="rId10"/>
    <p:sldId id="260" r:id="rId11"/>
    <p:sldId id="259" r:id="rId12"/>
    <p:sldId id="258" r:id="rId13"/>
    <p:sldId id="264" r:id="rId14"/>
    <p:sldId id="257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7260-F745-49E4-9EFC-70214113DCB9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0854-5CA6-4990-9BE9-CE6B0DBC294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7260-F745-49E4-9EFC-70214113DCB9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0854-5CA6-4990-9BE9-CE6B0DBC294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7260-F745-49E4-9EFC-70214113DCB9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0854-5CA6-4990-9BE9-CE6B0DBC294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7260-F745-49E4-9EFC-70214113DCB9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0854-5CA6-4990-9BE9-CE6B0DBC294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7260-F745-49E4-9EFC-70214113DCB9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0854-5CA6-4990-9BE9-CE6B0DBC294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7260-F745-49E4-9EFC-70214113DCB9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0854-5CA6-4990-9BE9-CE6B0DBC294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7260-F745-49E4-9EFC-70214113DCB9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0854-5CA6-4990-9BE9-CE6B0DBC294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7260-F745-49E4-9EFC-70214113DCB9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0854-5CA6-4990-9BE9-CE6B0DBC294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7260-F745-49E4-9EFC-70214113DCB9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0854-5CA6-4990-9BE9-CE6B0DBC294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7260-F745-49E4-9EFC-70214113DCB9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0854-5CA6-4990-9BE9-CE6B0DBC294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7260-F745-49E4-9EFC-70214113DCB9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0854-5CA6-4990-9BE9-CE6B0DBC294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17260-F745-49E4-9EFC-70214113DCB9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40854-5CA6-4990-9BE9-CE6B0DBC294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miconcordancia.com/biblia.php?w_tbl=tbl_capitulos&amp;Libro=59&amp;Capitulos=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iconcordancia.com/biblia.php?w_tbl=tbl_capitulos&amp;Libro=48&amp;Capitulos=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iconcordancia.com/biblia.php?w_tbl=tbl_capitulos&amp;Libro=62&amp;Capitulos=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miconcordancia.com/biblia.php?w_tbl=tbl_capitulos&amp;Libro=21&amp;Capitulos=7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iconcordancia.com/biblia.php?w_tbl=tbl_capitulos&amp;Libro=62&amp;Capitulos=5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miconcordancia.com/biblia.php?w_tbl=tbl_capitulos&amp;Libro=62&amp;Capitulos=5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miconcordancia.com/biblia.php?w_tbl=tbl_capitulos&amp;Libro=62&amp;Capitulos=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es-ES" b="1" i="1" u="sng" dirty="0">
                <a:solidFill>
                  <a:schemeClr val="bg1"/>
                </a:solidFill>
              </a:rPr>
              <a:t>VENCIENDO AL GIGANTE DEL PECADO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8500"/>
          <a:stretch>
            <a:fillRect/>
          </a:stretch>
        </p:blipFill>
        <p:spPr bwMode="auto">
          <a:xfrm>
            <a:off x="2285984" y="1500174"/>
            <a:ext cx="4714908" cy="50315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4525963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endParaRPr lang="es-MX" dirty="0">
              <a:solidFill>
                <a:schemeClr val="bg1"/>
              </a:solidFill>
            </a:endParaRPr>
          </a:p>
          <a:p>
            <a:pPr lvl="1"/>
            <a:r>
              <a:rPr lang="es-ES" sz="3500" b="1" u="sng" dirty="0" smtClean="0">
                <a:solidFill>
                  <a:schemeClr val="bg1"/>
                </a:solidFill>
              </a:rPr>
              <a:t>QUE PECADOS HEMOS COMETIDOS COMO LIDERES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LA FALSA HUMILDAD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EL FARICEISMO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LA AVARICIA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LA MURMURACION DE LAS AUTORIDADES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LA AROGANCIA </a:t>
            </a:r>
            <a:endParaRPr lang="es-MX" dirty="0" smtClean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LA OFENSA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LA CRITICA ECT.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71472" y="4071942"/>
            <a:ext cx="1857388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16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?</a:t>
            </a:r>
            <a:endParaRPr lang="es-ES" sz="16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714612" y="4000504"/>
            <a:ext cx="1857388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16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?</a:t>
            </a:r>
            <a:endParaRPr lang="es-ES" sz="16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000628" y="4068270"/>
            <a:ext cx="1857388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16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?</a:t>
            </a:r>
            <a:endParaRPr lang="es-ES" sz="16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143768" y="4000504"/>
            <a:ext cx="1857388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16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?</a:t>
            </a:r>
            <a:endParaRPr lang="es-ES" sz="16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s-ES" dirty="0" smtClean="0">
                <a:solidFill>
                  <a:schemeClr val="bg1"/>
                </a:solidFill>
              </a:rPr>
              <a:t>EXISTEN TRES CLASES DE PERDÓN: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1143000"/>
            <a:ext cx="6786563" cy="5715000"/>
          </a:xfrm>
        </p:spPr>
        <p:txBody>
          <a:bodyPr>
            <a:normAutofit fontScale="92500"/>
          </a:bodyPr>
          <a:lstStyle/>
          <a:p>
            <a:pPr lvl="0"/>
            <a:r>
              <a:rPr lang="es-ES" b="1" dirty="0" smtClean="0">
                <a:solidFill>
                  <a:schemeClr val="bg1"/>
                </a:solidFill>
              </a:rPr>
              <a:t>Perdón </a:t>
            </a:r>
            <a:r>
              <a:rPr lang="es-ES" b="1" u="sng" dirty="0" smtClean="0">
                <a:solidFill>
                  <a:schemeClr val="bg1"/>
                </a:solidFill>
              </a:rPr>
              <a:t>JUDICIAL</a:t>
            </a:r>
            <a:r>
              <a:rPr lang="es-ES" dirty="0" smtClean="0">
                <a:solidFill>
                  <a:schemeClr val="bg1"/>
                </a:solidFill>
              </a:rPr>
              <a:t>: </a:t>
            </a:r>
            <a:r>
              <a:rPr lang="es-ES" dirty="0">
                <a:solidFill>
                  <a:schemeClr val="bg1"/>
                </a:solidFill>
              </a:rPr>
              <a:t>Es el que se aplica a todos los pecados pasados, presentes 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>
                <a:solidFill>
                  <a:schemeClr val="bg1"/>
                </a:solidFill>
              </a:rPr>
              <a:t>removiendo toda culpa y castigo.   En la Biblia aparece asociado a la doctrina de la EXPIACIÓN (la necesidad de sacrificio para vindicar la justicia ofendida de Dios. </a:t>
            </a:r>
            <a:r>
              <a:rPr lang="es-ES" dirty="0" err="1">
                <a:solidFill>
                  <a:schemeClr val="bg1"/>
                </a:solidFill>
              </a:rPr>
              <a:t>Lv.</a:t>
            </a:r>
            <a:r>
              <a:rPr lang="es-ES" dirty="0">
                <a:solidFill>
                  <a:schemeClr val="bg1"/>
                </a:solidFill>
              </a:rPr>
              <a:t> 17:11); en el NT la muerte de Cristo en la cruz es la garantía divina de perdón. Ef. 1:7, Hebreos 10:14 Cristo la única ofrenda necesaria para otorgar perdón. Reintegra mi </a:t>
            </a:r>
            <a:r>
              <a:rPr lang="es-ES" b="1" i="1" dirty="0" err="1">
                <a:solidFill>
                  <a:schemeClr val="bg1"/>
                </a:solidFill>
              </a:rPr>
              <a:t>Autovalía</a:t>
            </a:r>
            <a:r>
              <a:rPr lang="es-ES" dirty="0">
                <a:solidFill>
                  <a:schemeClr val="bg1"/>
                </a:solidFill>
              </a:rPr>
              <a:t> (lo que yo creo que Dios piensa de mí</a:t>
            </a:r>
            <a:r>
              <a:rPr lang="es-ES" dirty="0" smtClean="0">
                <a:solidFill>
                  <a:schemeClr val="bg1"/>
                </a:solidFill>
              </a:rPr>
              <a:t>).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340768"/>
            <a:ext cx="2500298" cy="5517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0"/>
            <a:ext cx="6357938" cy="6858000"/>
          </a:xfrm>
        </p:spPr>
        <p:txBody>
          <a:bodyPr>
            <a:noAutofit/>
          </a:bodyPr>
          <a:lstStyle/>
          <a:p>
            <a:pPr lvl="0"/>
            <a:r>
              <a:rPr lang="es-ES" sz="3600" b="1" dirty="0">
                <a:solidFill>
                  <a:schemeClr val="bg1"/>
                </a:solidFill>
              </a:rPr>
              <a:t>Perdón </a:t>
            </a:r>
            <a:r>
              <a:rPr lang="es-ES" sz="3600" b="1" u="sng" dirty="0" smtClean="0">
                <a:solidFill>
                  <a:schemeClr val="bg1"/>
                </a:solidFill>
              </a:rPr>
              <a:t>PATERNAL</a:t>
            </a:r>
            <a:r>
              <a:rPr lang="es-ES" sz="3600" dirty="0" smtClean="0">
                <a:solidFill>
                  <a:schemeClr val="bg1"/>
                </a:solidFill>
              </a:rPr>
              <a:t>: </a:t>
            </a:r>
            <a:r>
              <a:rPr lang="es-ES" sz="3600" dirty="0">
                <a:solidFill>
                  <a:schemeClr val="bg1"/>
                </a:solidFill>
              </a:rPr>
              <a:t>Es el perdón dado por </a:t>
            </a:r>
            <a:r>
              <a:rPr lang="es-ES" sz="3600" dirty="0" smtClean="0">
                <a:solidFill>
                  <a:schemeClr val="bg1"/>
                </a:solidFill>
              </a:rPr>
              <a:t>Dios como Padre </a:t>
            </a:r>
            <a:r>
              <a:rPr lang="es-ES" sz="3600" dirty="0">
                <a:solidFill>
                  <a:schemeClr val="bg1"/>
                </a:solidFill>
              </a:rPr>
              <a:t>cada vez que sea necesario para proveer restauración, confirmación y confianza, testifica de la seguridad del perdón judicial y mi posición como hijo-heredero, reintegra la</a:t>
            </a:r>
            <a:r>
              <a:rPr lang="es-ES" sz="3600" b="1" i="1" dirty="0">
                <a:solidFill>
                  <a:schemeClr val="bg1"/>
                </a:solidFill>
              </a:rPr>
              <a:t> Autoestima</a:t>
            </a:r>
            <a:r>
              <a:rPr lang="es-ES" sz="3600" dirty="0">
                <a:solidFill>
                  <a:schemeClr val="bg1"/>
                </a:solidFill>
              </a:rPr>
              <a:t> (lo que yo pienso de mí mismo) 2 </a:t>
            </a:r>
            <a:r>
              <a:rPr lang="es-ES" sz="3600" dirty="0" err="1">
                <a:solidFill>
                  <a:schemeClr val="bg1"/>
                </a:solidFill>
              </a:rPr>
              <a:t>Co.</a:t>
            </a:r>
            <a:r>
              <a:rPr lang="es-ES" sz="3600" dirty="0">
                <a:solidFill>
                  <a:schemeClr val="bg1"/>
                </a:solidFill>
              </a:rPr>
              <a:t> 1:3-4.  Ejemplo: Lucas </a:t>
            </a:r>
            <a:r>
              <a:rPr lang="es-ES" sz="3600" dirty="0" smtClean="0">
                <a:solidFill>
                  <a:schemeClr val="bg1"/>
                </a:solidFill>
              </a:rPr>
              <a:t>15:18-23</a:t>
            </a:r>
            <a:endParaRPr lang="es-MX" sz="36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5" y="3657318"/>
            <a:ext cx="2928926" cy="3200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57864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600" b="1" dirty="0" smtClean="0">
                <a:solidFill>
                  <a:schemeClr val="bg1"/>
                </a:solidFill>
              </a:rPr>
              <a:t>Perdón </a:t>
            </a:r>
            <a:r>
              <a:rPr lang="es-ES" sz="3600" b="1" u="sng" dirty="0" smtClean="0">
                <a:solidFill>
                  <a:schemeClr val="bg1"/>
                </a:solidFill>
              </a:rPr>
              <a:t>TERAPEUTICO</a:t>
            </a:r>
            <a:r>
              <a:rPr lang="es-ES" sz="3600" dirty="0" smtClean="0">
                <a:solidFill>
                  <a:schemeClr val="bg1"/>
                </a:solidFill>
              </a:rPr>
              <a:t>: Este produce reconciliación, sanidad y liberación.  Este se da por intervención divina, pero lo ejecuto YO y derrota toda intención demoníaca contra nosotros. 2 </a:t>
            </a:r>
            <a:r>
              <a:rPr lang="es-ES" sz="3600" dirty="0" err="1" smtClean="0">
                <a:solidFill>
                  <a:schemeClr val="bg1"/>
                </a:solidFill>
              </a:rPr>
              <a:t>Co.</a:t>
            </a:r>
            <a:r>
              <a:rPr lang="es-ES" sz="3600" dirty="0" smtClean="0">
                <a:solidFill>
                  <a:schemeClr val="bg1"/>
                </a:solidFill>
              </a:rPr>
              <a:t> 2:10-11. Reintegra mi </a:t>
            </a:r>
            <a:r>
              <a:rPr lang="es-ES" sz="3600" b="1" i="1" dirty="0" smtClean="0">
                <a:solidFill>
                  <a:schemeClr val="bg1"/>
                </a:solidFill>
              </a:rPr>
              <a:t>Autoimagen</a:t>
            </a:r>
            <a:r>
              <a:rPr lang="es-ES" sz="3600" dirty="0" smtClean="0">
                <a:solidFill>
                  <a:schemeClr val="bg1"/>
                </a:solidFill>
              </a:rPr>
              <a:t> (lo que yo pienso que otros piensan de mí).</a:t>
            </a:r>
            <a:endParaRPr lang="es-MX" sz="36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706462"/>
            <a:ext cx="3428992" cy="5151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0"/>
            <a:ext cx="5572125" cy="6858000"/>
          </a:xfrm>
        </p:spPr>
        <p:txBody>
          <a:bodyPr>
            <a:normAutofit fontScale="92500"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CONCLUSIÓN.</a:t>
            </a:r>
            <a:endParaRPr lang="es-MX" sz="4000" dirty="0">
              <a:solidFill>
                <a:schemeClr val="bg1"/>
              </a:solidFill>
            </a:endParaRPr>
          </a:p>
          <a:p>
            <a:r>
              <a:rPr lang="es-MX" sz="4000" b="1" dirty="0" smtClean="0"/>
              <a:t>52</a:t>
            </a:r>
            <a:r>
              <a:rPr lang="es-MX" sz="4000" b="1" dirty="0" smtClean="0">
                <a:solidFill>
                  <a:schemeClr val="bg1"/>
                </a:solidFill>
              </a:rPr>
              <a:t>. </a:t>
            </a:r>
            <a:r>
              <a:rPr lang="es-MX" sz="4000" b="1" dirty="0" smtClean="0">
                <a:solidFill>
                  <a:schemeClr val="bg1"/>
                </a:solidFill>
                <a:hlinkClick r:id="rId2" action="ppaction://hlinkfile"/>
              </a:rPr>
              <a:t>Santiago 4:8</a:t>
            </a:r>
            <a:r>
              <a:rPr lang="es-MX" sz="4000" b="1" dirty="0" smtClean="0">
                <a:solidFill>
                  <a:schemeClr val="bg1"/>
                </a:solidFill>
              </a:rPr>
              <a:t>:</a:t>
            </a:r>
            <a:r>
              <a:rPr lang="es-MX" sz="4000" dirty="0" smtClean="0">
                <a:solidFill>
                  <a:schemeClr val="bg1"/>
                </a:solidFill>
              </a:rPr>
              <a:t> Acercaos a Dios, y él se acercará a vosotros.</a:t>
            </a:r>
            <a:r>
              <a:rPr lang="es-MX" sz="4000" b="1" dirty="0" smtClean="0">
                <a:solidFill>
                  <a:schemeClr val="bg1"/>
                </a:solidFill>
              </a:rPr>
              <a:t> PECADORES</a:t>
            </a:r>
            <a:r>
              <a:rPr lang="es-MX" sz="4000" dirty="0" smtClean="0">
                <a:solidFill>
                  <a:schemeClr val="bg1"/>
                </a:solidFill>
              </a:rPr>
              <a:t>, limpiad las manos; y vosotros los de doble ánimo, purificad vuestros corazones. </a:t>
            </a:r>
            <a:br>
              <a:rPr lang="es-MX" sz="4000" dirty="0" smtClean="0">
                <a:solidFill>
                  <a:schemeClr val="bg1"/>
                </a:solidFill>
              </a:rPr>
            </a:br>
            <a:endParaRPr lang="es-MX" sz="4000" dirty="0" smtClean="0">
              <a:solidFill>
                <a:schemeClr val="bg1"/>
              </a:solidFill>
            </a:endParaRPr>
          </a:p>
          <a:p>
            <a:r>
              <a:rPr lang="es-MX" sz="4000" dirty="0" smtClean="0"/>
              <a:t/>
            </a:r>
            <a:br>
              <a:rPr lang="es-MX" sz="4000" dirty="0" smtClean="0"/>
            </a:br>
            <a:endParaRPr lang="es-MX" sz="40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9757" y="2705124"/>
            <a:ext cx="3724275" cy="415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14554"/>
            <a:ext cx="6474291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179512" y="0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hlinkClick r:id="rId3" action="ppaction://hlinkfile"/>
              </a:rPr>
              <a:t>Gálatas </a:t>
            </a:r>
            <a:r>
              <a:rPr lang="es-MX" sz="3200" b="1" dirty="0" smtClean="0">
                <a:solidFill>
                  <a:schemeClr val="bg1"/>
                </a:solidFill>
                <a:hlinkClick r:id="rId3" action="ppaction://hlinkfile"/>
              </a:rPr>
              <a:t>2:17</a:t>
            </a:r>
            <a:r>
              <a:rPr lang="es-MX" sz="3200" b="1" dirty="0" smtClean="0">
                <a:solidFill>
                  <a:schemeClr val="bg1"/>
                </a:solidFill>
              </a:rPr>
              <a:t>:</a:t>
            </a:r>
            <a:r>
              <a:rPr lang="es-MX" sz="3200" dirty="0" smtClean="0">
                <a:solidFill>
                  <a:schemeClr val="bg1"/>
                </a:solidFill>
              </a:rPr>
              <a:t> Y si buscando ser justificados en Cristo, también nosotros somos hallados</a:t>
            </a:r>
            <a:r>
              <a:rPr lang="es-MX" sz="3200" b="1" dirty="0" smtClean="0">
                <a:solidFill>
                  <a:schemeClr val="bg1"/>
                </a:solidFill>
              </a:rPr>
              <a:t> PECADORES</a:t>
            </a:r>
            <a:r>
              <a:rPr lang="es-MX" sz="3200" dirty="0" smtClean="0">
                <a:solidFill>
                  <a:schemeClr val="bg1"/>
                </a:solidFill>
              </a:rPr>
              <a:t>, ¿es por eso Cristo ministro de pecado? En ninguna manera</a:t>
            </a:r>
            <a:endParaRPr lang="es-MX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sz="5400" dirty="0" smtClean="0">
                <a:solidFill>
                  <a:schemeClr val="bg1"/>
                </a:solidFill>
              </a:rPr>
              <a:t>Reconocer </a:t>
            </a:r>
            <a:r>
              <a:rPr lang="es-ES" sz="5400" dirty="0">
                <a:solidFill>
                  <a:schemeClr val="bg1"/>
                </a:solidFill>
              </a:rPr>
              <a:t>que </a:t>
            </a:r>
            <a:r>
              <a:rPr lang="es-ES" sz="5400" dirty="0" smtClean="0">
                <a:solidFill>
                  <a:schemeClr val="bg1"/>
                </a:solidFill>
              </a:rPr>
              <a:t>todos pecamos y necesitamos la </a:t>
            </a:r>
            <a:r>
              <a:rPr lang="es-MX" sz="5400" b="1" dirty="0" smtClean="0">
                <a:solidFill>
                  <a:schemeClr val="bg1"/>
                </a:solidFill>
              </a:rPr>
              <a:t>gracia de Dios</a:t>
            </a:r>
          </a:p>
          <a:p>
            <a:r>
              <a:rPr lang="es-MX" sz="5400" b="1" dirty="0" smtClean="0">
                <a:solidFill>
                  <a:schemeClr val="bg1"/>
                </a:solidFill>
              </a:rPr>
              <a:t>. </a:t>
            </a:r>
            <a:r>
              <a:rPr lang="es-MX" sz="5400" b="1" dirty="0" smtClean="0">
                <a:solidFill>
                  <a:schemeClr val="bg1"/>
                </a:solidFill>
                <a:hlinkClick r:id="rId2" action="ppaction://hlinkfile"/>
              </a:rPr>
              <a:t>1 Juan 1:10</a:t>
            </a:r>
            <a:r>
              <a:rPr lang="es-MX" sz="5400" b="1" dirty="0" smtClean="0">
                <a:solidFill>
                  <a:schemeClr val="bg1"/>
                </a:solidFill>
              </a:rPr>
              <a:t>:</a:t>
            </a:r>
            <a:r>
              <a:rPr lang="es-MX" sz="5400" dirty="0" smtClean="0">
                <a:solidFill>
                  <a:schemeClr val="bg1"/>
                </a:solidFill>
              </a:rPr>
              <a:t> Si decimos que </a:t>
            </a:r>
            <a:r>
              <a:rPr lang="es-MX" sz="5400" b="1" dirty="0" smtClean="0">
                <a:solidFill>
                  <a:schemeClr val="bg1"/>
                </a:solidFill>
              </a:rPr>
              <a:t>NO HEMOS PECADO</a:t>
            </a:r>
            <a:r>
              <a:rPr lang="es-MX" sz="5400" dirty="0" smtClean="0">
                <a:solidFill>
                  <a:schemeClr val="bg1"/>
                </a:solidFill>
              </a:rPr>
              <a:t>, le hacemos a él mentiroso, y su palabra no está en nosotros. </a:t>
            </a:r>
            <a:br>
              <a:rPr lang="es-MX" sz="5400" dirty="0" smtClean="0">
                <a:solidFill>
                  <a:schemeClr val="bg1"/>
                </a:solidFill>
              </a:rPr>
            </a:br>
            <a:endParaRPr lang="es-MX" sz="5400" dirty="0" smtClean="0">
              <a:solidFill>
                <a:schemeClr val="bg1"/>
              </a:solidFill>
            </a:endParaRPr>
          </a:p>
          <a:p>
            <a:r>
              <a:rPr lang="es-MX" sz="5400" dirty="0" smtClean="0"/>
              <a:t/>
            </a:r>
            <a:br>
              <a:rPr lang="es-MX" sz="5400" dirty="0" smtClean="0"/>
            </a:br>
            <a:endParaRPr lang="es-MX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</a:rPr>
              <a:t>HASTA EL LIDER MAS CONSAGRADO COMETE ERRORES</a:t>
            </a:r>
            <a:endParaRPr lang="es-MX" sz="4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1844824"/>
            <a:ext cx="88924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5400" b="1" dirty="0" smtClean="0">
                <a:solidFill>
                  <a:schemeClr val="bg1"/>
                </a:solidFill>
              </a:rPr>
              <a:t> </a:t>
            </a:r>
            <a:r>
              <a:rPr lang="es-MX" sz="5400" b="1" dirty="0" smtClean="0">
                <a:solidFill>
                  <a:schemeClr val="bg1"/>
                </a:solidFill>
                <a:hlinkClick r:id="rId2" action="ppaction://hlinkfile"/>
              </a:rPr>
              <a:t>Eclesiastés </a:t>
            </a:r>
            <a:r>
              <a:rPr lang="es-MX" sz="5400" b="1" dirty="0" smtClean="0">
                <a:solidFill>
                  <a:schemeClr val="bg1"/>
                </a:solidFill>
                <a:hlinkClick r:id="rId2" action="ppaction://hlinkfile"/>
              </a:rPr>
              <a:t>7:20</a:t>
            </a:r>
            <a:endParaRPr lang="es-MX" sz="5400" b="1" dirty="0" smtClean="0">
              <a:solidFill>
                <a:schemeClr val="bg1"/>
              </a:solidFill>
            </a:endParaRPr>
          </a:p>
          <a:p>
            <a:r>
              <a:rPr lang="es-MX" sz="5400" dirty="0" smtClean="0">
                <a:solidFill>
                  <a:schemeClr val="bg1"/>
                </a:solidFill>
              </a:rPr>
              <a:t> </a:t>
            </a:r>
            <a:r>
              <a:rPr lang="es-MX" sz="5400" dirty="0" smtClean="0">
                <a:solidFill>
                  <a:schemeClr val="bg1"/>
                </a:solidFill>
              </a:rPr>
              <a:t>Ciertamente no hay hombre justo en la tierra, que haga el bien y nunca </a:t>
            </a:r>
            <a:r>
              <a:rPr lang="es-MX" sz="5400" b="1" dirty="0" smtClean="0">
                <a:solidFill>
                  <a:schemeClr val="bg1"/>
                </a:solidFill>
              </a:rPr>
              <a:t>PEQUE</a:t>
            </a:r>
            <a:r>
              <a:rPr lang="es-MX" sz="5400" dirty="0" smtClean="0">
                <a:solidFill>
                  <a:schemeClr val="bg1"/>
                </a:solidFill>
              </a:rPr>
              <a:t>.</a:t>
            </a:r>
            <a:br>
              <a:rPr lang="es-MX" sz="5400" dirty="0" smtClean="0">
                <a:solidFill>
                  <a:schemeClr val="bg1"/>
                </a:solidFill>
              </a:rPr>
            </a:br>
            <a:endParaRPr lang="es-MX" sz="5400" dirty="0" smtClean="0">
              <a:solidFill>
                <a:schemeClr val="bg1"/>
              </a:solidFill>
            </a:endParaRPr>
          </a:p>
          <a:p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88640"/>
            <a:ext cx="49685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b="1" dirty="0" smtClean="0">
                <a:solidFill>
                  <a:schemeClr val="bg1"/>
                </a:solidFill>
              </a:rPr>
              <a:t> </a:t>
            </a:r>
            <a:r>
              <a:rPr lang="es-MX" sz="6000" b="1" dirty="0" smtClean="0">
                <a:solidFill>
                  <a:schemeClr val="bg1"/>
                </a:solidFill>
                <a:hlinkClick r:id="rId2" action="ppaction://hlinkfile"/>
              </a:rPr>
              <a:t>1 Juan 5:17</a:t>
            </a:r>
            <a:r>
              <a:rPr lang="es-MX" sz="6000" b="1" dirty="0" smtClean="0">
                <a:solidFill>
                  <a:schemeClr val="bg1"/>
                </a:solidFill>
              </a:rPr>
              <a:t>:</a:t>
            </a:r>
            <a:r>
              <a:rPr lang="es-MX" sz="6000" dirty="0" smtClean="0">
                <a:solidFill>
                  <a:schemeClr val="bg1"/>
                </a:solidFill>
              </a:rPr>
              <a:t> Toda injusticia es</a:t>
            </a:r>
            <a:r>
              <a:rPr lang="es-MX" sz="6000" b="1" dirty="0" smtClean="0">
                <a:solidFill>
                  <a:schemeClr val="bg1"/>
                </a:solidFill>
              </a:rPr>
              <a:t> PECADO</a:t>
            </a:r>
            <a:r>
              <a:rPr lang="es-MX" sz="6000" dirty="0" smtClean="0">
                <a:solidFill>
                  <a:schemeClr val="bg1"/>
                </a:solidFill>
              </a:rPr>
              <a:t>; pero hay</a:t>
            </a:r>
            <a:r>
              <a:rPr lang="es-MX" sz="6000" b="1" dirty="0" smtClean="0">
                <a:solidFill>
                  <a:schemeClr val="bg1"/>
                </a:solidFill>
              </a:rPr>
              <a:t> PECADO</a:t>
            </a:r>
            <a:r>
              <a:rPr lang="es-MX" sz="6000" dirty="0" smtClean="0">
                <a:solidFill>
                  <a:schemeClr val="bg1"/>
                </a:solidFill>
              </a:rPr>
              <a:t> no de muerte</a:t>
            </a:r>
            <a:endParaRPr lang="es-MX" sz="6000" dirty="0">
              <a:solidFill>
                <a:schemeClr val="bg1"/>
              </a:solidFill>
            </a:endParaRPr>
          </a:p>
        </p:txBody>
      </p:sp>
      <p:pic>
        <p:nvPicPr>
          <p:cNvPr id="26626" name="Picture 2" descr="http://t1.gstatic.com/images?q=tbn:ANd9GcSBsYAlnT9DE7bp8xR3XCF3Ggzs7tD8qupbwtqo5x2Lu21jN_o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4664"/>
            <a:ext cx="3923928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/>
            </a:r>
            <a:br>
              <a:rPr lang="es-MX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>¿QUÉ ES EL PERDON CON RESPECTO AL PECADO?</a:t>
            </a:r>
            <a:r>
              <a:rPr lang="es-MX" dirty="0" smtClean="0">
                <a:solidFill>
                  <a:schemeClr val="bg1"/>
                </a:solidFill>
              </a:rPr>
              <a:t/>
            </a:r>
            <a:br>
              <a:rPr lang="es-MX" dirty="0" smtClean="0">
                <a:solidFill>
                  <a:schemeClr val="bg1"/>
                </a:solidFill>
              </a:rPr>
            </a:b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1428750"/>
            <a:ext cx="6357938" cy="542925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La </a:t>
            </a:r>
            <a:r>
              <a:rPr lang="es-ES" sz="3600" dirty="0">
                <a:solidFill>
                  <a:schemeClr val="bg1"/>
                </a:solidFill>
              </a:rPr>
              <a:t>idea básica del perdón es la de cancelar una deuda, quitar la barrera o muro que existe entre Dios y los hombres por causa del pecado y efectuar la  </a:t>
            </a:r>
            <a:r>
              <a:rPr lang="es-ES" sz="3600" u="sng" dirty="0">
                <a:solidFill>
                  <a:schemeClr val="bg1"/>
                </a:solidFill>
              </a:rPr>
              <a:t> </a:t>
            </a:r>
            <a:r>
              <a:rPr lang="es-ES" sz="3600" u="sng" dirty="0" smtClean="0">
                <a:solidFill>
                  <a:schemeClr val="bg1"/>
                </a:solidFill>
              </a:rPr>
              <a:t>RECONCILIACIÓN</a:t>
            </a:r>
            <a:r>
              <a:rPr lang="es-ES" sz="3600" dirty="0" smtClean="0">
                <a:solidFill>
                  <a:schemeClr val="bg1"/>
                </a:solidFill>
              </a:rPr>
              <a:t>.</a:t>
            </a:r>
            <a:endParaRPr lang="es-MX" sz="36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429132"/>
            <a:ext cx="3303970" cy="2189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79512" y="260648"/>
            <a:ext cx="511256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3600" b="1" dirty="0" smtClean="0"/>
              <a:t>583</a:t>
            </a:r>
            <a:r>
              <a:rPr lang="es-MX" sz="3600" b="1" dirty="0" smtClean="0">
                <a:solidFill>
                  <a:schemeClr val="bg1"/>
                </a:solidFill>
              </a:rPr>
              <a:t>. </a:t>
            </a:r>
            <a:r>
              <a:rPr lang="es-MX" sz="3600" b="1" dirty="0" smtClean="0">
                <a:solidFill>
                  <a:schemeClr val="bg1"/>
                </a:solidFill>
                <a:hlinkClick r:id="rId2" action="ppaction://hlinkfile"/>
              </a:rPr>
              <a:t>1 Juan 5:16</a:t>
            </a:r>
            <a:r>
              <a:rPr lang="es-MX" sz="3600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es-MX" sz="3600" dirty="0" smtClean="0">
                <a:solidFill>
                  <a:schemeClr val="bg1"/>
                </a:solidFill>
              </a:rPr>
              <a:t> </a:t>
            </a:r>
            <a:r>
              <a:rPr lang="es-MX" sz="3600" dirty="0" smtClean="0">
                <a:solidFill>
                  <a:schemeClr val="bg1"/>
                </a:solidFill>
              </a:rPr>
              <a:t>Si alguno viere a su hermano cometer</a:t>
            </a:r>
            <a:r>
              <a:rPr lang="es-MX" sz="3600" b="1" dirty="0" smtClean="0">
                <a:solidFill>
                  <a:schemeClr val="bg1"/>
                </a:solidFill>
              </a:rPr>
              <a:t> PECADO</a:t>
            </a:r>
            <a:r>
              <a:rPr lang="es-MX" sz="3600" dirty="0" smtClean="0">
                <a:solidFill>
                  <a:schemeClr val="bg1"/>
                </a:solidFill>
              </a:rPr>
              <a:t> que no sea de muerte, pedirá, y Dios le dará vida; esto es para los que cometen</a:t>
            </a:r>
            <a:r>
              <a:rPr lang="es-MX" sz="3600" b="1" dirty="0" smtClean="0">
                <a:solidFill>
                  <a:schemeClr val="bg1"/>
                </a:solidFill>
              </a:rPr>
              <a:t> PECADO</a:t>
            </a:r>
            <a:r>
              <a:rPr lang="es-MX" sz="3600" dirty="0" smtClean="0">
                <a:solidFill>
                  <a:schemeClr val="bg1"/>
                </a:solidFill>
              </a:rPr>
              <a:t> que no sea de muerte. Hay</a:t>
            </a:r>
            <a:r>
              <a:rPr lang="es-MX" sz="3600" b="1" dirty="0" smtClean="0">
                <a:solidFill>
                  <a:schemeClr val="bg1"/>
                </a:solidFill>
              </a:rPr>
              <a:t> PECADO</a:t>
            </a:r>
            <a:r>
              <a:rPr lang="es-MX" sz="3600" dirty="0" smtClean="0">
                <a:solidFill>
                  <a:schemeClr val="bg1"/>
                </a:solidFill>
              </a:rPr>
              <a:t> de muerte, por el cual yo no digo que se pida. </a:t>
            </a:r>
            <a:br>
              <a:rPr lang="es-MX" sz="3600" dirty="0" smtClean="0">
                <a:solidFill>
                  <a:schemeClr val="bg1"/>
                </a:solidFill>
              </a:rPr>
            </a:br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/>
            </a:r>
            <a:br>
              <a:rPr lang="es-MX" dirty="0" smtClean="0">
                <a:solidFill>
                  <a:schemeClr val="bg1"/>
                </a:solidFill>
              </a:rPr>
            </a:b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api.ning.com/files/n1OGb0MRcZTR2SRKA6YAwXqNcqRDc9akVtRMQ5Lva2yy1b8n2dOSpV7urImBc9ZcJybxSapAmDCM2moLhNT6hi--vRWOmfsE/PREDICAD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24745"/>
            <a:ext cx="3995936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0"/>
            <a:ext cx="6357938" cy="6286500"/>
          </a:xfrm>
        </p:spPr>
        <p:txBody>
          <a:bodyPr>
            <a:normAutofit/>
          </a:bodyPr>
          <a:lstStyle/>
          <a:p>
            <a:pPr>
              <a:buNone/>
            </a:pPr>
            <a:endParaRPr lang="es-MX" sz="3600" dirty="0">
              <a:solidFill>
                <a:schemeClr val="bg1"/>
              </a:solidFill>
            </a:endParaRPr>
          </a:p>
          <a:p>
            <a:pPr lvl="0"/>
            <a:r>
              <a:rPr lang="es-ES" sz="3600" dirty="0">
                <a:solidFill>
                  <a:schemeClr val="bg1"/>
                </a:solidFill>
              </a:rPr>
              <a:t>¿QUIÉN ES EL QUE NOS PUEDE PERDONAR?</a:t>
            </a:r>
            <a:endParaRPr lang="es-MX" sz="3600" dirty="0">
              <a:solidFill>
                <a:schemeClr val="bg1"/>
              </a:solidFill>
            </a:endParaRPr>
          </a:p>
          <a:p>
            <a:pPr lvl="0"/>
            <a:r>
              <a:rPr lang="es-ES" sz="3600" b="1" u="sng" dirty="0" smtClean="0">
                <a:solidFill>
                  <a:schemeClr val="bg1"/>
                </a:solidFill>
              </a:rPr>
              <a:t>DIOS</a:t>
            </a:r>
            <a:r>
              <a:rPr lang="es-ES" sz="3600" b="1" dirty="0" smtClean="0">
                <a:solidFill>
                  <a:schemeClr val="bg1"/>
                </a:solidFill>
              </a:rPr>
              <a:t> </a:t>
            </a:r>
            <a:r>
              <a:rPr lang="es-ES" sz="3600" b="1" dirty="0">
                <a:solidFill>
                  <a:schemeClr val="bg1"/>
                </a:solidFill>
              </a:rPr>
              <a:t>es el que perdona.  </a:t>
            </a:r>
            <a:r>
              <a:rPr lang="es-ES" sz="3600" dirty="0">
                <a:solidFill>
                  <a:schemeClr val="bg1"/>
                </a:solidFill>
              </a:rPr>
              <a:t>Daniel 9:9.  </a:t>
            </a:r>
            <a:endParaRPr lang="es-MX" sz="3600" dirty="0">
              <a:solidFill>
                <a:schemeClr val="bg1"/>
              </a:solidFill>
            </a:endParaRPr>
          </a:p>
          <a:p>
            <a:r>
              <a:rPr lang="es-MX" sz="3600" dirty="0" smtClean="0">
                <a:solidFill>
                  <a:schemeClr val="bg1"/>
                </a:solidFill>
              </a:rPr>
              <a:t> </a:t>
            </a:r>
            <a:r>
              <a:rPr lang="es-MX" sz="3600" dirty="0" smtClean="0">
                <a:solidFill>
                  <a:schemeClr val="bg1"/>
                </a:solidFill>
              </a:rPr>
              <a:t>De Jehová nuestro Dios es el tener misericordia y el perdonar, aunque contra él nos hemos rebelado</a:t>
            </a:r>
            <a:r>
              <a:rPr lang="es-MX" sz="3600" dirty="0" smtClean="0"/>
              <a:t>,</a:t>
            </a:r>
          </a:p>
          <a:p>
            <a:endParaRPr lang="es-MX" sz="36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857232"/>
            <a:ext cx="3303970" cy="2189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908720"/>
            <a:ext cx="42484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b="1" dirty="0" smtClean="0"/>
              <a:t>1</a:t>
            </a:r>
            <a:r>
              <a:rPr lang="es-MX" sz="4000" b="1" dirty="0" smtClean="0">
                <a:solidFill>
                  <a:schemeClr val="bg1"/>
                </a:solidFill>
              </a:rPr>
              <a:t>. </a:t>
            </a:r>
            <a:r>
              <a:rPr lang="es-MX" sz="4000" b="1" dirty="0" smtClean="0">
                <a:solidFill>
                  <a:schemeClr val="bg1"/>
                </a:solidFill>
                <a:hlinkClick r:id="rId2" action="ppaction://hlinkfile"/>
              </a:rPr>
              <a:t>1 Juan 1:9</a:t>
            </a:r>
            <a:r>
              <a:rPr lang="es-MX" sz="4000" b="1" dirty="0" smtClean="0">
                <a:solidFill>
                  <a:schemeClr val="bg1"/>
                </a:solidFill>
              </a:rPr>
              <a:t>:</a:t>
            </a:r>
            <a:r>
              <a:rPr lang="es-MX" sz="4000" dirty="0" smtClean="0">
                <a:solidFill>
                  <a:schemeClr val="bg1"/>
                </a:solidFill>
              </a:rPr>
              <a:t> </a:t>
            </a:r>
            <a:endParaRPr lang="es-MX" sz="4000" dirty="0" smtClean="0">
              <a:solidFill>
                <a:schemeClr val="bg1"/>
              </a:solidFill>
            </a:endParaRPr>
          </a:p>
          <a:p>
            <a:r>
              <a:rPr lang="es-MX" sz="4000" dirty="0" smtClean="0">
                <a:solidFill>
                  <a:schemeClr val="bg1"/>
                </a:solidFill>
              </a:rPr>
              <a:t>Si </a:t>
            </a:r>
            <a:r>
              <a:rPr lang="es-MX" sz="4000" b="1" dirty="0" smtClean="0">
                <a:solidFill>
                  <a:schemeClr val="bg1"/>
                </a:solidFill>
              </a:rPr>
              <a:t>CONFESAMOS</a:t>
            </a:r>
            <a:r>
              <a:rPr lang="es-MX" sz="4000" dirty="0" smtClean="0">
                <a:solidFill>
                  <a:schemeClr val="bg1"/>
                </a:solidFill>
              </a:rPr>
              <a:t> nuestros pecados, él es fiel y justo para perdonar nuestros pecados, y limpiarnos de toda maldad. </a:t>
            </a:r>
            <a:br>
              <a:rPr lang="es-MX" sz="4000" dirty="0" smtClean="0">
                <a:solidFill>
                  <a:schemeClr val="bg1"/>
                </a:solidFill>
              </a:rPr>
            </a:br>
            <a:endParaRPr lang="es-MX" sz="3200" dirty="0" smtClean="0">
              <a:solidFill>
                <a:schemeClr val="bg1"/>
              </a:solidFill>
            </a:endParaRPr>
          </a:p>
          <a:p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pic>
        <p:nvPicPr>
          <p:cNvPr id="6146" name="Picture 2" descr="http://reveldesxcristo.files.wordpress.com/2008/05/oraci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0"/>
            <a:ext cx="44999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459</Words>
  <Application>Microsoft Office PowerPoint</Application>
  <PresentationFormat>Presentación en pantalla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VENCIENDO AL GIGANTE DEL PECADO</vt:lpstr>
      <vt:lpstr>Diapositiva 2</vt:lpstr>
      <vt:lpstr>Diapositiva 3</vt:lpstr>
      <vt:lpstr>Diapositiva 4</vt:lpstr>
      <vt:lpstr>Diapositiva 5</vt:lpstr>
      <vt:lpstr> ¿QUÉ ES EL PERDON CON RESPECTO AL PECADO? </vt:lpstr>
      <vt:lpstr>Diapositiva 7</vt:lpstr>
      <vt:lpstr>Diapositiva 8</vt:lpstr>
      <vt:lpstr>Diapositiva 9</vt:lpstr>
      <vt:lpstr>Diapositiva 10</vt:lpstr>
      <vt:lpstr>EXISTEN TRES CLASES DE PERDÓN: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VENCIENDO AL GIGANTE DEL PECADO</dc:title>
  <dc:creator>Martha Paez</dc:creator>
  <cp:lastModifiedBy>Elías Páez</cp:lastModifiedBy>
  <cp:revision>17</cp:revision>
  <dcterms:created xsi:type="dcterms:W3CDTF">2010-01-19T03:55:57Z</dcterms:created>
  <dcterms:modified xsi:type="dcterms:W3CDTF">2010-12-27T20:41:12Z</dcterms:modified>
</cp:coreProperties>
</file>