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  <p:sldMasterId id="2147483827" r:id="rId3"/>
  </p:sldMasterIdLst>
  <p:notesMasterIdLst>
    <p:notesMasterId r:id="rId41"/>
  </p:notesMasterIdLst>
  <p:sldIdLst>
    <p:sldId id="280" r:id="rId4"/>
    <p:sldId id="257" r:id="rId5"/>
    <p:sldId id="281" r:id="rId6"/>
    <p:sldId id="282" r:id="rId7"/>
    <p:sldId id="258" r:id="rId8"/>
    <p:sldId id="283" r:id="rId9"/>
    <p:sldId id="285" r:id="rId10"/>
    <p:sldId id="284" r:id="rId11"/>
    <p:sldId id="259" r:id="rId12"/>
    <p:sldId id="292" r:id="rId13"/>
    <p:sldId id="286" r:id="rId14"/>
    <p:sldId id="287" r:id="rId15"/>
    <p:sldId id="260" r:id="rId16"/>
    <p:sldId id="288" r:id="rId17"/>
    <p:sldId id="295" r:id="rId18"/>
    <p:sldId id="289" r:id="rId19"/>
    <p:sldId id="276" r:id="rId20"/>
    <p:sldId id="262" r:id="rId21"/>
    <p:sldId id="296" r:id="rId22"/>
    <p:sldId id="298" r:id="rId23"/>
    <p:sldId id="297" r:id="rId24"/>
    <p:sldId id="264" r:id="rId25"/>
    <p:sldId id="300" r:id="rId26"/>
    <p:sldId id="299" r:id="rId27"/>
    <p:sldId id="265" r:id="rId28"/>
    <p:sldId id="301" r:id="rId29"/>
    <p:sldId id="277" r:id="rId30"/>
    <p:sldId id="302" r:id="rId31"/>
    <p:sldId id="266" r:id="rId32"/>
    <p:sldId id="279" r:id="rId33"/>
    <p:sldId id="303" r:id="rId34"/>
    <p:sldId id="267" r:id="rId35"/>
    <p:sldId id="271" r:id="rId36"/>
    <p:sldId id="304" r:id="rId37"/>
    <p:sldId id="305" r:id="rId38"/>
    <p:sldId id="306" r:id="rId39"/>
    <p:sldId id="307" r:id="rId4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66"/>
    <a:srgbClr val="FFFFFF"/>
    <a:srgbClr val="80008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1" autoAdjust="0"/>
    <p:restoredTop sz="94664" autoAdjust="0"/>
  </p:normalViewPr>
  <p:slideViewPr>
    <p:cSldViewPr>
      <p:cViewPr>
        <p:scale>
          <a:sx n="70" d="100"/>
          <a:sy n="70" d="100"/>
        </p:scale>
        <p:origin x="-9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7F798F7-54B6-480D-82AC-3377DACDA1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B07BA-6D0C-4B6F-BA49-6695C61FCDF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4E287-98B7-4EF1-95A6-C40A7512B95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D84D22-6834-4882-B0F6-EEE168C7DBC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0CF7D-116F-48D1-9F05-5C21632B201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674FF-9A30-47C0-8667-104C2A50ADB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A5A4C-CA85-4A0E-B96A-EB0A0746B97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EB8C4-4451-46AC-A60E-361555E0737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D105A6-97A3-431B-B978-9E3ED7F41C3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D5999-63F7-41AD-AA96-BE6811647C1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5F632-FA3C-4441-91FB-359C3E76502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3D98A-6C0E-4C14-9B0C-5D38E899973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AC13C-5BA4-46C7-AF30-E127F9097CF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E4346-94CC-4DB5-AC4B-99EAE7056E6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42C76-E3F4-4DD5-B6DD-F541C8F8B00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14880-0B14-4608-A3C8-95A76073688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0B9D76-C5F1-4FE7-A822-10744E9C782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78CA1-6CAD-4EF6-B560-1645EE41FEF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72EB6-9F9B-41BC-8AA3-6AA25BB1FE0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299DE-609D-435F-A1FA-C576AED7B9D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24C953-818D-4C7C-9972-00B18DD5DF6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9BB08-ADF6-429F-AE7E-2CD70163E79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D4BFA2-6286-4D79-AFE2-8F9B2500E44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A0BFF-E513-4AC6-8FEE-8E6E4080A01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B65C7-6B59-46EE-AE7C-D33E355A0F6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F3D59-4C1E-4BFC-BC84-AE76631426B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A03009-69E8-4604-A042-B31C76B7086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C8313-0312-4E23-B72A-91AACAF603D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E936C-B8B4-4E4B-8CC0-5704DB56FA5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A786A6-6621-4A93-9142-26854E0FAE51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90AD8-43D3-4414-8348-3050E441730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DE899E-1616-4E2E-B632-4BDC1ADF2A7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AF54C-7D73-4C2E-8D19-F2EF05D0E39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ADFDA-A966-4993-88CB-496C8C965C4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9D4C3-C12F-445E-A0AC-972A6FB3F83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80F70-6507-481D-BFA4-5D1DF8B1538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490DB-C304-40E2-8D6D-6BB1452BE5F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BF139-E9EB-4801-BD28-6D73A9FF672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6324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1981200"/>
            <a:ext cx="63246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2963C-D976-48AE-9357-25494670C6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E177A-6FE9-40BE-90F0-2F8F12FCB4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91350" y="1676400"/>
            <a:ext cx="1695450" cy="4449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905000" y="1676400"/>
            <a:ext cx="4933950" cy="4449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04776-77B5-4BA5-B80F-6858E8614DA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C4B7C-1606-45A4-8CDC-FD0E92DD18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3A583-6E62-4209-AB97-0BE94B0539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3C943-AD21-4525-A1E5-A9FC6FA3CA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526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C4B7-3D6C-468E-85CD-7F3F17F89E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3CEC-8E98-417E-9AB5-FA06F645F2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D67D3-20EE-4885-A065-797883B8E3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F0B8F-1EE7-4CA0-AA94-09B6E6DB5A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2CB09-E8B4-4536-A65B-BCCF3D151F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1D602-F236-4FF2-9D6B-9D577157AB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B2938-CCD7-4D42-90DC-CD8D88FF90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6400C-9979-42D4-B4BC-8CB169050A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67550" y="1676400"/>
            <a:ext cx="1771650" cy="4267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52600" y="1676400"/>
            <a:ext cx="5162550" cy="4267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DCABB-4C16-43EB-9A9E-CDD4944F36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DF365-D695-4D0E-933B-58F87863CF7E}" type="datetimeFigureOut">
              <a:rPr lang="es-ES" smtClean="0"/>
              <a:pPr/>
              <a:t>21/01/2011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3FA3F-4E55-4A02-BB2B-8FECF3D418A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60431C-0F3E-49FB-B8B6-76D8E6FF2C6A}" type="datetimeFigureOut">
              <a:rPr lang="es-ES" smtClean="0"/>
              <a:pPr/>
              <a:t>21/01/2011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9CF1CE-B0BD-4729-A958-08C3BB03E6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403A81-2928-45EF-B6D7-C6CAC1DEA6DE}" type="datetimeFigureOut">
              <a:rPr lang="es-ES" smtClean="0"/>
              <a:pPr/>
              <a:t>21/01/2011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E3803-CD47-4F2C-906B-399FC0C121C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11E2E-31C0-426C-8A18-707C904A8082}" type="datetimeFigureOut">
              <a:rPr lang="es-ES" smtClean="0"/>
              <a:pPr/>
              <a:t>21/01/2011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3D41B-8DBA-4C2F-8398-92ACA47FFA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CFC45-A357-482E-A60B-F9D00438DCB2}" type="datetimeFigureOut">
              <a:rPr lang="es-ES" smtClean="0"/>
              <a:pPr/>
              <a:t>21/01/2011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872F1-75D1-42A0-90C0-402B11B4320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F63010-3533-4770-8180-43D49EEA3167}" type="datetimeFigureOut">
              <a:rPr lang="es-ES" smtClean="0"/>
              <a:pPr/>
              <a:t>21/01/2011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755C0E-9D9D-490B-8BC4-E6A6DA78D4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E9D4F3-8EBF-4D4E-B0AF-D3018D72375C}" type="datetimeFigureOut">
              <a:rPr lang="es-ES" smtClean="0"/>
              <a:pPr/>
              <a:t>21/01/2011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9F58E-AF0A-4B2B-8886-5CE66C0D1A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1F83C-A3A7-4BC7-B5CC-F883E996AB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7B519-4279-4976-BAEA-B4B63ACB6D19}" type="datetimeFigureOut">
              <a:rPr lang="es-ES" smtClean="0"/>
              <a:pPr/>
              <a:t>21/01/2011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2E0E0E-883C-4524-8613-B5970DA9EB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D4692E4-181E-481E-8FF0-B8CAB111DD40}" type="datetimeFigureOut">
              <a:rPr lang="es-ES" smtClean="0"/>
              <a:pPr/>
              <a:t>21/01/2011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0A6C0CF-E24F-4EDE-A0D1-DA669FAD23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7D728-F174-4585-B5CB-C76C49973BF6}" type="datetimeFigureOut">
              <a:rPr lang="es-ES" smtClean="0"/>
              <a:pPr/>
              <a:t>21/01/2011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3027F-357A-45E9-B1D7-5298758EB6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59C57-5246-4F03-858E-25C59AA3FF3D}" type="datetimeFigureOut">
              <a:rPr lang="es-ES" smtClean="0"/>
              <a:pPr/>
              <a:t>21/01/2011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11959-042E-4EED-91D7-7D1FACEF23C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905000" y="2819400"/>
            <a:ext cx="33147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3147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6F68B-9F1F-484F-9012-6B3DE74495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32F5D-4090-405F-9266-63DDD72469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607D4-F8E9-4C9B-BFE8-D5EEFD6D8A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F3AC9-F4FE-4CE5-A2E9-07844259AF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162CE-C9A8-4CE4-BC22-A5A620A400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162DE-3057-4774-8582-15B609B458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676400"/>
            <a:ext cx="67818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2819400"/>
            <a:ext cx="67818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00783EAB-A833-4B61-835E-102C9DF548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676400"/>
            <a:ext cx="7086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819400"/>
            <a:ext cx="708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D42EC371-155F-44FE-8C2A-22218DF1F7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0783EAB-A833-4B61-835E-102C9DF5484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494" y="0"/>
            <a:ext cx="8928100" cy="1824038"/>
          </a:xfrm>
        </p:spPr>
        <p:txBody>
          <a:bodyPr anchor="ctr"/>
          <a:lstStyle/>
          <a:p>
            <a:pPr algn="ctr"/>
            <a:r>
              <a:rPr lang="en-US" sz="9600" b="1" i="1" dirty="0" err="1">
                <a:solidFill>
                  <a:schemeClr val="tx1"/>
                </a:solidFill>
              </a:rPr>
              <a:t>Restauración</a:t>
            </a:r>
            <a:endParaRPr lang="en-US" sz="9600" b="1" i="1" dirty="0">
              <a:solidFill>
                <a:schemeClr val="tx1"/>
              </a:solidFill>
            </a:endParaRP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5" name="Picture 7" descr="alfarero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14480" y="1643050"/>
            <a:ext cx="5929354" cy="395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214290"/>
            <a:ext cx="7464425" cy="46609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s-MX" sz="5400" b="1" i="1" dirty="0">
                <a:solidFill>
                  <a:srgbClr val="FFFFFF"/>
                </a:solidFill>
              </a:rPr>
              <a:t>  </a:t>
            </a:r>
            <a:r>
              <a:rPr lang="es-MX" sz="5400" b="1" i="1" dirty="0"/>
              <a:t>a  los  lugares   del cananeo, del heteo, del   amorreo,  del </a:t>
            </a:r>
            <a:r>
              <a:rPr lang="es-MX" sz="5400" b="1" i="1" dirty="0" err="1"/>
              <a:t>ferezeo</a:t>
            </a:r>
            <a:r>
              <a:rPr lang="es-MX" sz="5400" b="1" i="1" dirty="0"/>
              <a:t>, del </a:t>
            </a:r>
            <a:r>
              <a:rPr lang="es-MX" sz="5400" b="1" i="1" dirty="0" err="1"/>
              <a:t>heveo</a:t>
            </a:r>
            <a:r>
              <a:rPr lang="es-MX" sz="5400" b="1" i="1" dirty="0"/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es-MX" sz="5400" b="1" i="1" dirty="0"/>
              <a:t>  y del jebuseo. </a:t>
            </a: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7561263" cy="4137025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None/>
            </a:pPr>
            <a:r>
              <a:rPr lang="es-MX" sz="5400" b="1" i="1" dirty="0">
                <a:solidFill>
                  <a:srgbClr val="FFFFFF"/>
                </a:solidFill>
              </a:rPr>
              <a:t>  </a:t>
            </a:r>
            <a:r>
              <a:rPr lang="es-MX" sz="5400" b="1" i="1" dirty="0"/>
              <a:t>El clamor, pues, de los  hijos  de Israel ha  venido  delante de Mí, y también he visto    la    opresión con que los egipcios los oprimen.</a:t>
            </a: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3648" y="3643314"/>
            <a:ext cx="5042864" cy="3024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7385050" cy="50419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s-MX" sz="5400" b="1" i="1" dirty="0"/>
              <a:t>10. Ven, por tanto, ahora, y te enviaré a Faraón, para que saques de Egipto a Mi pueblo, los hijos de Israel.-</a:t>
            </a:r>
            <a:endParaRPr lang="en-US" sz="5400" b="1" i="1" dirty="0"/>
          </a:p>
          <a:p>
            <a:pPr algn="just">
              <a:buFont typeface="Wingdings" pitchFamily="2" charset="2"/>
              <a:buNone/>
            </a:pPr>
            <a:endParaRPr lang="en-US" sz="5400" b="1" i="1" dirty="0"/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730952"/>
            <a:ext cx="5429288" cy="2127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5728"/>
            <a:ext cx="4929190" cy="635798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s-ES" sz="4800" b="1" i="1" dirty="0">
                <a:solidFill>
                  <a:srgbClr val="FFFFFF"/>
                </a:solidFill>
              </a:rPr>
              <a:t>  </a:t>
            </a:r>
            <a:r>
              <a:rPr lang="es-ES" sz="4800" b="1" i="1" dirty="0"/>
              <a:t>E l  c r i s t i a n o   </a:t>
            </a:r>
            <a:endParaRPr lang="es-ES" sz="4800" b="1" i="1" dirty="0" smtClean="0"/>
          </a:p>
          <a:p>
            <a:pPr>
              <a:buFont typeface="Wingdings" pitchFamily="2" charset="2"/>
              <a:buNone/>
            </a:pPr>
            <a:r>
              <a:rPr lang="es-ES" sz="4800" b="1" i="1" dirty="0" smtClean="0"/>
              <a:t>d </a:t>
            </a:r>
            <a:r>
              <a:rPr lang="es-ES" sz="4800" b="1" i="1" dirty="0"/>
              <a:t>e b e entender que en Cristo si hay  una   v e r d a d e r a restauración y  que  una persona  restaurada  es alguien verdaderamente útil en las manos de Dios </a:t>
            </a:r>
            <a:r>
              <a:rPr lang="es-ES" b="1" i="1" dirty="0"/>
              <a:t>.</a:t>
            </a:r>
            <a:endParaRPr lang="es-ES" sz="2800" b="1" i="1" dirty="0"/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14290"/>
            <a:ext cx="3235323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290"/>
            <a:ext cx="6781800" cy="960438"/>
          </a:xfrm>
        </p:spPr>
        <p:txBody>
          <a:bodyPr anchor="ctr"/>
          <a:lstStyle/>
          <a:p>
            <a:r>
              <a:rPr lang="en-US" sz="6600" b="1" i="1" dirty="0" err="1">
                <a:solidFill>
                  <a:schemeClr val="tx1"/>
                </a:solidFill>
              </a:rPr>
              <a:t>Introducción</a:t>
            </a:r>
            <a:endParaRPr lang="en-US" sz="6600" b="1" i="1" dirty="0">
              <a:solidFill>
                <a:schemeClr val="tx1"/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1428736"/>
            <a:ext cx="6591300" cy="1792287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sz="5400" b="1" i="1" dirty="0"/>
              <a:t>Un clavo torcido ¿para qué sirve?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endParaRPr lang="es-ES" sz="5400" b="1" i="1" dirty="0"/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endParaRPr lang="es-ES" sz="5400" b="1" i="1" dirty="0">
              <a:solidFill>
                <a:srgbClr val="FFFFFF"/>
              </a:solidFill>
            </a:endParaRPr>
          </a:p>
          <a:p>
            <a:endParaRPr lang="en-US" sz="5400" b="1" i="1" dirty="0">
              <a:solidFill>
                <a:srgbClr val="FFFFFF"/>
              </a:solidFill>
            </a:endParaRPr>
          </a:p>
        </p:txBody>
      </p:sp>
      <p:pic>
        <p:nvPicPr>
          <p:cNvPr id="5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6" name="Picture 4" descr="mini-Clavo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321819"/>
            <a:ext cx="4714908" cy="35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4032250" cy="3240087"/>
          </a:xfrm>
          <a:ln/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None/>
            </a:pPr>
            <a:endParaRPr lang="es-ES_tradnl" sz="4800" b="1" i="1">
              <a:solidFill>
                <a:srgbClr val="FFFFFF"/>
              </a:solidFill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s-ES" sz="4800" b="1" i="1"/>
              <a:t>¿Qué significa restaurar? </a:t>
            </a:r>
          </a:p>
          <a:p>
            <a:pPr algn="just">
              <a:buClr>
                <a:srgbClr val="FFFF00"/>
              </a:buClr>
              <a:buFont typeface="Wingdings" pitchFamily="2" charset="2"/>
              <a:buNone/>
            </a:pPr>
            <a:endParaRPr lang="es-ES" sz="4800" b="1" i="1"/>
          </a:p>
          <a:p>
            <a:pPr algn="just"/>
            <a:endParaRPr lang="en-US" sz="4800" b="1" i="1"/>
          </a:p>
        </p:txBody>
      </p:sp>
      <p:pic>
        <p:nvPicPr>
          <p:cNvPr id="20484" name="Picture 7" descr="alfarero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0"/>
            <a:ext cx="4000528" cy="5313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6113"/>
            <a:ext cx="8218488" cy="4568825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s-ES" sz="4800" b="1" i="1" dirty="0">
                <a:solidFill>
                  <a:srgbClr val="FFFFFF"/>
                </a:solidFill>
              </a:rPr>
              <a:t>  </a:t>
            </a:r>
            <a:r>
              <a:rPr lang="es-ES" sz="4800" b="1" i="1" dirty="0"/>
              <a:t>Es el proceso por medio d e l   cual Dios repara o corrige   t o </a:t>
            </a:r>
            <a:r>
              <a:rPr lang="es-ES" sz="4800" b="1" i="1" dirty="0" smtClean="0"/>
              <a:t>das las </a:t>
            </a:r>
            <a:r>
              <a:rPr lang="es-ES" sz="4800" b="1" i="1" dirty="0"/>
              <a:t>torceduras   d e  </a:t>
            </a:r>
            <a:r>
              <a:rPr lang="es-ES" sz="4800" b="1" i="1" dirty="0" smtClean="0"/>
              <a:t>nuestra vida</a:t>
            </a:r>
            <a:r>
              <a:rPr lang="es-ES" sz="4800" b="1" i="1" dirty="0"/>
              <a:t>, que nos impiden ser útiles y efectivos en Sus manos.- </a:t>
            </a:r>
          </a:p>
          <a:p>
            <a:pPr algn="just">
              <a:lnSpc>
                <a:spcPct val="90000"/>
              </a:lnSpc>
            </a:pPr>
            <a:endParaRPr lang="en-US" sz="4800" b="1" i="1" dirty="0"/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1104900" y="1428750"/>
            <a:ext cx="711041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600" b="1" i="1">
                <a:latin typeface="Tahoma" pitchFamily="34" charset="0"/>
              </a:rPr>
              <a:t>I. Tipos de falsa </a:t>
            </a:r>
          </a:p>
          <a:p>
            <a:pPr algn="ctr"/>
            <a:r>
              <a:rPr lang="en-US" sz="6600" b="1" i="1">
                <a:latin typeface="Tahoma" pitchFamily="34" charset="0"/>
              </a:rPr>
              <a:t>restauración</a:t>
            </a:r>
            <a:endParaRPr lang="es-ES" sz="6600" b="1" i="1">
              <a:latin typeface="Tahoma" pitchFamily="34" charset="0"/>
            </a:endParaRP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1" descr="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463" y="2205038"/>
            <a:ext cx="2860676" cy="467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6" name="Rectangle 12"/>
          <p:cNvSpPr>
            <a:spLocks noChangeArrowheads="1"/>
          </p:cNvSpPr>
          <p:nvPr/>
        </p:nvSpPr>
        <p:spPr bwMode="auto">
          <a:xfrm>
            <a:off x="1238250" y="285750"/>
            <a:ext cx="59769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s-ES" sz="5400" b="1" i="1">
                <a:latin typeface="Tahoma" pitchFamily="34" charset="0"/>
              </a:rPr>
              <a:t>Antropocéntrica: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51163" y="1562100"/>
            <a:ext cx="6192837" cy="33067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None/>
            </a:pPr>
            <a:r>
              <a:rPr lang="es-ES" sz="5400" b="1" i="1" dirty="0"/>
              <a:t>El </a:t>
            </a:r>
            <a:r>
              <a:rPr lang="es-ES" sz="5400" b="1" i="1" dirty="0" smtClean="0"/>
              <a:t>LIDER</a:t>
            </a:r>
            <a:r>
              <a:rPr lang="es-ES" sz="5400" b="1" i="1" dirty="0" smtClean="0"/>
              <a:t> </a:t>
            </a:r>
            <a:r>
              <a:rPr lang="es-ES" sz="5400" b="1" i="1" dirty="0"/>
              <a:t>quiere cambiar por sus propias fuerzas.  El centro de su confianza es él mismo y no Dios</a:t>
            </a:r>
            <a:r>
              <a:rPr lang="es-ES" sz="44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765175"/>
            <a:ext cx="4572000" cy="532765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endParaRPr lang="es-ES" sz="4800" b="1" i="1" dirty="0">
              <a:solidFill>
                <a:srgbClr val="FFFFFF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es-ES" sz="4800" b="1" i="1" dirty="0">
                <a:solidFill>
                  <a:srgbClr val="FFFFFF"/>
                </a:solidFill>
              </a:rPr>
              <a:t>  </a:t>
            </a:r>
            <a:r>
              <a:rPr lang="es-ES" sz="4800" b="1" i="1" dirty="0" err="1" smtClean="0"/>
              <a:t>Loque</a:t>
            </a:r>
            <a:r>
              <a:rPr lang="es-ES" sz="4800" b="1" i="1" dirty="0" smtClean="0"/>
              <a:t> </a:t>
            </a:r>
            <a:r>
              <a:rPr lang="es-ES" sz="4800" b="1" i="1" dirty="0"/>
              <a:t>le mueve a cambiar son objetivos inadecuados.</a:t>
            </a:r>
            <a:r>
              <a:rPr lang="es-ES" sz="4800" b="1" i="1" dirty="0">
                <a:solidFill>
                  <a:srgbClr val="FFFFFF"/>
                </a:solidFill>
              </a:rPr>
              <a:t>  </a:t>
            </a:r>
          </a:p>
          <a:p>
            <a:pPr algn="just">
              <a:buFont typeface="Wingdings" pitchFamily="2" charset="2"/>
              <a:buNone/>
            </a:pPr>
            <a:endParaRPr lang="es-MX" sz="4800" b="1" i="1" dirty="0">
              <a:solidFill>
                <a:srgbClr val="FFFFFF"/>
              </a:solidFill>
            </a:endParaRP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000375" y="214313"/>
            <a:ext cx="2967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 b="1" i="1">
                <a:latin typeface="Tahoma" pitchFamily="34" charset="0"/>
              </a:rPr>
              <a:t>Egoísta:</a:t>
            </a:r>
          </a:p>
        </p:txBody>
      </p:sp>
      <p:pic>
        <p:nvPicPr>
          <p:cNvPr id="24581" name="Picture 8" descr="ma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2075" y="981075"/>
            <a:ext cx="3943350" cy="468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1438"/>
            <a:ext cx="5715008" cy="6572272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None/>
            </a:pPr>
            <a:r>
              <a:rPr lang="es-MX" sz="4800" b="1" i="1" dirty="0">
                <a:solidFill>
                  <a:srgbClr val="FFFFFF"/>
                </a:solidFill>
              </a:rPr>
              <a:t> </a:t>
            </a:r>
            <a:r>
              <a:rPr lang="es-MX" sz="5400" b="1" i="1" dirty="0"/>
              <a:t>Éxodo:  3</a:t>
            </a:r>
          </a:p>
          <a:p>
            <a:pPr algn="just">
              <a:buFont typeface="Wingdings" pitchFamily="2" charset="2"/>
              <a:buNone/>
            </a:pPr>
            <a:r>
              <a:rPr lang="es-MX" sz="4800" b="1" i="1" dirty="0"/>
              <a:t>1. Apacentando Moisés     las ovejas de </a:t>
            </a:r>
            <a:r>
              <a:rPr lang="es-MX" sz="4800" b="1" i="1" dirty="0" err="1"/>
              <a:t>Jetro</a:t>
            </a:r>
            <a:r>
              <a:rPr lang="es-MX" sz="4800" b="1" i="1" dirty="0"/>
              <a:t> su suegro, sacerdote de </a:t>
            </a:r>
            <a:r>
              <a:rPr lang="es-MX" sz="4800" b="1" i="1" dirty="0" err="1"/>
              <a:t>Madián</a:t>
            </a:r>
            <a:r>
              <a:rPr lang="es-MX" sz="4800" b="1" i="1" dirty="0"/>
              <a:t>, llevó las ovejas a través del desierto, y llegó hasta </a:t>
            </a:r>
            <a:r>
              <a:rPr lang="es-MX" sz="4800" b="1" i="1" dirty="0" err="1"/>
              <a:t>Horeb</a:t>
            </a:r>
            <a:r>
              <a:rPr lang="es-MX" sz="4800" b="1" i="1" dirty="0"/>
              <a:t>, monte de Dios. </a:t>
            </a:r>
          </a:p>
          <a:p>
            <a:pPr algn="just">
              <a:buFont typeface="Wingdings" pitchFamily="2" charset="2"/>
              <a:buNone/>
            </a:pPr>
            <a:endParaRPr lang="es-ES" sz="4800" b="1" i="1" dirty="0"/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57166"/>
            <a:ext cx="3181358" cy="3181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500188" y="838200"/>
            <a:ext cx="7643812" cy="532765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s-ES" sz="4800" b="1" i="1" dirty="0">
                <a:solidFill>
                  <a:srgbClr val="FFFFFF"/>
                </a:solidFill>
              </a:rPr>
              <a:t>  </a:t>
            </a:r>
            <a:r>
              <a:rPr lang="es-ES" sz="4800" b="1" i="1" dirty="0"/>
              <a:t>Él cambia con el fin de ocupar un puesto, ganar </a:t>
            </a:r>
            <a:r>
              <a:rPr lang="es-ES" sz="4800" b="1" i="1" dirty="0" err="1" smtClean="0"/>
              <a:t>fama,demostrarcapacidad</a:t>
            </a:r>
            <a:r>
              <a:rPr lang="es-ES" sz="4800" b="1" i="1" dirty="0"/>
              <a:t>, etc. pero no con el objetivo de ser útil en las manos de Dios.</a:t>
            </a:r>
            <a:r>
              <a:rPr lang="es-ES" sz="4800" b="1" i="1" dirty="0">
                <a:solidFill>
                  <a:srgbClr val="FFFFFF"/>
                </a:solidFill>
              </a:rPr>
              <a:t>      </a:t>
            </a:r>
            <a:endParaRPr lang="es-MX" sz="4800" b="1" i="1" dirty="0">
              <a:solidFill>
                <a:srgbClr val="FFFFFF"/>
              </a:solidFill>
            </a:endParaRP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1438"/>
            <a:ext cx="8643938" cy="532765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endParaRPr lang="es-MX" sz="4800" b="1" i="1">
              <a:solidFill>
                <a:srgbClr val="FFFFFF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es-MX" sz="4800" b="1" i="1"/>
              <a:t>“Nada hagáis por rivalidad o por vanagloria; antes bien en humildad, estimando cada uno a los demás como superiores a sí mismo;” </a:t>
            </a:r>
            <a:r>
              <a:rPr lang="es-ES" sz="4800" b="1" i="1"/>
              <a:t>Filipenses 2:3.</a:t>
            </a:r>
            <a:endParaRPr lang="es-MX" sz="4800" b="1" i="1"/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05325" y="1341438"/>
            <a:ext cx="4638675" cy="51831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" sz="4800" b="1" i="1"/>
              <a:t>H a y u n</a:t>
            </a:r>
          </a:p>
          <a:p>
            <a:pPr algn="ctr">
              <a:buFont typeface="Wingdings" pitchFamily="2" charset="2"/>
              <a:buNone/>
            </a:pPr>
            <a:r>
              <a:rPr lang="es-ES" sz="4800" b="1" i="1"/>
              <a:t>c a m b i o externo, las actitudes visibles son diferentes,</a:t>
            </a:r>
            <a:r>
              <a:rPr lang="es-ES" sz="5400" b="1" i="1"/>
              <a:t> </a:t>
            </a:r>
          </a:p>
        </p:txBody>
      </p:sp>
      <p:pic>
        <p:nvPicPr>
          <p:cNvPr id="27652" name="Picture 11" descr="1101409651-Cambiofin22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163" y="1484312"/>
            <a:ext cx="3750926" cy="380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3" name="Rectangle 15"/>
          <p:cNvSpPr>
            <a:spLocks noChangeArrowheads="1"/>
          </p:cNvSpPr>
          <p:nvPr/>
        </p:nvSpPr>
        <p:spPr bwMode="auto">
          <a:xfrm>
            <a:off x="2786063" y="357188"/>
            <a:ext cx="3111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 b="1" i="1">
                <a:latin typeface="Tahoma" pitchFamily="34" charset="0"/>
              </a:rPr>
              <a:t>Externa:</a:t>
            </a:r>
          </a:p>
        </p:txBody>
      </p:sp>
      <p:pic>
        <p:nvPicPr>
          <p:cNvPr id="6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5715008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s-ES" sz="5400" b="1" i="1" dirty="0" smtClean="0"/>
              <a:t>pero  </a:t>
            </a:r>
            <a:r>
              <a:rPr lang="es-ES" sz="5400" b="1" i="1" dirty="0"/>
              <a:t>el  corazón </a:t>
            </a:r>
            <a:r>
              <a:rPr lang="es-ES" sz="5400" b="1" i="1" dirty="0" smtClean="0"/>
              <a:t>sigue  siendo  </a:t>
            </a:r>
            <a:r>
              <a:rPr lang="es-ES" sz="5400" b="1" i="1" dirty="0"/>
              <a:t>el mismo y tarde o temprano se verá el verdadero fruto.</a:t>
            </a:r>
            <a:r>
              <a:rPr lang="es-ES" sz="5400" b="1" i="1" dirty="0">
                <a:solidFill>
                  <a:srgbClr val="FFFFFF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es-MX" sz="5400" b="1" i="1" dirty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None/>
            </a:pPr>
            <a:endParaRPr lang="es-ES" sz="5400" b="1" i="1" dirty="0">
              <a:solidFill>
                <a:srgbClr val="FFFFFF"/>
              </a:solidFill>
            </a:endParaRP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14290"/>
            <a:ext cx="3209925" cy="481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89000"/>
            <a:ext cx="8640763" cy="5040313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s-MX" sz="4800" b="1" i="1"/>
              <a:t>“Así también vosotros por fuera, a la verdad, aparecéis justos a los hombres, pero por dentro estáis llenos de hipocresía e iniquidad.” </a:t>
            </a:r>
          </a:p>
          <a:p>
            <a:pPr algn="just">
              <a:buFont typeface="Wingdings" pitchFamily="2" charset="2"/>
              <a:buNone/>
            </a:pPr>
            <a:r>
              <a:rPr lang="es-ES" sz="4800" b="1" i="1"/>
              <a:t>	                     Mateo 23:28.</a:t>
            </a: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65638" y="1616075"/>
            <a:ext cx="4678362" cy="41703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5400" b="1" i="1">
                <a:solidFill>
                  <a:srgbClr val="FFFFFF"/>
                </a:solidFill>
              </a:rPr>
              <a:t>  </a:t>
            </a:r>
            <a:r>
              <a:rPr lang="es-ES" sz="5400" b="1" i="1"/>
              <a:t>El hombre cambia por un período de tiempo.</a:t>
            </a:r>
            <a:r>
              <a:rPr lang="es-ES" sz="5400" b="1" i="1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30724" name="Picture 11" descr="Shadow_Light_Photograph"/>
          <p:cNvPicPr>
            <a:picLocks noChangeAspect="1" noChangeArrowheads="1"/>
          </p:cNvPicPr>
          <p:nvPr/>
        </p:nvPicPr>
        <p:blipFill>
          <a:blip r:embed="rId4" cstate="print"/>
          <a:srcRect l="-44" r="2725" b="351"/>
          <a:stretch>
            <a:fillRect/>
          </a:stretch>
        </p:blipFill>
        <p:spPr bwMode="auto">
          <a:xfrm>
            <a:off x="500034" y="1285860"/>
            <a:ext cx="3457576" cy="540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5" name="Rectangle 12"/>
          <p:cNvSpPr>
            <a:spLocks noChangeArrowheads="1"/>
          </p:cNvSpPr>
          <p:nvPr/>
        </p:nvSpPr>
        <p:spPr bwMode="auto">
          <a:xfrm>
            <a:off x="314325" y="285750"/>
            <a:ext cx="3686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 b="1" i="1">
                <a:latin typeface="Tahoma" pitchFamily="34" charset="0"/>
              </a:rPr>
              <a:t>Temporal:</a:t>
            </a:r>
          </a:p>
        </p:txBody>
      </p:sp>
      <p:pic>
        <p:nvPicPr>
          <p:cNvPr id="6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327150" y="115888"/>
            <a:ext cx="7816850" cy="4170362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None/>
            </a:pPr>
            <a:r>
              <a:rPr lang="es-ES" sz="4800" b="1" i="1">
                <a:solidFill>
                  <a:srgbClr val="FFFFFF"/>
                </a:solidFill>
              </a:rPr>
              <a:t>  </a:t>
            </a:r>
            <a:r>
              <a:rPr lang="es-ES" sz="4800" b="1" i="1"/>
              <a:t>Algunos luego de alcanzar su meta, vuelven a ser los mismos y al ver que no pueden alcanzar lo que les motivaba a cambiar, regresan a sus prácticas pasadas.</a:t>
            </a: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1033463" y="1143000"/>
            <a:ext cx="69961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600" b="1" i="1">
                <a:latin typeface="Tahoma" pitchFamily="34" charset="0"/>
              </a:rPr>
              <a:t>II. La verdadera</a:t>
            </a:r>
          </a:p>
          <a:p>
            <a:pPr algn="ctr"/>
            <a:r>
              <a:rPr lang="en-US" sz="6600" b="1" i="1">
                <a:latin typeface="Tahoma" pitchFamily="34" charset="0"/>
              </a:rPr>
              <a:t>restauración</a:t>
            </a:r>
            <a:endParaRPr lang="es-ES" sz="6600" b="1" i="1">
              <a:latin typeface="Tahoma" pitchFamily="34" charset="0"/>
            </a:endParaRP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6" descr="Arca[1]"/>
          <p:cNvPicPr>
            <a:picLocks noChangeAspect="1" noChangeArrowheads="1"/>
          </p:cNvPicPr>
          <p:nvPr/>
        </p:nvPicPr>
        <p:blipFill>
          <a:blip r:embed="rId4" cstate="print"/>
          <a:srcRect b="8593"/>
          <a:stretch>
            <a:fillRect/>
          </a:stretch>
        </p:blipFill>
        <p:spPr bwMode="auto">
          <a:xfrm>
            <a:off x="214282" y="1928802"/>
            <a:ext cx="7151077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0"/>
            <a:ext cx="6265863" cy="2159000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es-ES" sz="5400" b="1" i="1" dirty="0">
                <a:solidFill>
                  <a:srgbClr val="FFFF00"/>
                </a:solidFill>
              </a:rPr>
              <a:t>   </a:t>
            </a:r>
            <a:r>
              <a:rPr lang="es-ES" sz="5400" b="1" i="1" dirty="0"/>
              <a:t>Es una obra del Espíritu Santo</a:t>
            </a:r>
            <a:r>
              <a:rPr lang="es-ES" sz="4400" dirty="0"/>
              <a:t> </a:t>
            </a:r>
            <a:endParaRPr lang="es-MX" dirty="0"/>
          </a:p>
        </p:txBody>
      </p:sp>
      <p:pic>
        <p:nvPicPr>
          <p:cNvPr id="5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17500"/>
            <a:ext cx="8321675" cy="5111750"/>
          </a:xfrm>
        </p:spPr>
        <p:txBody>
          <a:bodyPr>
            <a:normAutofit fontScale="92500"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es-MX" sz="5400" b="1" i="1">
                <a:solidFill>
                  <a:srgbClr val="FFFFFF"/>
                </a:solidFill>
              </a:rPr>
              <a:t>  </a:t>
            </a:r>
            <a:r>
              <a:rPr lang="es-MX" sz="5400" b="1" i="1"/>
              <a:t>“De   modo   que   si alguno está en Cristo, nueva criatura es; las cosas viejas pasaron; he aquí, todas son hechas    nuevas” </a:t>
            </a:r>
          </a:p>
          <a:p>
            <a:pPr marL="609600" indent="-609600">
              <a:buFont typeface="Wingdings" pitchFamily="2" charset="2"/>
              <a:buNone/>
            </a:pPr>
            <a:r>
              <a:rPr lang="es-MX" sz="4400" b="1"/>
              <a:t>				    2 Corintios  5:17</a:t>
            </a: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4929190" cy="664371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</a:pPr>
            <a:r>
              <a:rPr lang="es-MX" sz="4000" b="1" i="1" dirty="0"/>
              <a:t>2. Y se le apareció el Ángel del SEÑOR en una llama de fuego en medio de una zarza; y él miró, y vio que la zarza ardía en fuego, y la zarza no se consumía.</a:t>
            </a:r>
            <a:r>
              <a:rPr lang="es-MX" sz="4000" b="1" i="1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714356"/>
            <a:ext cx="381000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2984"/>
            <a:ext cx="8748713" cy="33067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s-ES" sz="5400" b="1" i="1" dirty="0"/>
              <a:t>  Es   una    experiencia sobrenatural donde el creyente es introducido a una vida de victoria y de poder espiritual</a:t>
            </a:r>
          </a:p>
        </p:txBody>
      </p: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785813" y="211138"/>
            <a:ext cx="79549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 b="1" i="1" dirty="0">
                <a:latin typeface="Tahoma" pitchFamily="34" charset="0"/>
              </a:rPr>
              <a:t>Es </a:t>
            </a:r>
            <a:r>
              <a:rPr lang="es-ES" sz="5400" b="1" i="1" u="sng" dirty="0">
                <a:latin typeface="Tahoma" pitchFamily="34" charset="0"/>
              </a:rPr>
              <a:t>En</a:t>
            </a:r>
            <a:r>
              <a:rPr lang="es-ES" sz="5400" b="1" i="1" dirty="0">
                <a:latin typeface="Tahoma" pitchFamily="34" charset="0"/>
              </a:rPr>
              <a:t> el Espíritu Santo</a:t>
            </a:r>
          </a:p>
        </p:txBody>
      </p:sp>
      <p:pic>
        <p:nvPicPr>
          <p:cNvPr id="6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071942"/>
            <a:ext cx="381000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57166"/>
            <a:ext cx="7358063" cy="330676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s-ES" sz="4800" b="1" i="1" dirty="0"/>
              <a:t>  s e   manifiesta  c o n lenguas espirituales y debemos   anhelarlo para que nos llene y transforme.- </a:t>
            </a:r>
          </a:p>
        </p:txBody>
      </p:sp>
      <p:pic>
        <p:nvPicPr>
          <p:cNvPr id="5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5" cstate="print"/>
          <a:srcRect b="5468"/>
          <a:stretch>
            <a:fillRect/>
          </a:stretch>
        </p:blipFill>
        <p:spPr bwMode="auto">
          <a:xfrm>
            <a:off x="2143108" y="3071810"/>
            <a:ext cx="3898824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7488238" cy="960437"/>
          </a:xfrm>
        </p:spPr>
        <p:txBody>
          <a:bodyPr anchor="ctr"/>
          <a:lstStyle/>
          <a:p>
            <a:pPr marL="838200" indent="-838200">
              <a:buClr>
                <a:schemeClr val="hlink"/>
              </a:buClr>
            </a:pPr>
            <a:r>
              <a:rPr lang="es-ES" sz="5400" b="1" i="1">
                <a:solidFill>
                  <a:schemeClr val="tx1"/>
                </a:solidFill>
              </a:rPr>
              <a:t>Áreas que restaura: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03363"/>
            <a:ext cx="8229600" cy="4997450"/>
          </a:xfrm>
        </p:spPr>
        <p:txBody>
          <a:bodyPr/>
          <a:lstStyle/>
          <a:p>
            <a:pPr marL="609600" indent="-609600">
              <a:buClr>
                <a:srgbClr val="FFFF00"/>
              </a:buClr>
              <a:buFont typeface="Wingdings" pitchFamily="2" charset="2"/>
              <a:buNone/>
            </a:pPr>
            <a:r>
              <a:rPr lang="es-MX" sz="5400" b="1" i="1"/>
              <a:t>a).- Carácter amargado</a:t>
            </a:r>
          </a:p>
          <a:p>
            <a:pPr marL="609600" indent="-609600">
              <a:buClr>
                <a:srgbClr val="FFFF00"/>
              </a:buClr>
              <a:buFont typeface="Wingdings" pitchFamily="2" charset="2"/>
              <a:buNone/>
            </a:pPr>
            <a:r>
              <a:rPr lang="es-MX" sz="5400" b="1" i="1"/>
              <a:t>b).- Egoísmo</a:t>
            </a:r>
          </a:p>
          <a:p>
            <a:pPr marL="609600" indent="-609600">
              <a:buClr>
                <a:srgbClr val="FFFF00"/>
              </a:buClr>
              <a:buFont typeface="Wingdings" pitchFamily="2" charset="2"/>
              <a:buNone/>
            </a:pPr>
            <a:r>
              <a:rPr lang="es-MX" sz="5400" b="1" i="1"/>
              <a:t>c).- Vida sexual</a:t>
            </a:r>
          </a:p>
          <a:p>
            <a:pPr marL="609600" indent="-609600">
              <a:buClr>
                <a:srgbClr val="FFFF00"/>
              </a:buClr>
              <a:buFont typeface="Wingdings" pitchFamily="2" charset="2"/>
              <a:buNone/>
            </a:pPr>
            <a:r>
              <a:rPr lang="es-MX" sz="5400" b="1" i="1"/>
              <a:t>d).- Uso de la lengua.-</a:t>
            </a:r>
          </a:p>
          <a:p>
            <a:pPr marL="609600" indent="-609600">
              <a:buClr>
                <a:srgbClr val="FFFF00"/>
              </a:buClr>
              <a:buFont typeface="Wingdings" pitchFamily="2" charset="2"/>
              <a:buNone/>
            </a:pPr>
            <a:endParaRPr lang="es-MX" sz="5400" b="1" i="1">
              <a:solidFill>
                <a:srgbClr val="FFFFFF"/>
              </a:solidFill>
            </a:endParaRPr>
          </a:p>
        </p:txBody>
      </p:sp>
      <p:pic>
        <p:nvPicPr>
          <p:cNvPr id="5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0042"/>
            <a:ext cx="8715404" cy="1066800"/>
          </a:xfrm>
        </p:spPr>
        <p:txBody>
          <a:bodyPr anchor="ctr"/>
          <a:lstStyle/>
          <a:p>
            <a:pPr marL="838200" indent="-838200" algn="ctr">
              <a:buClr>
                <a:schemeClr val="hlink"/>
              </a:buClr>
            </a:pPr>
            <a:r>
              <a:rPr lang="es-ES" sz="4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" sz="5400" b="1" i="1" dirty="0">
                <a:solidFill>
                  <a:schemeClr val="tx1"/>
                </a:solidFill>
              </a:rPr>
              <a:t>Una restauración Efectiva</a:t>
            </a:r>
            <a:r>
              <a:rPr lang="es-ES" sz="4000" dirty="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14554"/>
            <a:ext cx="8537575" cy="25209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s-ES" sz="4800" b="1" i="1" dirty="0">
                <a:solidFill>
                  <a:srgbClr val="FFFFFF"/>
                </a:solidFill>
              </a:rPr>
              <a:t>  </a:t>
            </a:r>
            <a:r>
              <a:rPr lang="es-ES" sz="4800" b="1" i="1" dirty="0"/>
              <a:t>Cuando Dios  restaura  lo hace bien y por completo; Moisés  pasó  de  ser  un asesino  al  hombre más manso  sobre la Tierra.- </a:t>
            </a:r>
          </a:p>
        </p:txBody>
      </p:sp>
      <p:pic>
        <p:nvPicPr>
          <p:cNvPr id="5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290"/>
            <a:ext cx="8281988" cy="4608513"/>
          </a:xfrm>
        </p:spPr>
        <p:txBody>
          <a:bodyPr anchor="ctr"/>
          <a:lstStyle/>
          <a:p>
            <a:pPr marL="838200" indent="-838200">
              <a:buClr>
                <a:schemeClr val="hlink"/>
              </a:buClr>
            </a:pPr>
            <a:r>
              <a:rPr lang="es-ES" sz="5400" b="1" i="1" dirty="0">
                <a:solidFill>
                  <a:srgbClr val="FFFF00"/>
                </a:solidFill>
              </a:rPr>
              <a:t>   	</a:t>
            </a:r>
            <a:r>
              <a:rPr lang="es-ES" b="1" i="1" dirty="0">
                <a:solidFill>
                  <a:schemeClr val="tx1"/>
                </a:solidFill>
              </a:rPr>
              <a:t>III.  El h o m b r e </a:t>
            </a:r>
            <a:br>
              <a:rPr lang="es-ES" b="1" i="1" dirty="0">
                <a:solidFill>
                  <a:schemeClr val="tx1"/>
                </a:solidFill>
              </a:rPr>
            </a:br>
            <a:r>
              <a:rPr lang="es-ES" b="1" i="1" dirty="0">
                <a:solidFill>
                  <a:schemeClr val="tx1"/>
                </a:solidFill>
              </a:rPr>
              <a:t>restaurado vale mucho </a:t>
            </a:r>
            <a:br>
              <a:rPr lang="es-ES" b="1" i="1" dirty="0">
                <a:solidFill>
                  <a:schemeClr val="tx1"/>
                </a:solidFill>
              </a:rPr>
            </a:br>
            <a:r>
              <a:rPr lang="es-ES" b="1" i="1" dirty="0">
                <a:solidFill>
                  <a:schemeClr val="tx1"/>
                </a:solidFill>
              </a:rPr>
              <a:t/>
            </a:r>
            <a:br>
              <a:rPr lang="es-ES" b="1" i="1" dirty="0">
                <a:solidFill>
                  <a:schemeClr val="tx1"/>
                </a:solidFill>
              </a:rPr>
            </a:br>
            <a:r>
              <a:rPr lang="es-ES" b="1" i="1" dirty="0">
                <a:solidFill>
                  <a:schemeClr val="tx1"/>
                </a:solidFill>
              </a:rPr>
              <a:t>¿</a:t>
            </a:r>
            <a:r>
              <a:rPr lang="es-ES" b="1" i="1" dirty="0" smtClean="0">
                <a:solidFill>
                  <a:schemeClr val="tx1"/>
                </a:solidFill>
              </a:rPr>
              <a:t>De qué manera el </a:t>
            </a:r>
            <a:r>
              <a:rPr lang="es-ES" b="1" i="1" dirty="0">
                <a:solidFill>
                  <a:schemeClr val="tx1"/>
                </a:solidFill>
              </a:rPr>
              <a:t>hombre es restaurado? </a:t>
            </a:r>
            <a:br>
              <a:rPr lang="es-ES" b="1" i="1" dirty="0">
                <a:solidFill>
                  <a:schemeClr val="tx1"/>
                </a:solidFill>
              </a:rPr>
            </a:br>
            <a:r>
              <a:rPr lang="es-ES" b="1" i="1" dirty="0">
                <a:solidFill>
                  <a:schemeClr val="tx1"/>
                </a:solidFill>
              </a:rPr>
              <a:t>Encuentro sobrenatural con Dios</a:t>
            </a: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3763" y="1484313"/>
            <a:ext cx="8250237" cy="3719512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es-ES" sz="4800" b="1" i="1"/>
              <a:t>Arrepentimiento personal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4800" b="1" i="1"/>
              <a:t>a).- Reconocer y confesar los pecados delante de Dios. 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4800" b="1" i="1"/>
              <a:t>b).- Apartarse.-  </a:t>
            </a: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661988"/>
            <a:ext cx="8697912" cy="5072062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es-ES" sz="5400" b="1" i="1"/>
              <a:t>¿Qué recibe el restaurado?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4800" b="1" i="1"/>
              <a:t>a).- Autoridad. 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4800" b="1" i="1"/>
              <a:t>b).- Apoyo Divino.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4800" b="1" i="1"/>
              <a:t>c).- Fortaleza  para  las pruebas ministeriales.-</a:t>
            </a: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5729"/>
            <a:ext cx="8697913" cy="2643206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es-ES" sz="6600" b="1" i="1" dirty="0"/>
              <a:t>¿Qué áreas de tu vida necesitas enderezar?</a:t>
            </a:r>
            <a:r>
              <a:rPr lang="es-ES" sz="6600" b="1" i="1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285992"/>
            <a:ext cx="6429420" cy="427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7705725" cy="3306763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s-MX" sz="4800" b="1" i="1" dirty="0"/>
              <a:t>3. Entonces Moisés dijo: Iré  yo  ahora   y  veré esta  gran  visión, por qué causa la zarza no se quema. </a:t>
            </a:r>
          </a:p>
          <a:p>
            <a:pPr algn="just"/>
            <a:endParaRPr lang="en-US" sz="4800" b="1" i="1" dirty="0"/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143248"/>
            <a:ext cx="5643602" cy="328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358187" cy="328614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MX" sz="4800" b="1" i="1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sz="4800" b="1" i="1" dirty="0"/>
              <a:t>4. Viendo el SEÑOR que él iba  a ver,  lo  llamó Dios de  en medio de la zarza, y dijo: ¡Moisés, Moisés! Y él respondió: Heme aquí.</a:t>
            </a:r>
            <a:r>
              <a:rPr lang="es-MX" sz="4800" b="1" i="1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357562"/>
            <a:ext cx="4429156" cy="3321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852"/>
            <a:ext cx="7962900" cy="40322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MX" sz="5400" b="1" i="1" dirty="0"/>
              <a:t>5. Y   dijo  :    No   te acerques; quita tus sandalias de tus pies, porque el lugar en que tú estás, tierra santa es.</a:t>
            </a:r>
            <a:r>
              <a:rPr lang="es-MX" sz="5400" b="1" i="1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857628"/>
            <a:ext cx="3500462" cy="28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175625" cy="3921125"/>
          </a:xfrm>
        </p:spPr>
        <p:txBody>
          <a:bodyPr>
            <a:normAutofit fontScale="92500"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MX" sz="5400" b="1" i="1" dirty="0"/>
              <a:t>6. Y  dijo :  Yo  soy   el Dios de tu padre, Dios de Abraham, Dios de Isaac y Dios de Jacob. Entonces      Moisés cubrió    su   rostro, porque tuvo miedo de mirar a Dios.</a:t>
            </a:r>
            <a:endParaRPr lang="en-US" sz="5400" b="1" i="1" dirty="0"/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 cstate="print"/>
          <a:srcRect b="12852"/>
          <a:stretch>
            <a:fillRect/>
          </a:stretch>
        </p:blipFill>
        <p:spPr bwMode="auto">
          <a:xfrm>
            <a:off x="928662" y="3469136"/>
            <a:ext cx="3286148" cy="3388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214290"/>
            <a:ext cx="8356600" cy="3306762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None/>
            </a:pPr>
            <a:r>
              <a:rPr lang="es-MX" sz="4800" b="1" i="1" dirty="0"/>
              <a:t>7. Dijo  luego  el  SEÑOR: Bien he visto la aflicción de Mi pueblo que está en Egipto,   y   he   oído   el clamor que  le  arrancan sus  opresores;  pues he conocido sus angustias,</a:t>
            </a:r>
            <a:endParaRPr lang="en-US" sz="4800" b="1" i="1" dirty="0"/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357562"/>
            <a:ext cx="5072098" cy="3258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6588" y="404813"/>
            <a:ext cx="8507412" cy="6119812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s-MX" sz="5400" b="1" i="1"/>
              <a:t>8. y he descendido para librarlos de mano de los egipcios, y sacarlos de aquella tierra a una tierra buena y ancha, a tierra que fluye leche y miel,</a:t>
            </a: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ue strands design template">
  <a:themeElements>
    <a:clrScheme name="Blue strands design template 3">
      <a:dk1>
        <a:srgbClr val="5F5F5F"/>
      </a:dk1>
      <a:lt1>
        <a:srgbClr val="DEF6F1"/>
      </a:lt1>
      <a:dk2>
        <a:srgbClr val="B2B2B2"/>
      </a:dk2>
      <a:lt2>
        <a:srgbClr val="969696"/>
      </a:lt2>
      <a:accent1>
        <a:srgbClr val="E6E6E6"/>
      </a:accent1>
      <a:accent2>
        <a:srgbClr val="8DC6FF"/>
      </a:accent2>
      <a:accent3>
        <a:srgbClr val="ECFAF7"/>
      </a:accent3>
      <a:accent4>
        <a:srgbClr val="505050"/>
      </a:accent4>
      <a:accent5>
        <a:srgbClr val="F0F0F0"/>
      </a:accent5>
      <a:accent6>
        <a:srgbClr val="7FB3E7"/>
      </a:accent6>
      <a:hlink>
        <a:srgbClr val="0066CC"/>
      </a:hlink>
      <a:folHlink>
        <a:srgbClr val="0000FF"/>
      </a:folHlink>
    </a:clrScheme>
    <a:fontScheme name="Blue strand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strands design template 1">
        <a:dk1>
          <a:srgbClr val="0099FF"/>
        </a:dk1>
        <a:lt1>
          <a:srgbClr val="FFFFFF"/>
        </a:lt1>
        <a:dk2>
          <a:srgbClr val="0099FF"/>
        </a:dk2>
        <a:lt2>
          <a:srgbClr val="808080"/>
        </a:lt2>
        <a:accent1>
          <a:srgbClr val="B9D6E5"/>
        </a:accent1>
        <a:accent2>
          <a:srgbClr val="333399"/>
        </a:accent2>
        <a:accent3>
          <a:srgbClr val="FFFFFF"/>
        </a:accent3>
        <a:accent4>
          <a:srgbClr val="0082DA"/>
        </a:accent4>
        <a:accent5>
          <a:srgbClr val="D9E8F0"/>
        </a:accent5>
        <a:accent6>
          <a:srgbClr val="2D2D8A"/>
        </a:accent6>
        <a:hlink>
          <a:srgbClr val="3366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2">
        <a:dk1>
          <a:srgbClr val="808080"/>
        </a:dk1>
        <a:lt1>
          <a:srgbClr val="FFFFFF"/>
        </a:lt1>
        <a:dk2>
          <a:srgbClr val="0066CC"/>
        </a:dk2>
        <a:lt2>
          <a:srgbClr val="969696"/>
        </a:lt2>
        <a:accent1>
          <a:srgbClr val="DDDDDD"/>
        </a:accent1>
        <a:accent2>
          <a:srgbClr val="33CCFF"/>
        </a:accent2>
        <a:accent3>
          <a:srgbClr val="FFFFFF"/>
        </a:accent3>
        <a:accent4>
          <a:srgbClr val="6C6C6C"/>
        </a:accent4>
        <a:accent5>
          <a:srgbClr val="EBEBEB"/>
        </a:accent5>
        <a:accent6>
          <a:srgbClr val="2DB9E7"/>
        </a:accent6>
        <a:hlink>
          <a:srgbClr val="CC33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3">
        <a:dk1>
          <a:srgbClr val="5F5F5F"/>
        </a:dk1>
        <a:lt1>
          <a:srgbClr val="DEF6F1"/>
        </a:lt1>
        <a:dk2>
          <a:srgbClr val="B2B2B2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50505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4">
        <a:dk1>
          <a:srgbClr val="3366CC"/>
        </a:dk1>
        <a:lt1>
          <a:srgbClr val="FFFFFF"/>
        </a:lt1>
        <a:dk2>
          <a:srgbClr val="66CCFF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2A56AE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5">
        <a:dk1>
          <a:srgbClr val="808080"/>
        </a:dk1>
        <a:lt1>
          <a:srgbClr val="FFFFD9"/>
        </a:lt1>
        <a:dk2>
          <a:srgbClr val="3366CC"/>
        </a:dk2>
        <a:lt2>
          <a:srgbClr val="777777"/>
        </a:lt2>
        <a:accent1>
          <a:srgbClr val="EBEECA"/>
        </a:accent1>
        <a:accent2>
          <a:srgbClr val="99CCFF"/>
        </a:accent2>
        <a:accent3>
          <a:srgbClr val="FFFFE9"/>
        </a:accent3>
        <a:accent4>
          <a:srgbClr val="6C6C6C"/>
        </a:accent4>
        <a:accent5>
          <a:srgbClr val="F3F5E1"/>
        </a:accent5>
        <a:accent6>
          <a:srgbClr val="8AB9E7"/>
        </a:accent6>
        <a:hlink>
          <a:srgbClr val="2901BB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6">
        <a:dk1>
          <a:srgbClr val="3366CC"/>
        </a:dk1>
        <a:lt1>
          <a:srgbClr val="008080"/>
        </a:lt1>
        <a:dk2>
          <a:srgbClr val="3399FF"/>
        </a:dk2>
        <a:lt2>
          <a:srgbClr val="005A58"/>
        </a:lt2>
        <a:accent1>
          <a:srgbClr val="8BC2FF"/>
        </a:accent1>
        <a:accent2>
          <a:srgbClr val="FFFFCC"/>
        </a:accent2>
        <a:accent3>
          <a:srgbClr val="AAC0C0"/>
        </a:accent3>
        <a:accent4>
          <a:srgbClr val="2A56AE"/>
        </a:accent4>
        <a:accent5>
          <a:srgbClr val="C4DDFF"/>
        </a:accent5>
        <a:accent6>
          <a:srgbClr val="E7E7B9"/>
        </a:accent6>
        <a:hlink>
          <a:srgbClr val="99000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7">
        <a:dk1>
          <a:srgbClr val="666666"/>
        </a:dk1>
        <a:lt1>
          <a:srgbClr val="666699"/>
        </a:lt1>
        <a:dk2>
          <a:srgbClr val="99CCFF"/>
        </a:dk2>
        <a:lt2>
          <a:srgbClr val="3E3E5C"/>
        </a:lt2>
        <a:accent1>
          <a:srgbClr val="D2D2D2"/>
        </a:accent1>
        <a:accent2>
          <a:srgbClr val="8DC6FF"/>
        </a:accent2>
        <a:accent3>
          <a:srgbClr val="B8B8CA"/>
        </a:accent3>
        <a:accent4>
          <a:srgbClr val="565656"/>
        </a:accent4>
        <a:accent5>
          <a:srgbClr val="E5E5E5"/>
        </a:accent5>
        <a:accent6>
          <a:srgbClr val="7FB3E7"/>
        </a:accent6>
        <a:hlink>
          <a:srgbClr val="0066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8">
        <a:dk1>
          <a:srgbClr val="5C1F00"/>
        </a:dk1>
        <a:lt1>
          <a:srgbClr val="9C3408"/>
        </a:lt1>
        <a:dk2>
          <a:srgbClr val="800000"/>
        </a:dk2>
        <a:lt2>
          <a:srgbClr val="73BCFF"/>
        </a:lt2>
        <a:accent1>
          <a:srgbClr val="D99965"/>
        </a:accent1>
        <a:accent2>
          <a:srgbClr val="3366CC"/>
        </a:accent2>
        <a:accent3>
          <a:srgbClr val="C0AAAA"/>
        </a:accent3>
        <a:accent4>
          <a:srgbClr val="852B06"/>
        </a:accent4>
        <a:accent5>
          <a:srgbClr val="E9CAB8"/>
        </a:accent5>
        <a:accent6>
          <a:srgbClr val="2D5CB9"/>
        </a:accent6>
        <a:hlink>
          <a:srgbClr val="D3EBFF"/>
        </a:hlink>
        <a:folHlink>
          <a:srgbClr val="FED3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strands design template 9">
        <a:dk1>
          <a:srgbClr val="336699"/>
        </a:dk1>
        <a:lt1>
          <a:srgbClr val="1270AA"/>
        </a:lt1>
        <a:dk2>
          <a:srgbClr val="000000"/>
        </a:dk2>
        <a:lt2>
          <a:srgbClr val="66CCFF"/>
        </a:lt2>
        <a:accent1>
          <a:srgbClr val="AAE1FA"/>
        </a:accent1>
        <a:accent2>
          <a:srgbClr val="0033CC"/>
        </a:accent2>
        <a:accent3>
          <a:srgbClr val="AAAAAA"/>
        </a:accent3>
        <a:accent4>
          <a:srgbClr val="0E5F91"/>
        </a:accent4>
        <a:accent5>
          <a:srgbClr val="D2EEFC"/>
        </a:accent5>
        <a:accent6>
          <a:srgbClr val="002DB9"/>
        </a:accent6>
        <a:hlink>
          <a:srgbClr val="FF7500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strands design template 10">
        <a:dk1>
          <a:srgbClr val="003366"/>
        </a:dk1>
        <a:lt1>
          <a:srgbClr val="A9A9A9"/>
        </a:lt1>
        <a:dk2>
          <a:srgbClr val="000099"/>
        </a:dk2>
        <a:lt2>
          <a:srgbClr val="66CCFF"/>
        </a:lt2>
        <a:accent1>
          <a:srgbClr val="336699"/>
        </a:accent1>
        <a:accent2>
          <a:srgbClr val="3333FF"/>
        </a:accent2>
        <a:accent3>
          <a:srgbClr val="AAAACA"/>
        </a:accent3>
        <a:accent4>
          <a:srgbClr val="909090"/>
        </a:accent4>
        <a:accent5>
          <a:srgbClr val="ADB8CA"/>
        </a:accent5>
        <a:accent6>
          <a:srgbClr val="2D2DE7"/>
        </a:accent6>
        <a:hlink>
          <a:srgbClr val="66CC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EBEECA"/>
        </a:accent1>
        <a:accent2>
          <a:srgbClr val="DBFF75"/>
        </a:accent2>
        <a:accent3>
          <a:srgbClr val="FFFFE9"/>
        </a:accent3>
        <a:accent4>
          <a:srgbClr val="000000"/>
        </a:accent4>
        <a:accent5>
          <a:srgbClr val="F3F5E1"/>
        </a:accent5>
        <a:accent6>
          <a:srgbClr val="C6E769"/>
        </a:accent6>
        <a:hlink>
          <a:srgbClr val="8FA418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58572B"/>
        </a:dk1>
        <a:lt1>
          <a:srgbClr val="008080"/>
        </a:lt1>
        <a:dk2>
          <a:srgbClr val="FFFF99"/>
        </a:dk2>
        <a:lt2>
          <a:srgbClr val="005A58"/>
        </a:lt2>
        <a:accent1>
          <a:srgbClr val="CCCC99"/>
        </a:accent1>
        <a:accent2>
          <a:srgbClr val="FFFFCC"/>
        </a:accent2>
        <a:accent3>
          <a:srgbClr val="AAC0C0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strands design template</Template>
  <TotalTime>1329</TotalTime>
  <Words>884</Words>
  <Application>Microsoft Office PowerPoint</Application>
  <PresentationFormat>Presentación en pantalla (4:3)</PresentationFormat>
  <Paragraphs>103</Paragraphs>
  <Slides>37</Slides>
  <Notes>37</Notes>
  <HiddenSlides>0</HiddenSlides>
  <MMClips>37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37</vt:i4>
      </vt:variant>
    </vt:vector>
  </HeadingPairs>
  <TitlesOfParts>
    <vt:vector size="40" baseType="lpstr">
      <vt:lpstr>Blue strands design template</vt:lpstr>
      <vt:lpstr>1_Custom Design</vt:lpstr>
      <vt:lpstr>Metro</vt:lpstr>
      <vt:lpstr>Restauración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Introducción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Áreas que restaura:</vt:lpstr>
      <vt:lpstr> Una restauración Efectiva </vt:lpstr>
      <vt:lpstr>    III.  El h o m b r e  restaurado vale mucho   ¿De qué manera el hombre es restaurado?  Encuentro sobrenatural con Dios</vt:lpstr>
      <vt:lpstr>Diapositiva 35</vt:lpstr>
      <vt:lpstr>Diapositiva 36</vt:lpstr>
      <vt:lpstr>Diapositiva 37</vt:lpstr>
    </vt:vector>
  </TitlesOfParts>
  <Company> PART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RESTAURACIÓN</dc:title>
  <dc:creator>Rocio</dc:creator>
  <cp:lastModifiedBy>Elías Páez</cp:lastModifiedBy>
  <cp:revision>52</cp:revision>
  <dcterms:created xsi:type="dcterms:W3CDTF">2006-06-14T22:41:21Z</dcterms:created>
  <dcterms:modified xsi:type="dcterms:W3CDTF">2011-01-22T02:15:51Z</dcterms:modified>
</cp:coreProperties>
</file>