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7"/>
  </p:notesMasterIdLst>
  <p:sldIdLst>
    <p:sldId id="256" r:id="rId2"/>
    <p:sldId id="257" r:id="rId3"/>
    <p:sldId id="278" r:id="rId4"/>
    <p:sldId id="262" r:id="rId5"/>
    <p:sldId id="280" r:id="rId6"/>
    <p:sldId id="258" r:id="rId7"/>
    <p:sldId id="279" r:id="rId8"/>
    <p:sldId id="259" r:id="rId9"/>
    <p:sldId id="275" r:id="rId10"/>
    <p:sldId id="260" r:id="rId11"/>
    <p:sldId id="261" r:id="rId12"/>
    <p:sldId id="276" r:id="rId13"/>
    <p:sldId id="263" r:id="rId14"/>
    <p:sldId id="266" r:id="rId15"/>
    <p:sldId id="264" r:id="rId16"/>
    <p:sldId id="277" r:id="rId17"/>
    <p:sldId id="265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0B94A0A-3BCB-4916-B4A4-F1ABF6EFD6B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4491B-7F3E-426F-B0B6-BA3AE0F4F96D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FBE70-88E8-4C2B-B794-A4690DAA479C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8F6FE-9512-4DB1-B225-D6DEC0DC74F2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39C21-2703-42BB-8AFA-4DB9E69D7F58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B6D87-4072-424A-90BD-3E49951C6051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6B80C-00B8-4984-ABC0-41AE9F43460A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96FF8-AD0D-42D6-9A2D-5CF3DB062038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D4DE8D-A379-4ADC-B0F3-707B9A8FF17F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E3AE8-9A5E-4FF1-9FF2-FEDAB96AB073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9C9AE-F37F-4F01-B1F5-33251AF2E450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589A6-C1D2-449C-B15C-A6C4AF9A0334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D1BAD9-3B27-4B47-96EC-3E3026B867E1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03ABB-657B-48E6-92AA-0D39BF2F7678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D0B76A-B6F9-421A-929C-CD2B99A5EADF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CDFF4-AC08-44BB-861C-A8ED0B5CE877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B7F570-FD7A-430F-8131-6F5F129CFFD0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EC289-5347-4CAE-BD9F-D6F09EA52C6C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FC3BB-1A6E-4E3D-B370-573A02B40330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15DA2-E7F2-4BFC-9759-F2662CBF1831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9CA2F-CCCE-47BF-B908-5110F5AD9D7B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36AC9-B87E-466E-80E2-C973F2270495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70782-CDEB-48BB-A918-05232975F670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48281F-9DB6-4BDB-9832-152FE3FC5B3F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3358BC-684F-4FB9-A1EA-B3E45B79589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A8F62E-C9AF-4595-98F4-3AF1C4413478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494753-58BF-4EBD-A4CC-627C7B6389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FF0F2D-F27D-4C07-A08A-3BA6859871A2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C10B63-24E3-44AE-961C-F8E1471134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F7FB6-0EBB-43D8-B6FD-2D817DE28331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C364D1-40A3-4D9E-B8CA-FC9715B23D5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E6B910-4BFA-4E2E-B620-DF6CB7736013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A379E1-38CE-495B-A0DA-DF5E0719CDF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BF27BB-F614-4EE0-8DE0-8B19B4F4CC18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484FAB-C67C-4CF9-9C9C-351423D1C9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E8415A-8179-4E10-8FCB-529B34447801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792CE1-481C-417C-B461-0B8376628A8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144CBE-B954-46AC-BBD5-609E9EFA995B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376D10-5909-4BC9-B2E6-5E71ED5F92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25ADD3-3246-4C6D-B657-E3BBB67041C5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3B8A7-14EF-4DF2-B873-B28A470696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EDE941-23A2-4A04-A83D-A5A5F413EF7E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1F8D5D-55BE-40F7-A6A0-B93521C9F56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87C8E8C-3504-4D22-89BD-805BF2C310B6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6672BA4-5C56-4EC9-B04D-43ABE8669E8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D42F9C2-0439-422C-B3D7-E8F5D142965C}" type="datetimeFigureOut">
              <a:rPr lang="es-ES" smtClean="0"/>
              <a:pPr/>
              <a:t>31/08/2009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014308A-CA12-42CB-9CB5-B1CCC98812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dor\Mis%20documentos\Retiro%20El%20llanto%20de%20la%20esteril\Ministerios%20la%20mision%20wmv.wmv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7981" y="142852"/>
            <a:ext cx="8893175" cy="3589347"/>
          </a:xfrm>
        </p:spPr>
        <p:txBody>
          <a:bodyPr anchor="b" anchorCtr="1"/>
          <a:lstStyle/>
          <a:p>
            <a:r>
              <a:rPr lang="es-MX" sz="8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LA REPRODUCCIÓN DEL </a:t>
            </a:r>
            <a:br>
              <a:rPr lang="es-MX" sz="8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r>
              <a:rPr lang="es-MX" sz="8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LIDERAZGO</a:t>
            </a:r>
            <a:endParaRPr lang="es-ES" sz="8000" i="1" dirty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648075"/>
            <a:ext cx="481965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3" y="142852"/>
            <a:ext cx="5500725" cy="6357981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C</a:t>
            </a:r>
            <a:r>
              <a:rPr lang="es-MX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. EXPERIENCIA.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s-MX" sz="3600" dirty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Marcos </a:t>
            </a:r>
            <a:r>
              <a:rPr lang="es-MX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6:7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MX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MX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Después llamó a los </a:t>
            </a:r>
            <a:r>
              <a:rPr lang="es-MX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doce, y </a:t>
            </a:r>
            <a:r>
              <a:rPr lang="es-MX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comenzó a </a:t>
            </a:r>
            <a:r>
              <a:rPr lang="es-MX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enviarlos de </a:t>
            </a:r>
            <a:r>
              <a:rPr lang="es-MX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dos en dos; y les </a:t>
            </a:r>
            <a:r>
              <a:rPr lang="es-MX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dio autoridad </a:t>
            </a:r>
            <a:r>
              <a:rPr lang="es-MX" sz="4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sobre los espíritus inmundos”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</a:pPr>
            <a:endParaRPr lang="es-E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5" y="357166"/>
            <a:ext cx="3875851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282" y="214290"/>
            <a:ext cx="5500726" cy="5697538"/>
          </a:xfrm>
        </p:spPr>
        <p:txBody>
          <a:bodyPr>
            <a:normAutofit fontScale="85000" lnSpcReduction="10000"/>
          </a:bodyPr>
          <a:lstStyle/>
          <a:p>
            <a:pPr marL="609600" indent="-609600" algn="just">
              <a:buFontTx/>
              <a:buNone/>
            </a:pPr>
            <a:r>
              <a:rPr lang="es-MX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D. EVALUACIÓN.</a:t>
            </a:r>
          </a:p>
          <a:p>
            <a:pPr marL="609600" indent="-609600" algn="just">
              <a:buFontTx/>
              <a:buNone/>
            </a:pPr>
            <a:endParaRPr lang="es-MX" sz="3600" dirty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MX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Lucas 10:17-20 </a:t>
            </a:r>
            <a:r>
              <a:rPr lang="es-MX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“Volvieron los setenta con gozo, diciendo: Señor, aun los demonios se nos sujetan en tu nombre. Y les dijo: Yo veía a Satanás caer del cielo como un rayo…</a:t>
            </a:r>
            <a:endParaRPr lang="es-E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85813"/>
            <a:ext cx="7900988" cy="519430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He aquí os doy potestad de hollar serpientes y escorpiones, y sobre toda fuerza del enemigo, y nada os dañará. Pero no os regocijéis de que los espíritus se os sujetan, sino regocijaos de que vuestros nombres están escritos en los cielos”</a:t>
            </a:r>
            <a:endParaRPr lang="es-MX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lnSpc>
                <a:spcPct val="80000"/>
              </a:lnSpc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es-MX" sz="4800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II. LA IMPORTANCIA DE DEJAR SUCESORES</a:t>
            </a:r>
            <a:endParaRPr lang="es-ES" sz="4800" i="1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28825"/>
            <a:ext cx="3400425" cy="4495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s-MX" sz="44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A. Porque  no somos eternos.</a:t>
            </a:r>
          </a:p>
          <a:p>
            <a:pPr marL="990600" lvl="1" indent="-533400"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4" descr="Funeral"/>
          <p:cNvPicPr>
            <a:picLocks noChangeAspect="1" noChangeArrowheads="1"/>
          </p:cNvPicPr>
          <p:nvPr/>
        </p:nvPicPr>
        <p:blipFill>
          <a:blip r:embed="rId4"/>
          <a:srcRect l="8731" t="5817" r="16269" b="28955"/>
          <a:stretch>
            <a:fillRect/>
          </a:stretch>
        </p:blipFill>
        <p:spPr bwMode="auto">
          <a:xfrm>
            <a:off x="3857620" y="1214422"/>
            <a:ext cx="4286280" cy="4220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4857750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Moisés lo reconoció y desarrolló a Josué.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	Es evidente que la vida del hombre en esta tierra es pasajera, y es necesario contar con alguien que pueda continuar con la obra iniciada.</a:t>
            </a: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>
              <a:lnSpc>
                <a:spcPct val="90000"/>
              </a:lnSpc>
            </a:pP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85750"/>
            <a:ext cx="8043863" cy="6167438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B. Porque evita el desorden.</a:t>
            </a:r>
          </a:p>
          <a:p>
            <a:pPr marL="609600" indent="-609600" algn="just"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MX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1 Reyes 1:29,30</a:t>
            </a:r>
          </a:p>
          <a:p>
            <a:pPr marL="609600" indent="-609600" algn="just">
              <a:buFontTx/>
              <a:buNone/>
            </a:pP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	“Y el rey juró diciendo: Vive Jehová, que ha redimido mi alma de toda angustia, que como yo te he jurado por Jehová Dios de Israel, diciendo:</a:t>
            </a:r>
            <a:endParaRPr lang="es-ES" sz="4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Tu hijo Salomón reinará después de mi, y él se sentará en mi trono en lugar mío; que así lo haré hoy”</a:t>
            </a:r>
            <a:endParaRPr lang="es-ES" sz="4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71575" y="571500"/>
            <a:ext cx="7972425" cy="4495800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40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C. Produce gente de apoyo.</a:t>
            </a:r>
            <a:r>
              <a:rPr lang="es-MX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Mateo 17:1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“Seis días después, Jesús tomó a Pedro, a Jacobo y a Juan su hermano, y los llevó aparte a un monte alto …” </a:t>
            </a:r>
            <a:endParaRPr lang="es-ES" sz="44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7972425" cy="6119812"/>
          </a:xfrm>
        </p:spPr>
        <p:txBody>
          <a:bodyPr>
            <a:normAutofit fontScale="92500"/>
          </a:bodyPr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D. Produce crecimiento.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	Pablo el apóstol instituía obispos para que la obra continuará y creciera.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Tito 1:5 </a:t>
            </a: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“Por esta causa te dejé en Creta, para que corrigieses lo deficiente, y establecieses ancianos en cada ciudad, así como yo te mandé”.</a:t>
            </a:r>
            <a:endParaRPr lang="es-MX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E. Para dejar líderes con la capacidad de hacer bien la obra.</a:t>
            </a:r>
          </a:p>
          <a:p>
            <a:pPr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algn="just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F. Para que nuestro liderazgo no sea en vano.</a:t>
            </a: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es-MX" sz="4800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OBJETIVO</a:t>
            </a:r>
            <a:endParaRPr lang="es-ES" sz="4800" i="1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	Aprender la importancia de formar 	sucesores.</a:t>
            </a:r>
          </a:p>
          <a:p>
            <a:pPr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         </a:t>
            </a:r>
          </a:p>
          <a:p>
            <a:pPr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		Mateo 4:19,  Mateo 28:19</a:t>
            </a: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>
              <a:buFontTx/>
              <a:buNone/>
            </a:pP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8229600" cy="1143000"/>
          </a:xfrm>
        </p:spPr>
        <p:txBody>
          <a:bodyPr anchorCtr="1"/>
          <a:lstStyle/>
          <a:p>
            <a:r>
              <a:rPr lang="es-MX" sz="4800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III. LOS DOCE FACTORES QUE JESÚS UTILIZÓ PARA FORMAR SUCESORES</a:t>
            </a:r>
            <a:endParaRPr lang="es-ES" sz="4800" i="1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22531" name="Picture 4" descr="sanidad"/>
          <p:cNvPicPr>
            <a:picLocks noChangeAspect="1" noChangeArrowheads="1"/>
          </p:cNvPicPr>
          <p:nvPr/>
        </p:nvPicPr>
        <p:blipFill>
          <a:blip r:embed="rId4"/>
          <a:srcRect b="13482"/>
          <a:stretch>
            <a:fillRect/>
          </a:stretch>
        </p:blipFill>
        <p:spPr bwMode="auto">
          <a:xfrm>
            <a:off x="3643306" y="2285992"/>
            <a:ext cx="3857652" cy="4374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None/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ea typeface="+mn-ea"/>
                <a:cs typeface="+mn-cs"/>
              </a:rPr>
              <a:t>1.   INICIATIVA. Dar el primer paso.</a:t>
            </a:r>
          </a:p>
          <a:p>
            <a:pPr marL="609600" indent="-609600">
              <a:buClr>
                <a:schemeClr val="tx1"/>
              </a:buClr>
              <a:defRPr/>
            </a:pPr>
            <a:endParaRPr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  <a:ea typeface="+mn-ea"/>
              <a:cs typeface="+mn-cs"/>
            </a:endParaRPr>
          </a:p>
          <a:p>
            <a:pPr marL="609600" indent="-609600">
              <a:buClr>
                <a:schemeClr val="tx1"/>
              </a:buClr>
              <a:buFontTx/>
              <a:buNone/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ea typeface="+mn-ea"/>
                <a:cs typeface="+mn-cs"/>
              </a:rPr>
              <a:t>2.	PROXIMIDAD. Eres responsable de la conexión.</a:t>
            </a:r>
          </a:p>
          <a:p>
            <a:pPr marL="609600" indent="-609600" algn="just">
              <a:buClr>
                <a:schemeClr val="tx1"/>
              </a:buClr>
              <a:defRPr/>
            </a:pPr>
            <a:endParaRPr lang="es-MX" sz="3600" dirty="0"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  <a:ea typeface="+mn-ea"/>
              <a:cs typeface="+mn-cs"/>
            </a:endParaRPr>
          </a:p>
          <a:p>
            <a:pPr marL="609600" indent="-609600">
              <a:buClr>
                <a:schemeClr val="tx1"/>
              </a:buClr>
              <a:buFontTx/>
              <a:buNone/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ea typeface="+mn-ea"/>
                <a:cs typeface="+mn-cs"/>
              </a:rPr>
              <a:t>3.	COMPAÑERISMO. Date a ti mismo.</a:t>
            </a:r>
          </a:p>
          <a:p>
            <a:pPr marL="609600" indent="-609600">
              <a:buClr>
                <a:schemeClr val="tx1"/>
              </a:buClr>
              <a:defRPr/>
            </a:pPr>
            <a:endParaRPr lang="es-ES" sz="3600" b="1" dirty="0"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  <a:ea typeface="+mn-ea"/>
              <a:cs typeface="+mn-cs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8700" y="360363"/>
            <a:ext cx="8115300" cy="6597650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s-MX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4.	EJEMPLO. Se alguien digno de seguir.</a:t>
            </a:r>
          </a:p>
          <a:p>
            <a:pPr marL="609600" indent="-609600" algn="just"/>
            <a:endParaRPr lang="es-MX" sz="3600" dirty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MX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5.	COMPROMISO. Este empieza en el corazón.</a:t>
            </a:r>
          </a:p>
          <a:p>
            <a:pPr marL="609600" indent="-609600" algn="just">
              <a:buFontTx/>
              <a:buNone/>
            </a:pPr>
            <a:endParaRPr lang="es-MX" sz="3600" dirty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MX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6.	RESPONSABILIDAD. Dales cuerda pero no la abandones, ni la sueltes definitivamente.</a:t>
            </a:r>
          </a:p>
          <a:p>
            <a:pPr marL="609600" indent="-609600" algn="just"/>
            <a:endParaRPr lang="es-MX" sz="3600" dirty="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endParaRPr lang="es-E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5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4313"/>
            <a:ext cx="8229600" cy="5911850"/>
          </a:xfrm>
        </p:spPr>
        <p:txBody>
          <a:bodyPr/>
          <a:lstStyle/>
          <a:p>
            <a:pPr marL="609600" indent="-609600" algn="just">
              <a:buClr>
                <a:schemeClr val="tx1"/>
              </a:buClr>
              <a:buFontTx/>
              <a:buAutoNum type="arabicPeriod" startAt="7"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CONOCIMIENTO. Si lo desarrollas ellos vendrán.</a:t>
            </a:r>
          </a:p>
          <a:p>
            <a:pPr marL="609600" indent="-609600"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8. VISION. Puedes conseguir todo lo que puedas ver</a:t>
            </a:r>
          </a:p>
          <a:p>
            <a:pPr marL="609600" indent="-609600"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9.  CONFIANZA.  Demuestra    lo   que deseas infundir  para que  ellos  lo hagan.</a:t>
            </a: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28688"/>
            <a:ext cx="7715250" cy="4495800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10. EVALUACIÓN. Ve cuánto hay y cuánto falta por hacer.</a:t>
            </a: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/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11. PODER. Tu gente lo necesita.</a:t>
            </a:r>
            <a:endParaRPr lang="es-ES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12. LANZAMIENTO. Si pueden volar, déjalos.</a:t>
            </a:r>
          </a:p>
          <a:p>
            <a:pPr marL="609600" indent="-609600" algn="just"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buFontTx/>
              <a:buNone/>
            </a:pPr>
            <a:endParaRPr lang="es-MX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algn="just">
              <a:buFontTx/>
              <a:buNone/>
            </a:pPr>
            <a:endParaRPr lang="es-E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1"/>
          <a:lstStyle/>
          <a:p>
            <a:r>
              <a:rPr lang="es-MX" sz="4800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CONCLUSIÓN</a:t>
            </a:r>
            <a:endParaRPr lang="es-ES" sz="4800" i="1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1265238"/>
          </a:xfrm>
        </p:spPr>
        <p:txBody>
          <a:bodyPr>
            <a:normAutofit fontScale="85000" lnSpcReduction="10000"/>
          </a:bodyPr>
          <a:lstStyle/>
          <a:p>
            <a:pPr algn="ctr">
              <a:buFontTx/>
              <a:buNone/>
            </a:pPr>
            <a:r>
              <a:rPr lang="es-MX" sz="6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No hay éxito sin sucesor.</a:t>
            </a:r>
            <a:endParaRPr lang="es-ES" sz="6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2530" grpId="0"/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NATSN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163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85775"/>
            <a:ext cx="8229600" cy="1143000"/>
          </a:xfrm>
        </p:spPr>
        <p:txBody>
          <a:bodyPr anchorCtr="1"/>
          <a:lstStyle/>
          <a:p>
            <a:pPr marL="838200" indent="-838200"/>
            <a:r>
              <a:rPr lang="es-MX" sz="4800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INTRODUCCIÓN</a:t>
            </a:r>
            <a:br>
              <a:rPr lang="es-MX" sz="4800" i="1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</a:br>
            <a:endParaRPr lang="en-US" sz="4800" i="1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6147" name="4 Rectángulo"/>
          <p:cNvSpPr>
            <a:spLocks noChangeArrowheads="1"/>
          </p:cNvSpPr>
          <p:nvPr/>
        </p:nvSpPr>
        <p:spPr bwMode="auto">
          <a:xfrm>
            <a:off x="642938" y="1500188"/>
            <a:ext cx="7786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4000">
                <a:cs typeface="Arial" pitchFamily="34" charset="0"/>
              </a:rPr>
              <a:t>Lo milagroso del ministerio de Jesús no estuvo solamente en la realización de sanidades, tampoco en su ministerio de consolación, sino en su multiplicación deliberada.</a:t>
            </a:r>
          </a:p>
          <a:p>
            <a:pPr algn="just" eaLnBrk="0" hangingPunct="0"/>
            <a:endParaRPr lang="en-US" sz="4000">
              <a:cs typeface="Arial" pitchFamily="34" charset="0"/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Rectángulo"/>
          <p:cNvSpPr>
            <a:spLocks noChangeArrowheads="1"/>
          </p:cNvSpPr>
          <p:nvPr/>
        </p:nvSpPr>
        <p:spPr bwMode="auto">
          <a:xfrm>
            <a:off x="571500" y="1214438"/>
            <a:ext cx="80724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s-ES" sz="4000">
                <a:cs typeface="Arial" pitchFamily="34" charset="0"/>
              </a:rPr>
              <a:t>El milagro fue que él usó a doce fracasados para reproducir su ministerio, de tal manera que alcanzaron a toda Asia Menor en dos años (Hechos 19:10). </a:t>
            </a:r>
            <a:endParaRPr lang="en-US" sz="4000">
              <a:cs typeface="Arial" pitchFamily="34" charset="0"/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1313"/>
            <a:ext cx="8229600" cy="1143000"/>
          </a:xfrm>
        </p:spPr>
        <p:txBody>
          <a:bodyPr anchorCtr="1"/>
          <a:lstStyle/>
          <a:p>
            <a:r>
              <a:rPr lang="es-MX" sz="48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I. LA FORMACIÓN DE UN SUCESOR</a:t>
            </a:r>
            <a:endParaRPr lang="es-ES" sz="48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lphaLcParenR"/>
            </a:pPr>
            <a:endParaRPr lang="es-MX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s-MX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endParaRPr lang="es-MX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es-MX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</p:txBody>
      </p:sp>
      <p:pic>
        <p:nvPicPr>
          <p:cNvPr id="8196" name="Picture 5" descr="fraterno"/>
          <p:cNvPicPr>
            <a:picLocks noChangeAspect="1" noChangeArrowheads="1"/>
          </p:cNvPicPr>
          <p:nvPr/>
        </p:nvPicPr>
        <p:blipFill>
          <a:blip r:embed="rId4"/>
          <a:srcRect b="37437"/>
          <a:stretch>
            <a:fillRect/>
          </a:stretch>
        </p:blipFill>
        <p:spPr bwMode="auto">
          <a:xfrm>
            <a:off x="285720" y="1928802"/>
            <a:ext cx="8358246" cy="346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2263" y="642938"/>
            <a:ext cx="85359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just">
              <a:spcBef>
                <a:spcPct val="20000"/>
              </a:spcBef>
              <a:buClr>
                <a:schemeClr val="hlink"/>
              </a:buClr>
              <a:defRPr/>
            </a:pPr>
            <a:r>
              <a:rPr lang="es-MX" sz="3200" cap="small" dirty="0">
                <a:latin typeface="Franklin Gothic Demi" pitchFamily="34" charset="0"/>
              </a:rPr>
              <a:t>	</a:t>
            </a:r>
            <a:r>
              <a:rPr lang="es-MX" sz="3600" cap="small" dirty="0">
                <a:latin typeface="Franklin Gothic Demi" pitchFamily="34" charset="0"/>
              </a:rPr>
              <a:t>A. INSTRUCCIÓN.</a:t>
            </a:r>
          </a:p>
          <a:p>
            <a:pPr marL="609600" indent="-609600" algn="just">
              <a:spcBef>
                <a:spcPct val="20000"/>
              </a:spcBef>
              <a:buClr>
                <a:schemeClr val="hlink"/>
              </a:buClr>
              <a:defRPr/>
            </a:pPr>
            <a:r>
              <a:rPr lang="es-MX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	</a:t>
            </a:r>
            <a:r>
              <a:rPr lang="es-MX" sz="4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Mateo 5:1,2 </a:t>
            </a:r>
          </a:p>
          <a:p>
            <a:pPr marL="609600" indent="-609600" algn="just">
              <a:spcBef>
                <a:spcPct val="20000"/>
              </a:spcBef>
              <a:buClr>
                <a:schemeClr val="hlink"/>
              </a:buClr>
              <a:defRPr/>
            </a:pPr>
            <a:r>
              <a:rPr lang="es-MX" sz="4400" b="1" i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“Viendo la multitud, subió al monte; y sentándose, vinieron a él sus discípulos. Y abriendo su boca les enseñaba, diciendo: …”</a:t>
            </a: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defRPr/>
            </a:pPr>
            <a:endParaRPr lang="es-MX" sz="4400" b="1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609600" indent="-609600" algn="ctr">
              <a:spcBef>
                <a:spcPct val="20000"/>
              </a:spcBef>
              <a:buClr>
                <a:schemeClr val="hlink"/>
              </a:buClr>
              <a:defRPr/>
            </a:pPr>
            <a:endParaRPr lang="es-ES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88" y="214313"/>
            <a:ext cx="8215312" cy="6357937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None/>
            </a:pPr>
            <a:endParaRPr lang="es-MX" sz="3600">
              <a:effectLst>
                <a:outerShdw blurRad="38100" dist="38100" dir="2700000" algn="tl">
                  <a:srgbClr val="C0C0C0"/>
                </a:outerShdw>
              </a:effectLst>
              <a:latin typeface="Franklin Gothic Demi" pitchFamily="34" charset="0"/>
            </a:endParaRP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3600"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</a:rPr>
              <a:t>B. DEMOSTRACIÓN.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 Juan 13: 12-15 </a:t>
            </a:r>
          </a:p>
          <a:p>
            <a:pPr marL="609600" indent="-609600" algn="just">
              <a:lnSpc>
                <a:spcPct val="90000"/>
              </a:lnSpc>
              <a:buFontTx/>
              <a:buNone/>
            </a:pPr>
            <a:r>
              <a:rPr lang="es-MX" sz="4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“Así que, después que les hubo lavado los pies, tomó su manto, volvió a la mesa, y les dijo:¿Sabéis lo que os he hecho? Vosotros me llamáis Maestro, y Señor; y decís bien, porque lo soy…</a:t>
            </a:r>
            <a:endParaRPr lang="es-ES" sz="2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714356"/>
            <a:ext cx="7924800" cy="525938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s-MX" sz="4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Pues si yo, el Señor y el Maestro, he lavado vuestros pies, vosotros también debéis lavaros los pies los unos a los otros. Porque ejemplo os he dado, para que como yo os he hecho, vosotros también hagáis”</a:t>
            </a:r>
          </a:p>
          <a:p>
            <a:pPr algn="just">
              <a:buFontTx/>
              <a:buNone/>
            </a:pPr>
            <a:endParaRPr lang="es-MX" sz="4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/>
            <a:endParaRPr lang="en-US" sz="4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Ministerios la mision wmv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524760" y="5643570"/>
            <a:ext cx="1619240" cy="1214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434</TotalTime>
  <Words>468</Words>
  <Application>Microsoft Office PowerPoint</Application>
  <PresentationFormat>Presentación en pantalla (4:3)</PresentationFormat>
  <Paragraphs>99</Paragraphs>
  <Slides>25</Slides>
  <Notes>22</Notes>
  <HiddenSlides>0</HiddenSlides>
  <MMClips>25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Garamond</vt:lpstr>
      <vt:lpstr>Arial</vt:lpstr>
      <vt:lpstr>Franklin Gothic Demi</vt:lpstr>
      <vt:lpstr>Metro</vt:lpstr>
      <vt:lpstr>LA REPRODUCCIÓN DEL  LIDERAZGO</vt:lpstr>
      <vt:lpstr>OBJETIVO</vt:lpstr>
      <vt:lpstr>Diapositiva 3</vt:lpstr>
      <vt:lpstr>INTRODUCCIÓN </vt:lpstr>
      <vt:lpstr>Diapositiva 5</vt:lpstr>
      <vt:lpstr>I. LA FORMACIÓN DE UN SUCESOR</vt:lpstr>
      <vt:lpstr>Diapositiva 7</vt:lpstr>
      <vt:lpstr>Diapositiva 8</vt:lpstr>
      <vt:lpstr>Diapositiva 9</vt:lpstr>
      <vt:lpstr>Diapositiva 10</vt:lpstr>
      <vt:lpstr>Diapositiva 11</vt:lpstr>
      <vt:lpstr>Diapositiva 12</vt:lpstr>
      <vt:lpstr>II. LA IMPORTANCIA DE DEJAR SUCESORES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III. LOS DOCE FACTORES QUE JESÚS UTILIZÓ PARA FORMAR SUCESORES</vt:lpstr>
      <vt:lpstr>Diapositiva 21</vt:lpstr>
      <vt:lpstr>Diapositiva 22</vt:lpstr>
      <vt:lpstr>Diapositiva 23</vt:lpstr>
      <vt:lpstr>Diapositiva 24</vt:lpstr>
      <vt:lpstr>CONCLUSIÓN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REPRODUCCIÓN DEL LIDERAZGO</dc:title>
  <dc:creator>evy</dc:creator>
  <cp:lastModifiedBy>WinuE</cp:lastModifiedBy>
  <cp:revision>30</cp:revision>
  <dcterms:created xsi:type="dcterms:W3CDTF">2006-06-21T16:16:23Z</dcterms:created>
  <dcterms:modified xsi:type="dcterms:W3CDTF">2009-08-31T18:16:16Z</dcterms:modified>
</cp:coreProperties>
</file>