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7" r:id="rId3"/>
    <p:sldId id="257" r:id="rId4"/>
    <p:sldId id="281" r:id="rId5"/>
    <p:sldId id="282" r:id="rId6"/>
    <p:sldId id="283" r:id="rId7"/>
    <p:sldId id="284" r:id="rId8"/>
    <p:sldId id="285" r:id="rId9"/>
    <p:sldId id="258" r:id="rId10"/>
    <p:sldId id="259" r:id="rId11"/>
    <p:sldId id="264" r:id="rId12"/>
    <p:sldId id="278" r:id="rId13"/>
    <p:sldId id="279" r:id="rId14"/>
    <p:sldId id="280" r:id="rId15"/>
    <p:sldId id="265" r:id="rId16"/>
    <p:sldId id="266" r:id="rId17"/>
    <p:sldId id="267" r:id="rId18"/>
    <p:sldId id="261" r:id="rId19"/>
    <p:sldId id="262" r:id="rId20"/>
    <p:sldId id="263" r:id="rId21"/>
    <p:sldId id="268" r:id="rId22"/>
    <p:sldId id="269" r:id="rId23"/>
    <p:sldId id="270" r:id="rId24"/>
    <p:sldId id="271" r:id="rId25"/>
    <p:sldId id="286" r:id="rId26"/>
    <p:sldId id="288" r:id="rId27"/>
    <p:sldId id="272" r:id="rId28"/>
    <p:sldId id="287" r:id="rId29"/>
    <p:sldId id="274" r:id="rId3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ap6lWc56k/JYC/djrjK3zg==" hashData="iK+ivZE/l+VLJI0tnlUqMei9ceE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81946C3-2387-46C9-B995-16B1FEB4B68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982818-D34B-4DB2-949E-C525F6269C1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C310F7-525F-469F-A055-E9C547954BC8}" type="slidenum">
              <a:rPr lang="en-US"/>
              <a:pPr/>
              <a:t>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" smtClean="0"/>
              <a:t>A la mujer dijo: - Aumentaré mucho tu sufrimiento en el embarazo; con dolor darás a luz a los hijos. Tu deseo te llevará a tu marido, y él se enseñoreará de ti. 17  Y al hombre dijo: - Porque obedeciste la voz de tu mujer y comiste del árbol del que te mandé diciendo: "No comas de él", sea maldita la tierra por tu causa. Con dolor comerás de ella todos los días de tu vida;</a:t>
            </a:r>
          </a:p>
          <a:p>
            <a:pPr eaLnBrk="1" hangingPunct="1"/>
            <a:r>
              <a:rPr lang="es-ES" smtClean="0"/>
              <a:t>18  espinos y cardos te producirá, y comerás plantas del campo. 19  Con el sudor de tu frente comerás el pan hasta que vuelvas a la tierra, pues de ella fuiste tomado. Porque polvo eres y al polvo volverás.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51F5F0-FB92-4A7A-A71C-30BFBC8E3EC6}" type="slidenum">
              <a:rPr lang="en-US"/>
              <a:pPr/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" smtClean="0"/>
              <a:t>Todo acto de desobediencia contra Dios es pecado.</a:t>
            </a:r>
          </a:p>
          <a:p>
            <a:pPr eaLnBrk="1" hangingPunct="1"/>
            <a:r>
              <a:rPr lang="es-ES" smtClean="0"/>
              <a:t>El salario del pecado es la muerte.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754670-E922-4C08-A88D-2C3DBEB21A95}" type="slidenum">
              <a:rPr lang="en-US"/>
              <a:pPr/>
              <a:t>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" smtClean="0"/>
              <a:t>1Sa 15:2  Así ha dicho Jehovah de los Ejércitos: "Yo castigaré a Amalec por lo que hizo a Israel, porque se le opuso en el camino cuando subía de Egipto. 3  Vé ahora y ataca a Amalec; destruye completamente todo lo que le pertenece. No le perdones la vida; mata a hombres y mujeres, …, vacas y ovejas, camellos y asnos."</a:t>
            </a:r>
          </a:p>
          <a:p>
            <a:pPr eaLnBrk="1" hangingPunct="1"/>
            <a:r>
              <a:rPr lang="es-ES" smtClean="0"/>
              <a:t>En otras palabras, tenían que borrar toda vida existente en la población de los amalequitas.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40A69D-6474-4777-BB81-4F8F9F4347AD}" type="slidenum">
              <a:rPr lang="en-US"/>
              <a:pPr/>
              <a:t>10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" sz="1600" smtClean="0">
                <a:solidFill>
                  <a:srgbClr val="FFFF00"/>
                </a:solidFill>
                <a:latin typeface="Futura Md BT" pitchFamily="34" charset="0"/>
              </a:rPr>
              <a:t>1Sam 15:18</a:t>
            </a:r>
            <a:r>
              <a:rPr lang="es-ES" sz="1600" smtClean="0">
                <a:latin typeface="Futura Md BT" pitchFamily="34" charset="0"/>
              </a:rPr>
              <a:t>  Jehová te ha encomendado una misión y te ha dicho: "Vé y destruye completamente a esos pecadores de Amalec. Hazles la guerra hasta que los extermines."19  ¿Por qué, pues, no has obedecido la voz de Jehová? ¿Por qué te lanzaste sobre el botín e hiciste lo malo ante los ojos de Jehová? 20  Saúl respondió a Samuel: - He obedecido la voz de Jehová y fui a la misión que Jehová me encomendó. He traído a Agag, rey de Amalec, y he destruido completamente a los amalequitas. 21  Pero el pueblo tomó del botín ovejas y vacas, lo mejor del anatema, para sacrificarlas a Jehovah tu Dios en Gilgal.</a:t>
            </a:r>
            <a:endParaRPr lang="en-US" sz="1600" smtClean="0">
              <a:latin typeface="Futura Md BT" pitchFamily="34" charset="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CD0CE8-DB8A-44DC-B2C2-D2B146FFEC0C}" type="slidenum">
              <a:rPr lang="en-US"/>
              <a:pPr/>
              <a:t>11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Read the Scripture on the slide.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z="1400" i="1" smtClean="0"/>
              <a:t>Rebellion is the root sin behind all sins. It is choosing our way instead of God’s!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2BBD97-BAAA-443A-96F7-DE53859A84F1}" type="slidenum">
              <a:rPr lang="en-US"/>
              <a:pPr/>
              <a:t>26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/>
        </p:spPr>
        <p:txBody>
          <a:bodyPr/>
          <a:lstStyle/>
          <a:p>
            <a:pPr eaLnBrk="1" hangingPunct="1"/>
            <a:r>
              <a:rPr lang="en-US" sz="1400" i="1" smtClean="0"/>
              <a:t>These are areas where you may sense bondage. As you discern bondage, take authority over any oppressing spirits.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orma libre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8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6A5D2-B53C-4657-AC89-3D7B34A6872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7FAEB-75DB-4F5C-9D1D-EC03DB35E41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5C04C-4BB1-4BCA-A8FD-E507BEEA4C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1601787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09800" y="6477000"/>
            <a:ext cx="495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239000" y="6242050"/>
            <a:ext cx="14446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ACF21-DCA7-4267-8102-36F513D0B11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EEFB8-976D-4237-96CE-731D1058629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orma libre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6AF72-CAC1-49E1-A89D-E8E268BDA4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E4D53-ACA3-4FEC-B3EF-B1FF1FBFF5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3F408-E444-485C-A375-848286BE782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7759E-E0CB-46E8-8985-7645DFDFC30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851FA-BA7C-46E3-8550-6F5B995FE94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72B94-235C-4137-8EA0-7DEE486BD9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93818-0C00-4B0D-9AFE-7E8FC913384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2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205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Por MAnuel y Xinia Calderón, Miami, Fl. CBC</a:t>
            </a: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 smtClean="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FEF4ECE9-B534-4AA7-A4A8-13212871C77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8" r:id="rId3"/>
    <p:sldLayoutId id="2147483732" r:id="rId4"/>
    <p:sldLayoutId id="2147483739" r:id="rId5"/>
    <p:sldLayoutId id="2147483733" r:id="rId6"/>
    <p:sldLayoutId id="2147483734" r:id="rId7"/>
    <p:sldLayoutId id="2147483740" r:id="rId8"/>
    <p:sldLayoutId id="2147483741" r:id="rId9"/>
    <p:sldLayoutId id="2147483735" r:id="rId10"/>
    <p:sldLayoutId id="2147483736" r:id="rId11"/>
    <p:sldLayoutId id="2147483742" r:id="rId12"/>
  </p:sldLayoutIdLst>
  <p:transition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Documents%20and%20Settings\Administrador\Mis%20documentos\Ministerios%20La%20Misi&#243;n%20Wide.wmv" TargetMode="Externa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Administrador\Mis%20documentos\Ministerios%20La%20Misi&#243;n%20Wide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dministrador\Mis%20documentos\Ministerios%20La%20Misi&#243;n%20Wide.wmv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4" descr="Blue tissue paper"/>
          <p:cNvSpPr>
            <a:spLocks noChangeArrowheads="1" noChangeShapeType="1" noTextEdit="1"/>
          </p:cNvSpPr>
          <p:nvPr/>
        </p:nvSpPr>
        <p:spPr bwMode="auto">
          <a:xfrm>
            <a:off x="1447800" y="3886200"/>
            <a:ext cx="6858000" cy="1828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s-MX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latin typeface="Impact"/>
              </a:rPr>
              <a:t>DE LA REBELION</a:t>
            </a:r>
            <a:endParaRPr lang="es-MX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1">
                <a:blip r:embed="rId3"/>
                <a:srcRect/>
                <a:tile tx="0" ty="0" sx="100000" sy="100000" flip="none" algn="tl"/>
              </a:blipFill>
              <a:latin typeface="Impact"/>
            </a:endParaRPr>
          </a:p>
        </p:txBody>
      </p:sp>
      <p:sp>
        <p:nvSpPr>
          <p:cNvPr id="9219" name="WordArt 5"/>
          <p:cNvSpPr>
            <a:spLocks noChangeArrowheads="1" noChangeShapeType="1" noTextEdit="1"/>
          </p:cNvSpPr>
          <p:nvPr/>
        </p:nvSpPr>
        <p:spPr bwMode="auto">
          <a:xfrm>
            <a:off x="1371600" y="0"/>
            <a:ext cx="6934200" cy="350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VENCIENDO EL GIGANTE </a:t>
            </a:r>
            <a:endParaRPr lang="es-MX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CC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s-ES_tradnl" sz="3600" smtClean="0"/>
              <a:t>LA APARICION DEL PROFETA</a:t>
            </a:r>
            <a:endParaRPr lang="en-US" sz="3600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458200" cy="4038600"/>
          </a:xfrm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s-ES" sz="3200" smtClean="0">
                <a:latin typeface="ClarendonTBol" pitchFamily="18" charset="0"/>
              </a:rPr>
              <a:t>La voz profética de Samuel.</a:t>
            </a:r>
          </a:p>
          <a:p>
            <a:pPr>
              <a:lnSpc>
                <a:spcPct val="90000"/>
              </a:lnSpc>
            </a:pPr>
            <a:r>
              <a:rPr lang="es-ES" sz="3200" smtClean="0">
                <a:latin typeface="ClarendonTBol" pitchFamily="18" charset="0"/>
              </a:rPr>
              <a:t>“Por qué pues, no has obedecido la voz de Jehová?</a:t>
            </a:r>
          </a:p>
          <a:p>
            <a:pPr>
              <a:lnSpc>
                <a:spcPct val="90000"/>
              </a:lnSpc>
            </a:pPr>
            <a:r>
              <a:rPr lang="es-ES" sz="3200" smtClean="0">
                <a:latin typeface="ClarendonTBol" pitchFamily="18" charset="0"/>
              </a:rPr>
              <a:t>¿Se complace tanto Jehová en los holocaustos y en los sacrificios como en que la palabra de Jehová sea obedecida? </a:t>
            </a:r>
            <a:r>
              <a:rPr lang="es-ES" sz="3200" u="sng" smtClean="0">
                <a:solidFill>
                  <a:srgbClr val="FFFF00"/>
                </a:solidFill>
                <a:latin typeface="ClarendonTBol" pitchFamily="18" charset="0"/>
              </a:rPr>
              <a:t>Ciertamente el obedecer es mejor que los sacrificios, y el prestar atención es mejor</a:t>
            </a:r>
            <a:r>
              <a:rPr lang="es-ES" sz="3200" smtClean="0">
                <a:latin typeface="ClarendonTBol" pitchFamily="18" charset="0"/>
              </a:rPr>
              <a:t> que el sebo de los carneros.</a:t>
            </a:r>
            <a:endParaRPr lang="es-ES" smtClean="0">
              <a:latin typeface="ClarendonTBol" pitchFamily="18" charset="0"/>
            </a:endParaRPr>
          </a:p>
          <a:p>
            <a:pPr>
              <a:lnSpc>
                <a:spcPct val="90000"/>
              </a:lnSpc>
            </a:pPr>
            <a:endParaRPr lang="en-US" smtClean="0">
              <a:latin typeface="Futura Md BT" pitchFamily="34" charset="0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z="4400" smtClean="0"/>
              <a:t>LA PALABRA DE DIOS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86800" cy="4572000"/>
          </a:xfrm>
        </p:spPr>
        <p:txBody>
          <a:bodyPr/>
          <a:lstStyle/>
          <a:p>
            <a:r>
              <a:rPr lang="es-ES" sz="3200" i="1" smtClean="0">
                <a:latin typeface="ClarendonTBol" pitchFamily="18" charset="0"/>
              </a:rPr>
              <a:t>Porque </a:t>
            </a:r>
            <a:r>
              <a:rPr lang="es-ES" sz="3200" i="1" smtClean="0">
                <a:solidFill>
                  <a:srgbClr val="FFFF00"/>
                </a:solidFill>
                <a:latin typeface="ClarendonTBol" pitchFamily="18" charset="0"/>
              </a:rPr>
              <a:t>la rebeldía es como el pecado de adivinación, y la obstinación es como la iniquidad de la idolatría</a:t>
            </a:r>
            <a:r>
              <a:rPr lang="es-ES" sz="3200" i="1" smtClean="0">
                <a:latin typeface="ClarendonTBol" pitchFamily="18" charset="0"/>
              </a:rPr>
              <a:t>. Por cuanto tú has desechado la palabra de Jehová, él también te ha desechado a ti, para que no seas rey. </a:t>
            </a:r>
            <a:r>
              <a:rPr lang="en-US" sz="3200" smtClean="0">
                <a:solidFill>
                  <a:srgbClr val="FFFAF3"/>
                </a:solidFill>
                <a:latin typeface="ClarendonTBol" pitchFamily="18" charset="0"/>
              </a:rPr>
              <a:t>(1 Samuel 15:23)</a:t>
            </a:r>
          </a:p>
          <a:p>
            <a:r>
              <a:rPr lang="en-US" sz="3200" smtClean="0">
                <a:solidFill>
                  <a:srgbClr val="FFFF00"/>
                </a:solidFill>
                <a:latin typeface="ClarendonTBol" pitchFamily="18" charset="0"/>
              </a:rPr>
              <a:t>La rebeldía es la raíz de todo pecado. “Yo hago las cosas a mi manera!”</a:t>
            </a: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6425" cy="1143000"/>
          </a:xfrm>
        </p:spPr>
        <p:txBody>
          <a:bodyPr/>
          <a:lstStyle/>
          <a:p>
            <a:r>
              <a:rPr lang="es-ES" sz="3600" smtClean="0"/>
              <a:t>OTRO EJEMPLO DE REBELDIA</a:t>
            </a:r>
            <a:endParaRPr lang="en-US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8839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mtClean="0">
                <a:solidFill>
                  <a:srgbClr val="FFFF00"/>
                </a:solidFill>
                <a:latin typeface="ClarendonTBol" pitchFamily="18" charset="0"/>
              </a:rPr>
              <a:t>LA ORDEN A JONÁS:</a:t>
            </a:r>
          </a:p>
          <a:p>
            <a:pPr>
              <a:lnSpc>
                <a:spcPct val="90000"/>
              </a:lnSpc>
            </a:pPr>
            <a:r>
              <a:rPr lang="es-ES" smtClean="0">
                <a:latin typeface="ClarendonTBol" pitchFamily="18" charset="0"/>
              </a:rPr>
              <a:t>Jonás 1:2  "Levántate y vé a Nínive, la gran ciudad, y predica contra ella; porque su maldad ha subido a mi presencia.“</a:t>
            </a:r>
            <a:r>
              <a:rPr lang="es-ES" smtClean="0">
                <a:solidFill>
                  <a:srgbClr val="FFFF00"/>
                </a:solidFill>
                <a:latin typeface="ClarendonTBol" pitchFamily="18" charset="0"/>
              </a:rPr>
              <a:t>Entonces Jonás se levantó para huir de la presencia</a:t>
            </a:r>
            <a:r>
              <a:rPr lang="es-ES" smtClean="0">
                <a:latin typeface="ClarendonTBol" pitchFamily="18" charset="0"/>
              </a:rPr>
              <a:t> de Jehová a Tarsis. Descendió a Jope y halló un barco que iba a Tarsis; y pagando su pasaje, entró en él para irse con ellos a Tarsis, huyendo de la presencia de Jehová 4  Pero Jehová lanzó un gran viento sobre el mar, y se produjo una enorme tempestad, de manera que el barco estaba a punto de romperse.</a:t>
            </a:r>
            <a:endParaRPr lang="en-US" sz="2400" smtClean="0"/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/>
              <a:t>LA CONSECUENCIA DE LA DESOBEDIENCIA</a:t>
            </a:r>
            <a:endParaRPr lang="en-US" sz="36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98613"/>
            <a:ext cx="5715000" cy="5259387"/>
          </a:xfrm>
        </p:spPr>
        <p:txBody>
          <a:bodyPr/>
          <a:lstStyle/>
          <a:p>
            <a:r>
              <a:rPr lang="es-ES" sz="2400" smtClean="0">
                <a:latin typeface="ClarendonTBol" pitchFamily="18" charset="0"/>
              </a:rPr>
              <a:t>Por su desobediencia otros estaban sufriendo las consecuencias.</a:t>
            </a:r>
          </a:p>
          <a:p>
            <a:r>
              <a:rPr lang="es-ES" sz="2400" smtClean="0">
                <a:solidFill>
                  <a:srgbClr val="FFFF00"/>
                </a:solidFill>
                <a:latin typeface="ClarendonTBol" pitchFamily="18" charset="0"/>
              </a:rPr>
              <a:t>Jonás 1:15</a:t>
            </a:r>
            <a:r>
              <a:rPr lang="es-ES" sz="2400" smtClean="0">
                <a:latin typeface="ClarendonTBol" pitchFamily="18" charset="0"/>
              </a:rPr>
              <a:t>  Entonces levantaron a Jonás y lo echaron al mar, y el mar cesó de su furia. Y aquellos hombres temieron grandemente a Jehová; le ofrecieron un sacrificio e hicieron votos.  Pero Jehová dispuso un gran pez que se tragase a Jonás. Y éste estuvo en el vientre del pez tres días y tres noches.</a:t>
            </a:r>
            <a:endParaRPr lang="en-US" sz="2400" smtClean="0">
              <a:latin typeface="ClarendonTBol" pitchFamily="18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6172200" y="1143000"/>
          <a:ext cx="2597150" cy="4038600"/>
        </p:xfrm>
        <a:graphic>
          <a:graphicData uri="http://schemas.openxmlformats.org/presentationml/2006/ole">
            <p:oleObj spid="_x0000_s1026" name="CorelPhotoPaint.Image.10" r:id="rId4" imgW="2907937" imgH="4520635" progId="">
              <p:embed/>
            </p:oleObj>
          </a:graphicData>
        </a:graphic>
      </p:graphicFrame>
      <p:pic>
        <p:nvPicPr>
          <p:cNvPr id="6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/>
              <a:t>LA CONSECUENCIA DE LA DESOBEDIENCIA</a:t>
            </a:r>
            <a:endParaRPr lang="en-US" sz="36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2057400"/>
            <a:ext cx="8226425" cy="4038600"/>
          </a:xfrm>
        </p:spPr>
        <p:txBody>
          <a:bodyPr/>
          <a:lstStyle/>
          <a:p>
            <a:r>
              <a:rPr lang="es-ES" sz="3200" smtClean="0">
                <a:latin typeface="Futura Md BT" pitchFamily="34" charset="0"/>
              </a:rPr>
              <a:t>Sufren los demás injustamente.</a:t>
            </a:r>
          </a:p>
          <a:p>
            <a:r>
              <a:rPr lang="es-ES" sz="3200" smtClean="0">
                <a:latin typeface="Futura Md BT" pitchFamily="34" charset="0"/>
              </a:rPr>
              <a:t>Sufre uno mismo.</a:t>
            </a:r>
          </a:p>
          <a:p>
            <a:r>
              <a:rPr lang="es-ES" sz="3200" smtClean="0">
                <a:latin typeface="Futura Md BT" pitchFamily="34" charset="0"/>
              </a:rPr>
              <a:t>Vivimos desprotegidos de Dios</a:t>
            </a:r>
          </a:p>
          <a:p>
            <a:r>
              <a:rPr lang="es-ES" sz="3200" smtClean="0">
                <a:latin typeface="Futura Md BT" pitchFamily="34" charset="0"/>
              </a:rPr>
              <a:t>Las situaciones adversas nos tragan por mucho tiempo.</a:t>
            </a:r>
          </a:p>
          <a:p>
            <a:r>
              <a:rPr lang="es-ES" sz="3200" smtClean="0">
                <a:latin typeface="Futura Md BT" pitchFamily="34" charset="0"/>
              </a:rPr>
              <a:t>Moramos en las tinieblas.</a:t>
            </a:r>
          </a:p>
          <a:p>
            <a:endParaRPr lang="en-US" sz="3200" smtClean="0">
              <a:latin typeface="Futura Md BT" pitchFamily="34" charset="0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s-ES_tradnl" sz="3600" smtClean="0"/>
              <a:t>EL PECADO COMPARADO</a:t>
            </a:r>
            <a:endParaRPr lang="en-US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153400" cy="4953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_tradnl" sz="3600" smtClean="0">
                <a:latin typeface="Arial Black" pitchFamily="34" charset="0"/>
              </a:rPr>
              <a:t>REBELDIA  </a:t>
            </a:r>
            <a:r>
              <a:rPr lang="en-US" sz="3600" smtClean="0">
                <a:latin typeface="Arial Black" pitchFamily="34" charset="0"/>
              </a:rPr>
              <a:t>=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600" smtClean="0">
                <a:latin typeface="Arial Black" pitchFamily="34" charset="0"/>
              </a:rPr>
              <a:t>PECADO DE ADIVINACION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3600" smtClean="0">
              <a:latin typeface="Arial Black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600" smtClean="0">
                <a:latin typeface="Arial Black" pitchFamily="34" charset="0"/>
              </a:rPr>
              <a:t>OBSTINACION =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600" smtClean="0">
                <a:latin typeface="Arial Black" pitchFamily="34" charset="0"/>
              </a:rPr>
              <a:t>IDOLATRIA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“Es un acto o una demostración de desafío hacia el establecimiento de una autoridad convenida.”</a:t>
            </a:r>
            <a:endParaRPr lang="en-US" sz="3200" smtClean="0"/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200" smtClean="0"/>
              <a:t>LA REBELDIA ES COMPARADA CON</a:t>
            </a:r>
          </a:p>
        </p:txBody>
      </p:sp>
      <p:pic>
        <p:nvPicPr>
          <p:cNvPr id="73731" name="Picture 3" descr="idols-for-catalo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371600"/>
            <a:ext cx="3203575" cy="4953000"/>
          </a:xfrm>
          <a:effectLst>
            <a:softEdge rad="112500"/>
          </a:effectLst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200400" y="990600"/>
            <a:ext cx="5943600" cy="556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en-US" sz="2800" b="1">
                <a:solidFill>
                  <a:srgbClr val="FFFFFF"/>
                </a:solidFill>
                <a:latin typeface="Futura Md BT" pitchFamily="34" charset="0"/>
              </a:rPr>
              <a:t>Una personas rebelde a Dios es id</a:t>
            </a:r>
            <a:r>
              <a:rPr lang="es-ES_tradnl" sz="2800" b="1">
                <a:solidFill>
                  <a:srgbClr val="FFFFFF"/>
                </a:solidFill>
                <a:latin typeface="Futura Md BT" pitchFamily="34" charset="0"/>
              </a:rPr>
              <a:t>ólatra.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en-US" sz="3200" b="1">
                <a:solidFill>
                  <a:srgbClr val="FFFF00"/>
                </a:solidFill>
                <a:latin typeface="Futura Md BT" pitchFamily="34" charset="0"/>
              </a:rPr>
              <a:t>“Yo hago las cosas a mi manera!”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es-ES" sz="2800" b="1">
                <a:solidFill>
                  <a:srgbClr val="FFFFFF"/>
                </a:solidFill>
                <a:latin typeface="Futura Md BT" pitchFamily="34" charset="0"/>
              </a:rPr>
              <a:t>Col 3:5  Por lo tanto, haced morir lo terrenal en vuestros miembros: fornicación, impureza, bajas pasiones, malos deseos y la avaricia, </a:t>
            </a:r>
            <a:r>
              <a:rPr lang="es-ES" sz="2800" b="1">
                <a:solidFill>
                  <a:srgbClr val="FFFF00"/>
                </a:solidFill>
                <a:latin typeface="Futura Md BT" pitchFamily="34" charset="0"/>
              </a:rPr>
              <a:t>que es idolatría</a:t>
            </a:r>
            <a:r>
              <a:rPr lang="es-ES" sz="2800" b="1">
                <a:solidFill>
                  <a:srgbClr val="FFFFFF"/>
                </a:solidFill>
                <a:latin typeface="Futura Md BT" pitchFamily="34" charset="0"/>
              </a:rPr>
              <a:t>. 6  A causa de estas cosas viene la ira de Dios sobre los </a:t>
            </a:r>
            <a:r>
              <a:rPr lang="es-ES" sz="2800" b="1">
                <a:solidFill>
                  <a:srgbClr val="FFFF00"/>
                </a:solidFill>
                <a:latin typeface="Futura Md BT" pitchFamily="34" charset="0"/>
              </a:rPr>
              <a:t>rebeldes.</a:t>
            </a:r>
            <a:endParaRPr lang="es-ES_tradnl" sz="2800" b="1">
              <a:solidFill>
                <a:srgbClr val="FFFF00"/>
              </a:solidFill>
              <a:latin typeface="Futura Md BT" pitchFamily="34" charset="0"/>
            </a:endParaRPr>
          </a:p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endParaRPr lang="en-US" sz="2800" b="1">
              <a:solidFill>
                <a:srgbClr val="FFFF00"/>
              </a:solidFill>
              <a:latin typeface="Futura Md BT" pitchFamily="34" charset="0"/>
            </a:endParaRPr>
          </a:p>
        </p:txBody>
      </p:sp>
      <p:pic>
        <p:nvPicPr>
          <p:cNvPr id="6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s-ES_tradnl" smtClean="0"/>
              <a:t>Desagradecimiento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105400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>
                <a:solidFill>
                  <a:srgbClr val="FFFF00"/>
                </a:solidFill>
                <a:latin typeface="ClarendonTBol" pitchFamily="18" charset="0"/>
              </a:rPr>
              <a:t>Nehemías 9:29-31</a:t>
            </a:r>
            <a:r>
              <a:rPr lang="es-ES">
                <a:latin typeface="ClarendonTBol" pitchFamily="18" charset="0"/>
              </a:rPr>
              <a:t>  </a:t>
            </a:r>
            <a:r>
              <a:rPr lang="es-ES">
                <a:latin typeface="Futura Md BT" pitchFamily="34" charset="0"/>
              </a:rPr>
              <a:t>Les amonestaste para hacerlos volver a tu ley, pero ellos actuaron con </a:t>
            </a:r>
            <a:r>
              <a:rPr lang="es-ES">
                <a:solidFill>
                  <a:srgbClr val="FFFF00"/>
                </a:solidFill>
                <a:latin typeface="Futura Md BT" pitchFamily="34" charset="0"/>
              </a:rPr>
              <a:t>soberbia </a:t>
            </a:r>
            <a:r>
              <a:rPr lang="es-ES">
                <a:latin typeface="Futura Md BT" pitchFamily="34" charset="0"/>
              </a:rPr>
              <a:t>y no escucharon tus mandamientos. </a:t>
            </a:r>
            <a:r>
              <a:rPr lang="es-ES">
                <a:solidFill>
                  <a:srgbClr val="FFFF00"/>
                </a:solidFill>
                <a:latin typeface="Futura Md BT" pitchFamily="34" charset="0"/>
              </a:rPr>
              <a:t>Pecaron</a:t>
            </a:r>
            <a:r>
              <a:rPr lang="es-ES">
                <a:latin typeface="Futura Md BT" pitchFamily="34" charset="0"/>
              </a:rPr>
              <a:t> contra tus decretos, los cuales, el hombre que los cumpla, por ellos vivirá. Dieron las espaldas en rebeldía, </a:t>
            </a:r>
            <a:r>
              <a:rPr lang="es-ES">
                <a:solidFill>
                  <a:srgbClr val="FFFF00"/>
                </a:solidFill>
                <a:latin typeface="Futura Md BT" pitchFamily="34" charset="0"/>
              </a:rPr>
              <a:t>endurecieron su cerviz</a:t>
            </a:r>
            <a:r>
              <a:rPr lang="es-ES">
                <a:latin typeface="Futura Md BT" pitchFamily="34" charset="0"/>
              </a:rPr>
              <a:t> y no escucharon.  "Por muchos años te mostraste paciente y les amonestaste con tu Espíritu por medio de tus profetas, </a:t>
            </a:r>
            <a:r>
              <a:rPr lang="es-ES">
                <a:solidFill>
                  <a:srgbClr val="FFFF00"/>
                </a:solidFill>
                <a:latin typeface="Futura Md BT" pitchFamily="34" charset="0"/>
              </a:rPr>
              <a:t>pero no escucharon</a:t>
            </a:r>
            <a:r>
              <a:rPr lang="es-ES">
                <a:latin typeface="Futura Md BT" pitchFamily="34" charset="0"/>
              </a:rPr>
              <a:t>. Por eso les entregaste en mano de los pueblos de la tierra.  Pero por tu gran misericordia no los consumiste ni los abandonaste, porque tú eres un Dios clemente y misericordioso. </a:t>
            </a:r>
          </a:p>
          <a:p>
            <a:pPr marL="420624" indent="-384048" fontAlgn="auto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n-US">
              <a:latin typeface="Futura Md BT" pitchFamily="34" charset="0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REBELION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 lIns="90487" tIns="44450" rIns="90487" bIns="44450"/>
          <a:lstStyle/>
          <a:p>
            <a:r>
              <a:rPr lang="en-US" sz="3200" smtClean="0">
                <a:latin typeface="ClarendonTBol" pitchFamily="18" charset="0"/>
              </a:rPr>
              <a:t>El único momento que se nos llama a rebelarnos contra la autoridad es cuando estas están en desobediencia contra Dios.</a:t>
            </a:r>
          </a:p>
          <a:p>
            <a:r>
              <a:rPr lang="en-US" sz="3200" smtClean="0">
                <a:latin typeface="ClarendonTBol" pitchFamily="18" charset="0"/>
              </a:rPr>
              <a:t>Vivimos en tiempos de rebeldía y en medio de naciones rebeldes..</a:t>
            </a:r>
          </a:p>
          <a:p>
            <a:r>
              <a:rPr lang="en-US" sz="3200" smtClean="0">
                <a:latin typeface="ClarendonTBol" pitchFamily="18" charset="0"/>
              </a:rPr>
              <a:t>La rebelión nos abre la puerta al engaño y ataque de Satanás.</a:t>
            </a: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 lIns="90487" tIns="44450" rIns="90487" bIns="4445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NOS REBELAMOS EN CONTRA DE ...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419600" y="1447800"/>
            <a:ext cx="4724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sterBodoni BT" pitchFamily="18" charset="0"/>
              </a:rPr>
              <a:t>DIOS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sterBodoni BT" pitchFamily="18" charset="0"/>
              </a:rPr>
              <a:t>PADRE Y MADRE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sterBodoni BT" pitchFamily="18" charset="0"/>
              </a:rPr>
              <a:t>MAESTROS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sterBodoni BT" pitchFamily="18" charset="0"/>
              </a:rPr>
              <a:t>LA IGLESIA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sterBodoni BT" pitchFamily="18" charset="0"/>
              </a:rPr>
              <a:t>GOBIERNO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sterBodoni BT" pitchFamily="18" charset="0"/>
              </a:rPr>
              <a:t>JEFES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sterBodoni BT" pitchFamily="18" charset="0"/>
              </a:rPr>
              <a:t>EL MATRIMONIO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sterBodoni BT" pitchFamily="18" charset="0"/>
              </a:rPr>
              <a:t>OTROS???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Char char="§"/>
              <a:defRPr/>
            </a:pP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sterBodoni BT" pitchFamily="18" charset="0"/>
            </a:endParaRPr>
          </a:p>
        </p:txBody>
      </p:sp>
      <p:pic>
        <p:nvPicPr>
          <p:cNvPr id="6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14600"/>
            <a:ext cx="4361998" cy="2905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OBJETIVOS</a:t>
            </a:r>
            <a:r>
              <a:rPr lang="es-ES" smtClean="0"/>
              <a:t>: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>
                <a:latin typeface="ClarendonTBol" pitchFamily="18" charset="0"/>
              </a:rPr>
              <a:t>Identificar si en nosotros hay áreas de rebelión.</a:t>
            </a:r>
          </a:p>
          <a:p>
            <a:r>
              <a:rPr lang="es-ES" smtClean="0">
                <a:latin typeface="ClarendonTBol" pitchFamily="18" charset="0"/>
              </a:rPr>
              <a:t>Comprender que la arrogancia, las quejas, y las actitudes negativas son formas de rebelión.</a:t>
            </a:r>
          </a:p>
          <a:p>
            <a:r>
              <a:rPr lang="es-ES" smtClean="0">
                <a:latin typeface="ClarendonTBol" pitchFamily="18" charset="0"/>
              </a:rPr>
              <a:t>Luchar contra toda forma de rebelión que haya dentro de nosotros.</a:t>
            </a:r>
          </a:p>
          <a:p>
            <a:endParaRPr lang="en-US" smtClean="0">
              <a:latin typeface="ClarendonTBol" pitchFamily="18" charset="0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LA PALABRA DE DIOS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 lIns="90487" tIns="44450" rIns="90487" bIns="44450"/>
          <a:lstStyle/>
          <a:p>
            <a:r>
              <a:rPr lang="en-US" i="1" smtClean="0"/>
              <a:t>Por causa del Señor someteos a toda institución humana, ya sea al rey, como a superior</a:t>
            </a:r>
            <a:r>
              <a:rPr lang="en-US" smtClean="0"/>
              <a:t> </a:t>
            </a:r>
            <a:r>
              <a:rPr lang="en-US" i="1" smtClean="0"/>
              <a:t>… (1Pedro</a:t>
            </a:r>
            <a:r>
              <a:rPr lang="en-US" smtClean="0"/>
              <a:t> 2:13)</a:t>
            </a:r>
          </a:p>
          <a:p>
            <a:r>
              <a:rPr lang="es-ES" i="1" smtClean="0"/>
              <a:t>y SOMETEOS unos a otros en el temor de Cristo. </a:t>
            </a:r>
            <a:r>
              <a:rPr lang="en-US" i="1" smtClean="0"/>
              <a:t>.</a:t>
            </a:r>
            <a:r>
              <a:rPr lang="en-US" smtClean="0"/>
              <a:t> (Efesios. 5:21)</a:t>
            </a: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2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6861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LA RAIZ DE TODA REBELION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 lIns="90487" tIns="44450" rIns="90487" bIns="44450"/>
          <a:lstStyle/>
          <a:p>
            <a:r>
              <a:rPr lang="en-US" sz="3200" smtClean="0">
                <a:latin typeface="ClarendonTBol" pitchFamily="18" charset="0"/>
              </a:rPr>
              <a:t>A menudo una fuente de la rebelión y del rechazo es la falta del perdón.</a:t>
            </a:r>
          </a:p>
          <a:p>
            <a:r>
              <a:rPr lang="en-US" sz="3200" smtClean="0">
                <a:solidFill>
                  <a:srgbClr val="FFFF00"/>
                </a:solidFill>
                <a:latin typeface="ClarendonTBol" pitchFamily="18" charset="0"/>
              </a:rPr>
              <a:t>Somos lastimados y sentimos rechazo. En respuesta nos rebelamos</a:t>
            </a:r>
            <a:r>
              <a:rPr lang="en-US" sz="3200" smtClean="0">
                <a:latin typeface="ClarendonTBol" pitchFamily="18" charset="0"/>
              </a:rPr>
              <a:t>. </a:t>
            </a:r>
          </a:p>
          <a:p>
            <a:r>
              <a:rPr lang="en-US" sz="3200" smtClean="0">
                <a:latin typeface="ClarendonTBol" pitchFamily="18" charset="0"/>
              </a:rPr>
              <a:t>Si ud. Tiene problemas de sometimiento, ud. Necesita parar y perdonar.</a:t>
            </a: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OTRAS FORMAS DE REBELDIA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8839200" cy="4800600"/>
          </a:xfrm>
        </p:spPr>
        <p:txBody>
          <a:bodyPr lIns="90487" tIns="44450" rIns="90487" bIns="44450"/>
          <a:lstStyle/>
          <a:p>
            <a:r>
              <a:rPr lang="en-US" sz="3200" smtClean="0">
                <a:solidFill>
                  <a:srgbClr val="FFFF00"/>
                </a:solidFill>
              </a:rPr>
              <a:t>El quejarse por todo.</a:t>
            </a:r>
          </a:p>
          <a:p>
            <a:pPr lvl="1"/>
            <a:r>
              <a:rPr lang="es-ES" i="1" smtClean="0">
                <a:solidFill>
                  <a:srgbClr val="FFFF00"/>
                </a:solidFill>
                <a:latin typeface="ClarendonTBol" pitchFamily="18" charset="0"/>
              </a:rPr>
              <a:t>Hacedlo todo sin murmuraciones y contiendas</a:t>
            </a:r>
            <a:r>
              <a:rPr lang="es-ES" i="1" smtClean="0">
                <a:latin typeface="ClarendonTBol" pitchFamily="18" charset="0"/>
              </a:rPr>
              <a:t>, para que seáis irreprensibles y sencillos, hijos de Dios sin mancha en medio de una generación torcida y perversa, en la cual vosotros resplandecéis como luminares en el mundo, </a:t>
            </a:r>
            <a:r>
              <a:rPr lang="en-US" i="1" smtClean="0">
                <a:latin typeface="ClarendonTBol" pitchFamily="18" charset="0"/>
              </a:rPr>
              <a:t>. </a:t>
            </a:r>
            <a:r>
              <a:rPr lang="en-US" smtClean="0">
                <a:latin typeface="ClarendonTBol" pitchFamily="18" charset="0"/>
              </a:rPr>
              <a:t>(Filipenses 2:14-15)</a:t>
            </a:r>
            <a:endParaRPr lang="en-US" i="1" smtClean="0">
              <a:latin typeface="ClarendonTBol" pitchFamily="18" charset="0"/>
            </a:endParaRPr>
          </a:p>
          <a:p>
            <a:pPr lvl="1"/>
            <a:r>
              <a:rPr lang="es-ES" i="1" smtClean="0">
                <a:latin typeface="ClarendonTBol" pitchFamily="18" charset="0"/>
              </a:rPr>
              <a:t>Vuestras murmuraciones no son contra nosotros, sino contra Jehová. </a:t>
            </a:r>
            <a:r>
              <a:rPr lang="en-US" smtClean="0">
                <a:latin typeface="ClarendonTBol" pitchFamily="18" charset="0"/>
              </a:rPr>
              <a:t>(Exodo 16:8)</a:t>
            </a: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OTRAS FORMAS DE REBELION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 lIns="90487" tIns="44450" rIns="90487" bIns="44450"/>
          <a:lstStyle/>
          <a:p>
            <a:r>
              <a:rPr lang="en-US" u="sng" smtClean="0">
                <a:latin typeface="ClarendonTBol" pitchFamily="18" charset="0"/>
              </a:rPr>
              <a:t>Quej</a:t>
            </a:r>
            <a:r>
              <a:rPr lang="es-ES_tradnl" u="sng" smtClean="0">
                <a:latin typeface="ClarendonTBol" pitchFamily="18" charset="0"/>
              </a:rPr>
              <a:t>á</a:t>
            </a:r>
            <a:r>
              <a:rPr lang="en-US" u="sng" smtClean="0">
                <a:latin typeface="ClarendonTBol" pitchFamily="18" charset="0"/>
              </a:rPr>
              <a:t>ndose por todo Continuación</a:t>
            </a:r>
          </a:p>
          <a:p>
            <a:pPr lvl="1"/>
            <a:r>
              <a:rPr lang="es-ES" i="1" smtClean="0">
                <a:latin typeface="ClarendonTBol" pitchFamily="18" charset="0"/>
              </a:rPr>
              <a:t>Y todo lo que hagáis, sea de palabra o de hecho, hacedlo todo en el nombre del Señor Jesús, dando gracias a Dios Padre por medio de él. </a:t>
            </a:r>
            <a:r>
              <a:rPr lang="en-US" smtClean="0">
                <a:latin typeface="ClarendonTBol" pitchFamily="18" charset="0"/>
              </a:rPr>
              <a:t>(Colos.3:17)</a:t>
            </a:r>
          </a:p>
          <a:p>
            <a:r>
              <a:rPr lang="en-US" smtClean="0">
                <a:latin typeface="ClarendonTBol" pitchFamily="18" charset="0"/>
              </a:rPr>
              <a:t>Cristo nos ofrece libertad. No tenemos que ser quejosos. Sino que podemos ser corazones alegres y agradecidos con Dios.</a:t>
            </a: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n-US" smtClean="0"/>
              <a:t>OTRAS FORMAS DE REBELION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 lIns="90487" tIns="44450" rIns="90487" bIns="44450"/>
          <a:lstStyle/>
          <a:p>
            <a:r>
              <a:rPr lang="en-US" smtClean="0"/>
              <a:t>Juzgando a otros</a:t>
            </a:r>
          </a:p>
          <a:p>
            <a:r>
              <a:rPr lang="en-US" smtClean="0"/>
              <a:t>Orgullo y arrogancia</a:t>
            </a:r>
          </a:p>
          <a:p>
            <a:r>
              <a:rPr lang="en-US" smtClean="0"/>
              <a:t>Racismo </a:t>
            </a:r>
          </a:p>
          <a:p>
            <a:r>
              <a:rPr lang="en-US" smtClean="0"/>
              <a:t>Justicia propia</a:t>
            </a:r>
          </a:p>
          <a:p>
            <a:r>
              <a:rPr lang="en-US" smtClean="0"/>
              <a:t>Actitudes negativas</a:t>
            </a:r>
          </a:p>
          <a:p>
            <a:r>
              <a:rPr lang="en-US" smtClean="0"/>
              <a:t>Vandalismo</a:t>
            </a:r>
          </a:p>
          <a:p>
            <a:r>
              <a:rPr lang="en-US" smtClean="0"/>
              <a:t>Violencia</a:t>
            </a: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600"/>
              <a:t>CUANTAS COSAS HACES A TU MANERA ?</a:t>
            </a:r>
            <a:endParaRPr lang="en-US" sz="36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>
                <a:latin typeface="ClarendonTBol" pitchFamily="18" charset="0"/>
              </a:rPr>
              <a:t>Diriges tu vida a tu manera?</a:t>
            </a:r>
          </a:p>
          <a:p>
            <a:r>
              <a:rPr lang="es-ES" smtClean="0">
                <a:latin typeface="ClarendonTBol" pitchFamily="18" charset="0"/>
              </a:rPr>
              <a:t>Llevas una vida cristiana a tu manera?</a:t>
            </a:r>
          </a:p>
          <a:p>
            <a:r>
              <a:rPr lang="es-ES" smtClean="0">
                <a:latin typeface="ClarendonTBol" pitchFamily="18" charset="0"/>
              </a:rPr>
              <a:t>Llevas tu hogar a tu manera?</a:t>
            </a:r>
          </a:p>
          <a:p>
            <a:r>
              <a:rPr lang="es-ES" smtClean="0">
                <a:latin typeface="ClarendonTBol" pitchFamily="18" charset="0"/>
              </a:rPr>
              <a:t>Participas en la iglesia a tu manera?</a:t>
            </a:r>
          </a:p>
          <a:p>
            <a:r>
              <a:rPr lang="es-ES" smtClean="0">
                <a:latin typeface="ClarendonTBol" pitchFamily="18" charset="0"/>
              </a:rPr>
              <a:t>Testificas a tu manera?</a:t>
            </a:r>
          </a:p>
          <a:p>
            <a:endParaRPr lang="es-ES" smtClean="0">
              <a:latin typeface="ClarendonTBol" pitchFamily="18" charset="0"/>
            </a:endParaRPr>
          </a:p>
          <a:p>
            <a:r>
              <a:rPr lang="es-ES" smtClean="0">
                <a:latin typeface="ClarendonTBol" pitchFamily="18" charset="0"/>
              </a:rPr>
              <a:t>Cuantas veces has fallado por hacer las cosas a tu manera y no a la de Dios?</a:t>
            </a:r>
            <a:endParaRPr lang="en-US" smtClean="0">
              <a:latin typeface="ClarendonTBol" pitchFamily="18" charset="0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/>
              <a:t>POSIBLES ESPIRITUS OPRESIVOS QUE DEBEN SER RECHAZADOS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981200"/>
            <a:ext cx="4516438" cy="4497388"/>
          </a:xfrm>
        </p:spPr>
        <p:txBody>
          <a:bodyPr/>
          <a:lstStyle/>
          <a:p>
            <a:r>
              <a:rPr lang="es-ES_tradnl" sz="3200" smtClean="0"/>
              <a:t>Rechazo</a:t>
            </a:r>
            <a:endParaRPr lang="en-US" sz="3200" smtClean="0"/>
          </a:p>
          <a:p>
            <a:r>
              <a:rPr lang="en-US" sz="3200" smtClean="0"/>
              <a:t>Falta de perd</a:t>
            </a:r>
            <a:r>
              <a:rPr lang="es-ES_tradnl" sz="3200" smtClean="0"/>
              <a:t>ón</a:t>
            </a:r>
            <a:endParaRPr lang="en-US" sz="3200" smtClean="0"/>
          </a:p>
          <a:p>
            <a:r>
              <a:rPr lang="en-US" sz="3200" smtClean="0"/>
              <a:t>Rebelión</a:t>
            </a:r>
          </a:p>
          <a:p>
            <a:r>
              <a:rPr lang="en-US" sz="3200" smtClean="0"/>
              <a:t>Espíritu de venganza</a:t>
            </a:r>
          </a:p>
          <a:p>
            <a:r>
              <a:rPr lang="en-US" sz="3200" smtClean="0"/>
              <a:t>Imponente </a:t>
            </a:r>
          </a:p>
          <a:p>
            <a:pPr>
              <a:buFont typeface="Wingdings" pitchFamily="2" charset="2"/>
              <a:buNone/>
            </a:pPr>
            <a:endParaRPr lang="en-US" sz="320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76800" y="1981200"/>
            <a:ext cx="3962400" cy="4114800"/>
          </a:xfrm>
        </p:spPr>
        <p:txBody>
          <a:bodyPr/>
          <a:lstStyle/>
          <a:p>
            <a:r>
              <a:rPr lang="en-US" sz="3200" smtClean="0"/>
              <a:t>Orgulloso</a:t>
            </a:r>
          </a:p>
          <a:p>
            <a:r>
              <a:rPr lang="en-US" sz="3200" smtClean="0"/>
              <a:t>Autocompasiv_</a:t>
            </a:r>
          </a:p>
          <a:p>
            <a:r>
              <a:rPr lang="en-US" sz="3200" smtClean="0"/>
              <a:t>Espíritu competitivo</a:t>
            </a:r>
          </a:p>
          <a:p>
            <a:r>
              <a:rPr lang="en-US" sz="3200" smtClean="0"/>
              <a:t>Control</a:t>
            </a:r>
          </a:p>
          <a:p>
            <a:r>
              <a:rPr lang="es-ES_tradnl" sz="3200" smtClean="0"/>
              <a:t>brujería</a:t>
            </a:r>
            <a:endParaRPr lang="en-US" sz="3200" smtClean="0"/>
          </a:p>
        </p:txBody>
      </p:sp>
      <p:pic>
        <p:nvPicPr>
          <p:cNvPr id="6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6013450" y="885825"/>
            <a:ext cx="2333625" cy="23510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685800" y="1828800"/>
            <a:ext cx="48006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/>
          <a:lstStyle/>
          <a:p>
            <a:pPr algn="ctr" eaLnBrk="1" hangingPunct="1">
              <a:defRPr/>
            </a:pPr>
            <a:r>
              <a:rPr lang="en-US"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utura Md BT" pitchFamily="34" charset="0"/>
              </a:rPr>
              <a:t>TOME UNOS MINUTOS PARA MARCAR LAS AREAS DE REBELDIA</a:t>
            </a:r>
            <a:r>
              <a:rPr lang="en-US"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lt Bd BT" pitchFamily="82" charset="0"/>
              </a:rPr>
              <a:t> </a:t>
            </a:r>
          </a:p>
        </p:txBody>
      </p:sp>
      <p:sp>
        <p:nvSpPr>
          <p:cNvPr id="79879" name="Freeform 7"/>
          <p:cNvSpPr>
            <a:spLocks/>
          </p:cNvSpPr>
          <p:nvPr/>
        </p:nvSpPr>
        <p:spPr bwMode="auto">
          <a:xfrm>
            <a:off x="5943600" y="990600"/>
            <a:ext cx="2795588" cy="2327275"/>
          </a:xfrm>
          <a:custGeom>
            <a:avLst/>
            <a:gdLst>
              <a:gd name="T0" fmla="*/ 1761 w 1761"/>
              <a:gd name="T1" fmla="*/ 218 h 1466"/>
              <a:gd name="T2" fmla="*/ 1645 w 1761"/>
              <a:gd name="T3" fmla="*/ 261 h 1466"/>
              <a:gd name="T4" fmla="*/ 1514 w 1761"/>
              <a:gd name="T5" fmla="*/ 348 h 1466"/>
              <a:gd name="T6" fmla="*/ 1266 w 1761"/>
              <a:gd name="T7" fmla="*/ 523 h 1466"/>
              <a:gd name="T8" fmla="*/ 698 w 1761"/>
              <a:gd name="T9" fmla="*/ 1074 h 1466"/>
              <a:gd name="T10" fmla="*/ 553 w 1761"/>
              <a:gd name="T11" fmla="*/ 1234 h 1466"/>
              <a:gd name="T12" fmla="*/ 349 w 1761"/>
              <a:gd name="T13" fmla="*/ 1466 h 1466"/>
              <a:gd name="T14" fmla="*/ 291 w 1761"/>
              <a:gd name="T15" fmla="*/ 1307 h 1466"/>
              <a:gd name="T16" fmla="*/ 203 w 1761"/>
              <a:gd name="T17" fmla="*/ 1147 h 1466"/>
              <a:gd name="T18" fmla="*/ 0 w 1761"/>
              <a:gd name="T19" fmla="*/ 770 h 1466"/>
              <a:gd name="T20" fmla="*/ 0 w 1761"/>
              <a:gd name="T21" fmla="*/ 755 h 1466"/>
              <a:gd name="T22" fmla="*/ 29 w 1761"/>
              <a:gd name="T23" fmla="*/ 726 h 1466"/>
              <a:gd name="T24" fmla="*/ 87 w 1761"/>
              <a:gd name="T25" fmla="*/ 668 h 1466"/>
              <a:gd name="T26" fmla="*/ 218 w 1761"/>
              <a:gd name="T27" fmla="*/ 523 h 1466"/>
              <a:gd name="T28" fmla="*/ 378 w 1761"/>
              <a:gd name="T29" fmla="*/ 842 h 1466"/>
              <a:gd name="T30" fmla="*/ 422 w 1761"/>
              <a:gd name="T31" fmla="*/ 929 h 1466"/>
              <a:gd name="T32" fmla="*/ 480 w 1761"/>
              <a:gd name="T33" fmla="*/ 1060 h 1466"/>
              <a:gd name="T34" fmla="*/ 727 w 1761"/>
              <a:gd name="T35" fmla="*/ 755 h 1466"/>
              <a:gd name="T36" fmla="*/ 1150 w 1761"/>
              <a:gd name="T37" fmla="*/ 290 h 1466"/>
              <a:gd name="T38" fmla="*/ 1353 w 1761"/>
              <a:gd name="T39" fmla="*/ 131 h 1466"/>
              <a:gd name="T40" fmla="*/ 1470 w 1761"/>
              <a:gd name="T41" fmla="*/ 44 h 1466"/>
              <a:gd name="T42" fmla="*/ 1557 w 1761"/>
              <a:gd name="T43" fmla="*/ 0 h 1466"/>
              <a:gd name="T44" fmla="*/ 1688 w 1761"/>
              <a:gd name="T45" fmla="*/ 116 h 1466"/>
              <a:gd name="T46" fmla="*/ 1761 w 1761"/>
              <a:gd name="T47" fmla="*/ 218 h 146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761"/>
              <a:gd name="T73" fmla="*/ 0 h 1466"/>
              <a:gd name="T74" fmla="*/ 1761 w 1761"/>
              <a:gd name="T75" fmla="*/ 1466 h 146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761" h="1466">
                <a:moveTo>
                  <a:pt x="1761" y="218"/>
                </a:moveTo>
                <a:lnTo>
                  <a:pt x="1645" y="261"/>
                </a:lnTo>
                <a:lnTo>
                  <a:pt x="1514" y="348"/>
                </a:lnTo>
                <a:lnTo>
                  <a:pt x="1266" y="523"/>
                </a:lnTo>
                <a:lnTo>
                  <a:pt x="698" y="1074"/>
                </a:lnTo>
                <a:lnTo>
                  <a:pt x="553" y="1234"/>
                </a:lnTo>
                <a:lnTo>
                  <a:pt x="349" y="1466"/>
                </a:lnTo>
                <a:lnTo>
                  <a:pt x="291" y="1307"/>
                </a:lnTo>
                <a:lnTo>
                  <a:pt x="203" y="1147"/>
                </a:lnTo>
                <a:lnTo>
                  <a:pt x="0" y="770"/>
                </a:lnTo>
                <a:lnTo>
                  <a:pt x="0" y="755"/>
                </a:lnTo>
                <a:lnTo>
                  <a:pt x="29" y="726"/>
                </a:lnTo>
                <a:lnTo>
                  <a:pt x="87" y="668"/>
                </a:lnTo>
                <a:lnTo>
                  <a:pt x="218" y="523"/>
                </a:lnTo>
                <a:lnTo>
                  <a:pt x="378" y="842"/>
                </a:lnTo>
                <a:lnTo>
                  <a:pt x="422" y="929"/>
                </a:lnTo>
                <a:lnTo>
                  <a:pt x="480" y="1060"/>
                </a:lnTo>
                <a:lnTo>
                  <a:pt x="727" y="755"/>
                </a:lnTo>
                <a:lnTo>
                  <a:pt x="1150" y="290"/>
                </a:lnTo>
                <a:lnTo>
                  <a:pt x="1353" y="131"/>
                </a:lnTo>
                <a:lnTo>
                  <a:pt x="1470" y="44"/>
                </a:lnTo>
                <a:lnTo>
                  <a:pt x="1557" y="0"/>
                </a:lnTo>
                <a:lnTo>
                  <a:pt x="1688" y="116"/>
                </a:lnTo>
                <a:lnTo>
                  <a:pt x="1761" y="218"/>
                </a:lnTo>
                <a:close/>
              </a:path>
            </a:pathLst>
          </a:custGeom>
          <a:solidFill>
            <a:srgbClr val="DE001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pic>
        <p:nvPicPr>
          <p:cNvPr id="6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61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6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7987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TU MOMENTO DE ORACION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492625" cy="4572000"/>
          </a:xfrm>
        </p:spPr>
        <p:txBody>
          <a:bodyPr/>
          <a:lstStyle/>
          <a:p>
            <a:r>
              <a:rPr lang="es-ES" sz="3200" smtClean="0">
                <a:latin typeface="ClarendonTBol" pitchFamily="18" charset="0"/>
              </a:rPr>
              <a:t>Pide perdón a Dios por tus actos de rebelión e indiferencia a su Palabra.</a:t>
            </a:r>
          </a:p>
          <a:p>
            <a:r>
              <a:rPr lang="es-ES" sz="3200" smtClean="0">
                <a:latin typeface="ClarendonTBol" pitchFamily="18" charset="0"/>
              </a:rPr>
              <a:t>Ora a Dios pidiéndole un corazón obediente a su voluntad.</a:t>
            </a:r>
          </a:p>
          <a:p>
            <a:endParaRPr lang="en-US" sz="3200" smtClean="0">
              <a:latin typeface="ClarendonTBol" pitchFamily="18" charset="0"/>
            </a:endParaRPr>
          </a:p>
        </p:txBody>
      </p:sp>
      <p:pic>
        <p:nvPicPr>
          <p:cNvPr id="100356" name="Picture 4" descr="durer4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57800" y="1371600"/>
            <a:ext cx="2819400" cy="4063437"/>
          </a:xfrm>
          <a:effectLst>
            <a:softEdge rad="112500"/>
          </a:effectLst>
        </p:spPr>
      </p:pic>
      <p:pic>
        <p:nvPicPr>
          <p:cNvPr id="6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/>
          <a:lstStyle/>
          <a:p>
            <a:pPr algn="ctr" eaLnBrk="1" hangingPunct="1">
              <a:defRPr/>
            </a:pPr>
            <a:r>
              <a:rPr lang="en-US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ORACION DE SOMETIMIENTO A DIOS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304800" y="1600200"/>
            <a:ext cx="88392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larendonTBol" pitchFamily="18" charset="0"/>
              </a:rPr>
              <a:t>Padre nuestro, tu has declarado de que “ la rebelión es como el pecado de adivinación y arrogancia  como la maldad misma de la idolatría. Confieso que me he rebelado contra ti con mis actitudes y acciones. Ahora yo elijo someterme a usted y a las autoridades que ud. ha establecido  en mi vida. Yo abandono toda rebelión, orgullo y quejas. Te suplico me des un corazón agradecido y sumiso a ti. Te lo ruego en el Nombre de nuestro Divino Maestro y Señor de nuestras vidas, Jesucristo.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larendonTBol" pitchFamily="18" charset="0"/>
              </a:rPr>
              <a:t>.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PosterBodoni BT" pitchFamily="18" charset="0"/>
              </a:rPr>
              <a:t> </a:t>
            </a: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  <a:latin typeface="PosterBodoni BT" pitchFamily="18" charset="0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533400" y="1371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 anchor="ctr"/>
          <a:lstStyle/>
          <a:p>
            <a:pPr algn="ctr" eaLnBrk="1" hangingPunct="1">
              <a:defRPr/>
            </a:pPr>
            <a:r>
              <a:rPr lang="en-US" sz="8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lt Bd BT" pitchFamily="82" charset="0"/>
              </a:rPr>
              <a:t>Rebelión</a:t>
            </a:r>
            <a:endParaRPr lang="en-US" sz="4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lt Bd BT" pitchFamily="82" charset="0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219200" y="2895600"/>
            <a:ext cx="6934200" cy="320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3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larendonTBol" pitchFamily="18" charset="0"/>
              </a:rPr>
              <a:t> “Es un acto o una demostración de desafío hacia el establecimiento de una autoridad convenida.”</a:t>
            </a:r>
          </a:p>
          <a:p>
            <a:pPr algn="r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endParaRPr lang="en-US" sz="36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utura Md BT" pitchFamily="34" charset="0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EL PECADO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_tradnl" sz="3200" smtClean="0"/>
              <a:t>Es un acto de desobediencia motivado por el deseo del ser humano de autoestablecer las normas y ser el dueño de su propio destino.</a:t>
            </a:r>
          </a:p>
          <a:p>
            <a:pPr algn="ctr"/>
            <a:endParaRPr lang="es-ES_tradnl" sz="3200" smtClean="0"/>
          </a:p>
          <a:p>
            <a:r>
              <a:rPr lang="en-US" sz="3600" smtClean="0">
                <a:solidFill>
                  <a:srgbClr val="FFFF00"/>
                </a:solidFill>
                <a:latin typeface="ClarendonTBol" pitchFamily="18" charset="0"/>
              </a:rPr>
              <a:t>“Yo hago las cosas a mi manera!”</a:t>
            </a:r>
          </a:p>
          <a:p>
            <a:pPr algn="ctr"/>
            <a:endParaRPr lang="en-US" sz="3600" smtClean="0"/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s-ES" sz="3600" smtClean="0"/>
              <a:t>EL PECADO DE DESOBEDIENCIA </a:t>
            </a:r>
            <a:endParaRPr lang="en-US" sz="36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4497388"/>
          </a:xfrm>
        </p:spPr>
        <p:txBody>
          <a:bodyPr/>
          <a:lstStyle/>
          <a:p>
            <a:r>
              <a:rPr lang="es-ES" sz="3200" u="sng" smtClean="0">
                <a:latin typeface="ClarendonTBol" pitchFamily="18" charset="0"/>
              </a:rPr>
              <a:t>DIOS DIO LA ORDEN</a:t>
            </a:r>
          </a:p>
          <a:p>
            <a:r>
              <a:rPr lang="es-ES" sz="3200" smtClean="0">
                <a:solidFill>
                  <a:srgbClr val="FFFF00"/>
                </a:solidFill>
                <a:latin typeface="ClarendonTBol" pitchFamily="18" charset="0"/>
              </a:rPr>
              <a:t>Génesis 2:16</a:t>
            </a:r>
            <a:r>
              <a:rPr lang="es-ES" sz="3200" smtClean="0">
                <a:latin typeface="ClarendonTBol" pitchFamily="18" charset="0"/>
              </a:rPr>
              <a:t>  Y Jehová Dios mandó al hombre diciendo: "Puedes comer de todos los árboles del jardín;17  pero del árbol del conocimiento del bien y del mal no comerás, porque el día que comas de él, ciertamente morirás.“</a:t>
            </a:r>
            <a:endParaRPr lang="en-US" sz="3200" smtClean="0">
              <a:latin typeface="ClarendonTBol" pitchFamily="18" charset="0"/>
            </a:endParaRPr>
          </a:p>
        </p:txBody>
      </p:sp>
      <p:pic>
        <p:nvPicPr>
          <p:cNvPr id="92164" name="Picture 4" descr="j00961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19600"/>
            <a:ext cx="2430463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400" smtClean="0"/>
              <a:t>EL PECADO DE DESOBEDIENCIA</a:t>
            </a:r>
            <a:endParaRPr lang="en-US" sz="34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u="sng" smtClean="0">
                <a:latin typeface="ClarendonTBol" pitchFamily="18" charset="0"/>
              </a:rPr>
              <a:t>MAS ELLOS NO OBEDECIERON</a:t>
            </a:r>
          </a:p>
          <a:p>
            <a:r>
              <a:rPr lang="es-ES" sz="3200" smtClean="0">
                <a:solidFill>
                  <a:srgbClr val="FFFF00"/>
                </a:solidFill>
                <a:latin typeface="ClarendonTBol" pitchFamily="18" charset="0"/>
              </a:rPr>
              <a:t>Génesis 3:6</a:t>
            </a:r>
            <a:r>
              <a:rPr lang="es-ES" sz="3200" smtClean="0">
                <a:latin typeface="ClarendonTBol" pitchFamily="18" charset="0"/>
              </a:rPr>
              <a:t>  Entonces la mujer vio que el árbol era bueno para comer, que era atractivo a la vista y que era árbol codiciable para alcanzar sabiduría. Tomó, pues, de su fruto y comió. Y también dio a su marido que estaba con ella, y él comió.</a:t>
            </a:r>
          </a:p>
          <a:p>
            <a:endParaRPr lang="en-US" sz="3200" smtClean="0">
              <a:latin typeface="ClarendonTBol" pitchFamily="18" charset="0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6425" cy="1143000"/>
          </a:xfrm>
        </p:spPr>
        <p:txBody>
          <a:bodyPr/>
          <a:lstStyle/>
          <a:p>
            <a:r>
              <a:rPr lang="es-ES" smtClean="0"/>
              <a:t>LAS CONSECUENCIAS</a:t>
            </a:r>
            <a:endParaRPr lang="en-US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6400800" cy="5638800"/>
          </a:xfrm>
        </p:spPr>
        <p:txBody>
          <a:bodyPr>
            <a:normAutofit fontScale="925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ES">
                <a:latin typeface="Futura Md BT" pitchFamily="34" charset="0"/>
              </a:rPr>
              <a:t>La mujer parirá con dolor.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ES">
                <a:latin typeface="Futura Md BT" pitchFamily="34" charset="0"/>
              </a:rPr>
              <a:t>Tu deseo te llevará a tu marido,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ES">
                <a:latin typeface="Futura Md BT" pitchFamily="34" charset="0"/>
              </a:rPr>
              <a:t>y él se enseñoreará de ti.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s-ES">
                <a:latin typeface="Futura Md BT" pitchFamily="34" charset="0"/>
              </a:rPr>
              <a:t>Y al hombre dijo: -  sea maldita la tierra por tu causa. Con dolor comerás de ella todos los días de tu vida; espinos y cardos te producirá, y comerás plantas del campo. Con el sudor de tu frente comerás el pan hasta que vuelvas a la tierra, pues de ella fuiste tomado. Porque polvo eres y al polvo volverás.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>
              <a:latin typeface="Futura Md BT" pitchFamily="34" charset="0"/>
            </a:endParaRPr>
          </a:p>
        </p:txBody>
      </p:sp>
      <p:pic>
        <p:nvPicPr>
          <p:cNvPr id="15364" name="Picture 4" descr="j0096189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019800" y="228600"/>
            <a:ext cx="2886075" cy="4497388"/>
          </a:xfrm>
          <a:noFill/>
        </p:spPr>
      </p:pic>
      <p:pic>
        <p:nvPicPr>
          <p:cNvPr id="6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LAS CONSECUENCIAS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>
                <a:solidFill>
                  <a:srgbClr val="FFFF00"/>
                </a:solidFill>
              </a:rPr>
              <a:t>Romanos 6:23</a:t>
            </a:r>
            <a:r>
              <a:rPr lang="es-ES" smtClean="0"/>
              <a:t>  Porque la paga del pecado es muerte.</a:t>
            </a:r>
          </a:p>
          <a:p>
            <a:r>
              <a:rPr lang="es-ES" smtClean="0"/>
              <a:t>Toda rebelión es pecado.</a:t>
            </a:r>
          </a:p>
          <a:p>
            <a:r>
              <a:rPr lang="es-ES" smtClean="0"/>
              <a:t>El sufrimiento de la humanidad vino como consecuencia de la desobediencia a la voz de Dios.</a:t>
            </a:r>
          </a:p>
          <a:p>
            <a:r>
              <a:rPr lang="es-ES" smtClean="0"/>
              <a:t>La muerte física y espiritual es consecuencia del pecado.</a:t>
            </a:r>
            <a:endParaRPr lang="en-US" smtClean="0"/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0487" tIns="44450" rIns="90487" bIns="44450"/>
          <a:lstStyle/>
          <a:p>
            <a:r>
              <a:rPr lang="es-ES_tradnl" sz="3600" smtClean="0"/>
              <a:t>UN EJEMPLO DE REBELDÍA</a:t>
            </a:r>
            <a:endParaRPr lang="en-US" sz="3600" smtClean="0"/>
          </a:p>
        </p:txBody>
      </p:sp>
      <p:sp>
        <p:nvSpPr>
          <p:cNvPr id="17411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153400" cy="4191000"/>
          </a:xfrm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s-ES" smtClean="0">
                <a:solidFill>
                  <a:srgbClr val="FFFF00"/>
                </a:solidFill>
              </a:rPr>
              <a:t>1Samuel 15:2</a:t>
            </a:r>
            <a:endParaRPr lang="es-ES" smtClean="0">
              <a:solidFill>
                <a:srgbClr val="FFFF00"/>
              </a:solidFill>
              <a:latin typeface="ClarendonTBol" pitchFamily="18" charset="0"/>
            </a:endParaRPr>
          </a:p>
          <a:p>
            <a:pPr>
              <a:lnSpc>
                <a:spcPct val="90000"/>
              </a:lnSpc>
            </a:pPr>
            <a:r>
              <a:rPr lang="es-ES" sz="3200" smtClean="0">
                <a:latin typeface="ClarendonTBol" pitchFamily="18" charset="0"/>
              </a:rPr>
              <a:t>La orden al Rey Saúl: Destruye al pueblo y no tomes nada de él (destruye completamente todo lo que le pertenece. No le perdones la vida).</a:t>
            </a:r>
          </a:p>
          <a:p>
            <a:pPr>
              <a:lnSpc>
                <a:spcPct val="90000"/>
              </a:lnSpc>
            </a:pPr>
            <a:r>
              <a:rPr lang="es-ES" sz="3200" smtClean="0">
                <a:latin typeface="ClarendonTBol" pitchFamily="18" charset="0"/>
              </a:rPr>
              <a:t>Pero Saúl perdonó la vida al rey Agag y tomó lo mejor del ganado y todo lo bueno, destruyeron sólo lo peor y sin valor.</a:t>
            </a:r>
          </a:p>
          <a:p>
            <a:pPr>
              <a:lnSpc>
                <a:spcPct val="90000"/>
              </a:lnSpc>
            </a:pPr>
            <a:endParaRPr lang="en-US" sz="3200" smtClean="0">
              <a:solidFill>
                <a:srgbClr val="FFFF00"/>
              </a:solidFill>
              <a:latin typeface="ClarendonTBol" pitchFamily="18" charset="0"/>
            </a:endParaRPr>
          </a:p>
        </p:txBody>
      </p:sp>
      <p:pic>
        <p:nvPicPr>
          <p:cNvPr id="5" name="Ministerios La Misión Wid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2613" y="5614988"/>
            <a:ext cx="2211387" cy="124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0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3388</TotalTime>
  <Words>1933</Words>
  <Application>Microsoft Office PowerPoint</Application>
  <PresentationFormat>Presentación en pantalla (4:3)</PresentationFormat>
  <Paragraphs>142</Paragraphs>
  <Slides>29</Slides>
  <Notes>6</Notes>
  <HiddenSlides>0</HiddenSlides>
  <MMClips>29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1" baseType="lpstr">
      <vt:lpstr>Técnico</vt:lpstr>
      <vt:lpstr>CorelPhotoPaint.Image.10</vt:lpstr>
      <vt:lpstr>Diapositiva 1</vt:lpstr>
      <vt:lpstr>OBJETIVOS:</vt:lpstr>
      <vt:lpstr>Diapositiva 3</vt:lpstr>
      <vt:lpstr>EL PECADO</vt:lpstr>
      <vt:lpstr>EL PECADO DE DESOBEDIENCIA </vt:lpstr>
      <vt:lpstr>EL PECADO DE DESOBEDIENCIA</vt:lpstr>
      <vt:lpstr>LAS CONSECUENCIAS</vt:lpstr>
      <vt:lpstr>LAS CONSECUENCIAS</vt:lpstr>
      <vt:lpstr>UN EJEMPLO DE REBELDÍA</vt:lpstr>
      <vt:lpstr>LA APARICION DEL PROFETA</vt:lpstr>
      <vt:lpstr>LA PALABRA DE DIOS</vt:lpstr>
      <vt:lpstr>OTRO EJEMPLO DE REBELDIA</vt:lpstr>
      <vt:lpstr>LA CONSECUENCIA DE LA DESOBEDIENCIA</vt:lpstr>
      <vt:lpstr>LA CONSECUENCIA DE LA DESOBEDIENCIA</vt:lpstr>
      <vt:lpstr>EL PECADO COMPARADO</vt:lpstr>
      <vt:lpstr>LA REBELDIA ES COMPARADA CON</vt:lpstr>
      <vt:lpstr>Desagradecimiento</vt:lpstr>
      <vt:lpstr>REBELION</vt:lpstr>
      <vt:lpstr>NOS REBELAMOS EN CONTRA DE ...</vt:lpstr>
      <vt:lpstr>LA PALABRA DE DIOS</vt:lpstr>
      <vt:lpstr>LA RAIZ DE TODA REBELION</vt:lpstr>
      <vt:lpstr>OTRAS FORMAS DE REBELDIA</vt:lpstr>
      <vt:lpstr>OTRAS FORMAS DE REBELION</vt:lpstr>
      <vt:lpstr>OTRAS FORMAS DE REBELION</vt:lpstr>
      <vt:lpstr>CUANTAS COSAS HACES A TU MANERA ?</vt:lpstr>
      <vt:lpstr>POSIBLES ESPIRITUS OPRESIVOS QUE DEBEN SER RECHAZADOS</vt:lpstr>
      <vt:lpstr>Diapositiva 27</vt:lpstr>
      <vt:lpstr>TU MOMENTO DE ORACION</vt:lpstr>
      <vt:lpstr>Diapositiva 29</vt:lpstr>
    </vt:vector>
  </TitlesOfParts>
  <Company>CBC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</dc:creator>
  <cp:lastModifiedBy>Elías Páez</cp:lastModifiedBy>
  <cp:revision>27</cp:revision>
  <dcterms:created xsi:type="dcterms:W3CDTF">2002-12-02T21:29:29Z</dcterms:created>
  <dcterms:modified xsi:type="dcterms:W3CDTF">2010-04-09T17:53:07Z</dcterms:modified>
</cp:coreProperties>
</file>