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1"/>
  </p:notesMasterIdLst>
  <p:sldIdLst>
    <p:sldId id="271" r:id="rId2"/>
    <p:sldId id="276" r:id="rId3"/>
    <p:sldId id="272" r:id="rId4"/>
    <p:sldId id="275" r:id="rId5"/>
    <p:sldId id="274" r:id="rId6"/>
    <p:sldId id="273" r:id="rId7"/>
    <p:sldId id="277" r:id="rId8"/>
    <p:sldId id="258" r:id="rId9"/>
    <p:sldId id="278" r:id="rId10"/>
    <p:sldId id="279" r:id="rId11"/>
    <p:sldId id="259" r:id="rId12"/>
    <p:sldId id="280" r:id="rId13"/>
    <p:sldId id="260" r:id="rId14"/>
    <p:sldId id="261" r:id="rId15"/>
    <p:sldId id="262" r:id="rId16"/>
    <p:sldId id="282" r:id="rId17"/>
    <p:sldId id="263" r:id="rId18"/>
    <p:sldId id="264" r:id="rId19"/>
    <p:sldId id="281" r:id="rId20"/>
    <p:sldId id="283" r:id="rId21"/>
    <p:sldId id="265" r:id="rId22"/>
    <p:sldId id="267" r:id="rId23"/>
    <p:sldId id="284" r:id="rId24"/>
    <p:sldId id="268" r:id="rId25"/>
    <p:sldId id="269" r:id="rId26"/>
    <p:sldId id="285" r:id="rId27"/>
    <p:sldId id="286" r:id="rId28"/>
    <p:sldId id="270" r:id="rId29"/>
    <p:sldId id="287" r:id="rId3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00"/>
    <a:srgbClr val="FF339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98" autoAdjust="0"/>
    <p:restoredTop sz="94660"/>
  </p:normalViewPr>
  <p:slideViewPr>
    <p:cSldViewPr>
      <p:cViewPr varScale="1">
        <p:scale>
          <a:sx n="64" d="100"/>
          <a:sy n="64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FDAE61-2050-4197-ABBB-3202798C2C47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EDF271-FA96-4179-98EB-3FC45A569061}" type="slidenum">
              <a:rPr lang="es-ES"/>
              <a:pPr/>
              <a:t>1</a:t>
            </a:fld>
            <a:endParaRPr lang="es-E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8598C-E16D-488B-9AAD-DE29772B3222}" type="slidenum">
              <a:rPr lang="es-ES"/>
              <a:pPr/>
              <a:t>2</a:t>
            </a:fld>
            <a:endParaRPr lang="es-E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138725-B8CA-4A1E-A424-1A25BACFA647}" type="slidenum">
              <a:rPr lang="es-ES"/>
              <a:pPr/>
              <a:t>3</a:t>
            </a:fld>
            <a:endParaRPr lang="es-E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65304-AF94-4689-930B-24B424E2B250}" type="slidenum">
              <a:rPr lang="es-ES"/>
              <a:pPr/>
              <a:t>4</a:t>
            </a:fld>
            <a:endParaRPr lang="es-E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AE754E-FA4E-4411-ACA8-F3DFAC670A5F}" type="slidenum">
              <a:rPr lang="es-ES"/>
              <a:pPr/>
              <a:t>5</a:t>
            </a:fld>
            <a:endParaRPr lang="es-E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C65A0-75F7-446F-828A-68995D38ABB7}" type="slidenum">
              <a:rPr lang="es-ES"/>
              <a:pPr/>
              <a:t>6</a:t>
            </a:fld>
            <a:endParaRPr lang="es-E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453B6C-4BF4-4013-BB98-B140A77E84ED}" type="slidenum">
              <a:rPr lang="es-ES"/>
              <a:pPr/>
              <a:t>7</a:t>
            </a:fld>
            <a:endParaRPr lang="es-E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E858B04-15F5-48B5-AE62-C99EE11E867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FEEC86-E81B-43D8-A1BB-1350AE111F4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033555-1A86-4643-B737-6DD8705D84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D05462-4B1A-4D78-BBDC-F6438DA25E0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75649B-8981-4FBC-AFA5-A2CE4B74AEF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171E91-DBCE-4259-BF7B-42CF95F9E6C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9A5D89-40BE-4003-AC4B-6BBED2BF997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8D69C3-168D-4506-85DB-861F31C26CC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79BEA6-B359-4217-9033-B94268FA870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8DF70-1C8F-4F49-81E4-2B6043AA7E6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BA1D0D-6F92-47A1-B197-A044B8694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BCFA5A0-74E2-4E6E-8A84-483E3001F92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D332184-013F-48CC-BF13-9E1CFB2AFF8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El&#237;as%20P&#225;ez\Desktop\retiro%20de%20lideres%20el%20llanto%20de%20la%20esteril\3.%20LECHE%20MATERNA\Ministerios%20la%20mision%20wmv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42910" y="571480"/>
            <a:ext cx="7772400" cy="1736725"/>
          </a:xfrm>
        </p:spPr>
        <p:txBody>
          <a:bodyPr/>
          <a:lstStyle/>
          <a:p>
            <a:r>
              <a:rPr lang="en-US" sz="7200" i="1" dirty="0" err="1">
                <a:solidFill>
                  <a:schemeClr val="tx1"/>
                </a:solidFill>
                <a:latin typeface="Tahoma" pitchFamily="34" charset="0"/>
              </a:rPr>
              <a:t>Leche</a:t>
            </a:r>
            <a:r>
              <a:rPr lang="en-US" sz="7200" i="1" dirty="0">
                <a:solidFill>
                  <a:schemeClr val="tx1"/>
                </a:solidFill>
                <a:latin typeface="Tahoma" pitchFamily="34" charset="0"/>
              </a:rPr>
              <a:t> </a:t>
            </a:r>
            <a:r>
              <a:rPr lang="en-US" sz="7200" i="1" dirty="0" err="1">
                <a:solidFill>
                  <a:schemeClr val="tx1"/>
                </a:solidFill>
                <a:latin typeface="Tahoma" pitchFamily="34" charset="0"/>
              </a:rPr>
              <a:t>materna</a:t>
            </a:r>
            <a:endParaRPr lang="en-US" sz="7200" i="1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r"/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Necesidad de crecimiento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idx="1"/>
          </p:nvPr>
        </p:nvSpPr>
        <p:spPr>
          <a:xfrm>
            <a:off x="34925" y="1916113"/>
            <a:ext cx="41148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400" b="1" i="1">
                <a:latin typeface="Tahoma" pitchFamily="34" charset="0"/>
              </a:rPr>
              <a:t>Debemos crecer para no ser movidos por cualquier enseñanza</a:t>
            </a:r>
          </a:p>
        </p:txBody>
      </p:sp>
      <p:pic>
        <p:nvPicPr>
          <p:cNvPr id="52232" name="Picture 8" descr="4151904-m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989138"/>
            <a:ext cx="4222750" cy="4222750"/>
          </a:xfrm>
          <a:prstGeom prst="rect">
            <a:avLst/>
          </a:prstGeom>
          <a:noFill/>
        </p:spPr>
      </p:pic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algn="r"/>
            <a:endParaRPr lang="es-ES_tradnl" sz="5400" i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064500" cy="4495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“para que ya no seamos niños, zarandeados por las olas y llevados a la deriva por todo viento de doctrina…” </a:t>
            </a:r>
          </a:p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Efesios 4:14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5"/>
          <p:cNvSpPr>
            <a:spLocks noGrp="1" noChangeArrowheads="1"/>
          </p:cNvSpPr>
          <p:nvPr>
            <p:ph type="title"/>
          </p:nvPr>
        </p:nvSpPr>
        <p:spPr>
          <a:xfrm>
            <a:off x="71438" y="115888"/>
            <a:ext cx="8964612" cy="1143000"/>
          </a:xfrm>
        </p:spPr>
        <p:txBody>
          <a:bodyPr/>
          <a:lstStyle/>
          <a:p>
            <a:pPr algn="r"/>
            <a:r>
              <a:rPr lang="es-ES" sz="5400" i="1">
                <a:solidFill>
                  <a:schemeClr val="bg1"/>
                </a:solidFill>
                <a:latin typeface="Tahoma" pitchFamily="34" charset="0"/>
              </a:rPr>
              <a:t>La gente está necesitada</a:t>
            </a:r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endParaRPr lang="es-ES_tradnl"/>
          </a:p>
        </p:txBody>
      </p:sp>
      <p:pic>
        <p:nvPicPr>
          <p:cNvPr id="53255" name="Picture 7" descr="5C9U9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8" y="115888"/>
            <a:ext cx="8964612" cy="1143000"/>
          </a:xfrm>
        </p:spPr>
        <p:txBody>
          <a:bodyPr/>
          <a:lstStyle/>
          <a:p>
            <a:pPr algn="r"/>
            <a:endParaRPr lang="es-ES_tradnl" sz="5400" i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268759"/>
            <a:ext cx="8569325" cy="4392489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s-ES" sz="4800" b="1" i="1" dirty="0">
                <a:latin typeface="Tahoma" pitchFamily="34" charset="0"/>
              </a:rPr>
              <a:t>“He aquí que vienen días, dice el Señor DIOS, en los cuales enviaré hambre a la tierra, no hambre de pan, ni sed de agua, sino de oír las palabras del SEÑOR”</a:t>
            </a:r>
            <a:r>
              <a:rPr lang="es-ES" sz="4800" b="1" dirty="0">
                <a:latin typeface="Tahoma" pitchFamily="34" charset="0"/>
              </a:rPr>
              <a:t>  Amos 8:11 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2" name="Rectangle 14"/>
          <p:cNvSpPr>
            <a:spLocks noGrp="1" noChangeArrowheads="1"/>
          </p:cNvSpPr>
          <p:nvPr>
            <p:ph idx="1"/>
          </p:nvPr>
        </p:nvSpPr>
        <p:spPr>
          <a:xfrm>
            <a:off x="1692275" y="115888"/>
            <a:ext cx="5915025" cy="1108075"/>
          </a:xfrm>
        </p:spPr>
        <p:txBody>
          <a:bodyPr/>
          <a:lstStyle/>
          <a:p>
            <a:pPr>
              <a:buFontTx/>
              <a:buNone/>
            </a:pPr>
            <a:r>
              <a:rPr lang="es-ES" sz="5400" b="1" i="1">
                <a:solidFill>
                  <a:srgbClr val="FFFF00"/>
                </a:solidFill>
                <a:latin typeface="Tahoma" pitchFamily="34" charset="0"/>
              </a:rPr>
              <a:t>Leche sustituta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179388" y="1201738"/>
            <a:ext cx="4464050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s-ES" sz="4800" b="1" i="1">
                <a:latin typeface="Tahoma" pitchFamily="34" charset="0"/>
              </a:rPr>
              <a:t>No permite </a:t>
            </a:r>
          </a:p>
          <a:p>
            <a:pPr algn="ctr"/>
            <a:r>
              <a:rPr lang="es-ES" sz="4800" b="1" i="1">
                <a:latin typeface="Tahoma" pitchFamily="34" charset="0"/>
              </a:rPr>
              <a:t>una estrecha relación de amor </a:t>
            </a:r>
          </a:p>
          <a:p>
            <a:pPr algn="ctr"/>
            <a:r>
              <a:rPr lang="es-ES" sz="4800" b="1" i="1">
                <a:latin typeface="Tahoma" pitchFamily="34" charset="0"/>
              </a:rPr>
              <a:t>entre el recién nacido y su madre </a:t>
            </a:r>
          </a:p>
        </p:txBody>
      </p:sp>
      <p:pic>
        <p:nvPicPr>
          <p:cNvPr id="12313" name="Picture 25" descr="biber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1989138"/>
            <a:ext cx="4176712" cy="3600450"/>
          </a:xfrm>
          <a:prstGeom prst="rect">
            <a:avLst/>
          </a:prstGeom>
          <a:noFill/>
        </p:spPr>
      </p:pic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89000" y="188913"/>
            <a:ext cx="7138988" cy="1143000"/>
          </a:xfrm>
        </p:spPr>
        <p:txBody>
          <a:bodyPr/>
          <a:lstStyle/>
          <a:p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Una relación fría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97038"/>
            <a:ext cx="8278812" cy="432435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“Entonces la mujer de quien era el hijo vivo, habló al rey …y dijo: ¡Ah, señor mío!, dad a ésta el niño vivo, y no lo matéis. 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5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09538" y="1268413"/>
            <a:ext cx="4894262" cy="432435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Mas la otra dijo: </a:t>
            </a:r>
          </a:p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Ni a mí ni a ti; partidlo” </a:t>
            </a:r>
          </a:p>
          <a:p>
            <a:pPr algn="ctr">
              <a:buFontTx/>
              <a:buNone/>
            </a:pPr>
            <a:r>
              <a:rPr lang="es-ES" sz="3600" b="1" i="1">
                <a:latin typeface="Tahoma" pitchFamily="34" charset="0"/>
              </a:rPr>
              <a:t>1 Reyes 3:26</a:t>
            </a:r>
            <a:r>
              <a:rPr lang="es-ES" sz="4800" b="1" i="1">
                <a:latin typeface="Tahoma" pitchFamily="34" charset="0"/>
              </a:rPr>
              <a:t> </a:t>
            </a:r>
          </a:p>
        </p:txBody>
      </p:sp>
      <p:pic>
        <p:nvPicPr>
          <p:cNvPr id="57353" name="Picture 9" descr="mam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1288" y="842963"/>
            <a:ext cx="3743325" cy="5172075"/>
          </a:xfrm>
          <a:prstGeom prst="rect">
            <a:avLst/>
          </a:prstGeom>
          <a:noFill/>
        </p:spPr>
      </p:pic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08962" cy="1143000"/>
          </a:xfrm>
        </p:spPr>
        <p:txBody>
          <a:bodyPr/>
          <a:lstStyle/>
          <a:p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Alimento insuficiente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800" y="1052513"/>
            <a:ext cx="8858250" cy="4214812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s-ES" sz="4700" b="1" i="1">
                <a:latin typeface="Tahoma" pitchFamily="34" charset="0"/>
              </a:rPr>
              <a:t>“El joven Samuel ministraba </a:t>
            </a:r>
          </a:p>
          <a:p>
            <a:pPr>
              <a:buFontTx/>
              <a:buNone/>
            </a:pPr>
            <a:r>
              <a:rPr lang="es-ES" sz="4700" b="1" i="1">
                <a:latin typeface="Tahoma" pitchFamily="34" charset="0"/>
              </a:rPr>
              <a:t>…Y la palabra del </a:t>
            </a:r>
          </a:p>
          <a:p>
            <a:pPr>
              <a:buFontTx/>
              <a:buNone/>
            </a:pPr>
            <a:r>
              <a:rPr lang="es-ES" sz="4700" b="1" i="1">
                <a:latin typeface="Tahoma" pitchFamily="34" charset="0"/>
              </a:rPr>
              <a:t>Señor escaseaba </a:t>
            </a:r>
          </a:p>
          <a:p>
            <a:pPr>
              <a:buFontTx/>
              <a:buNone/>
            </a:pPr>
            <a:r>
              <a:rPr lang="es-ES" sz="4700" b="1" i="1">
                <a:latin typeface="Tahoma" pitchFamily="34" charset="0"/>
              </a:rPr>
              <a:t>en aquellos días; </a:t>
            </a:r>
          </a:p>
          <a:p>
            <a:pPr>
              <a:buFontTx/>
              <a:buNone/>
            </a:pPr>
            <a:r>
              <a:rPr lang="es-ES" sz="4700" b="1" i="1">
                <a:latin typeface="Tahoma" pitchFamily="34" charset="0"/>
              </a:rPr>
              <a:t>no había visión </a:t>
            </a:r>
          </a:p>
          <a:p>
            <a:pPr>
              <a:buFontTx/>
              <a:buNone/>
            </a:pPr>
            <a:r>
              <a:rPr lang="es-ES" sz="4700" b="1" i="1">
                <a:latin typeface="Tahoma" pitchFamily="34" charset="0"/>
              </a:rPr>
              <a:t>con frecuencia”</a:t>
            </a:r>
            <a:r>
              <a:rPr lang="es-ES" sz="4800" b="1" i="1">
                <a:latin typeface="Tahoma" pitchFamily="34" charset="0"/>
              </a:rPr>
              <a:t> </a:t>
            </a:r>
          </a:p>
          <a:p>
            <a:pPr>
              <a:buFontTx/>
              <a:buNone/>
            </a:pPr>
            <a:endParaRPr lang="es-ES" sz="4800" b="1">
              <a:latin typeface="Tahoma" pitchFamily="34" charset="0"/>
            </a:endParaRPr>
          </a:p>
        </p:txBody>
      </p:sp>
      <p:pic>
        <p:nvPicPr>
          <p:cNvPr id="15372" name="Picture 12" descr="Cauca1co[1]"/>
          <p:cNvPicPr>
            <a:picLocks noChangeAspect="1" noChangeArrowheads="1"/>
          </p:cNvPicPr>
          <p:nvPr/>
        </p:nvPicPr>
        <p:blipFill>
          <a:blip r:embed="rId3" cstate="print"/>
          <a:srcRect t="-1064" r="37529"/>
          <a:stretch>
            <a:fillRect/>
          </a:stretch>
        </p:blipFill>
        <p:spPr bwMode="auto">
          <a:xfrm>
            <a:off x="6084888" y="2017713"/>
            <a:ext cx="2678112" cy="4364037"/>
          </a:xfrm>
          <a:prstGeom prst="rect">
            <a:avLst/>
          </a:prstGeom>
          <a:noFill/>
        </p:spPr>
      </p:pic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187325" y="6092825"/>
            <a:ext cx="366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3600" b="1" i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1 Samuel 3:1</a:t>
            </a:r>
          </a:p>
        </p:txBody>
      </p:sp>
      <p:pic>
        <p:nvPicPr>
          <p:cNvPr id="9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41313"/>
            <a:ext cx="6624638" cy="1143000"/>
          </a:xfrm>
        </p:spPr>
        <p:txBody>
          <a:bodyPr/>
          <a:lstStyle/>
          <a:p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Falta de Madurez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7786688" cy="4352925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“Y Bernabé quería que llevasen consigo a Juan, el que tenía por sobrenombre Marcos…</a:t>
            </a:r>
            <a:endParaRPr lang="es-ES" sz="4800" b="1">
              <a:latin typeface="Tahoma" pitchFamily="34" charset="0"/>
            </a:endParaRP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12775"/>
            <a:ext cx="7786688" cy="4176465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es-ES" sz="4800" b="1" i="1" dirty="0">
                <a:latin typeface="Tahoma" pitchFamily="34" charset="0"/>
              </a:rPr>
              <a:t>“… pero Pablo insistía en que no debían llevar consigo al que se había apartado de ellos desde </a:t>
            </a:r>
            <a:r>
              <a:rPr lang="es-ES" sz="4800" b="1" i="1" dirty="0" err="1">
                <a:latin typeface="Tahoma" pitchFamily="34" charset="0"/>
              </a:rPr>
              <a:t>Panfilia</a:t>
            </a:r>
            <a:r>
              <a:rPr lang="es-ES" sz="4800" b="1" i="1" dirty="0">
                <a:latin typeface="Tahoma" pitchFamily="34" charset="0"/>
              </a:rPr>
              <a:t>, y no había ido con ellos a la obra”</a:t>
            </a:r>
            <a:r>
              <a:rPr lang="es-ES" sz="4800" b="1" dirty="0">
                <a:latin typeface="Tahoma" pitchFamily="34" charset="0"/>
              </a:rPr>
              <a:t> Hechos 15:37-38 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44513" y="115888"/>
            <a:ext cx="7772400" cy="1017587"/>
          </a:xfrm>
        </p:spPr>
        <p:txBody>
          <a:bodyPr/>
          <a:lstStyle/>
          <a:p>
            <a:endParaRPr lang="en-US" i="1">
              <a:solidFill>
                <a:srgbClr val="FF3399"/>
              </a:solidFill>
              <a:latin typeface="Tahoma" pitchFamily="34" charset="0"/>
            </a:endParaRP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290638"/>
            <a:ext cx="5832475" cy="314642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s-ES" sz="4800">
                <a:latin typeface="Tahoma" pitchFamily="34" charset="0"/>
              </a:rPr>
              <a:t> </a:t>
            </a:r>
            <a:r>
              <a:rPr lang="es-ES" sz="4800" b="1" i="1">
                <a:latin typeface="Tahoma" pitchFamily="34" charset="0"/>
              </a:rPr>
              <a:t>A un recién nacido se le puede alimentar con leche artificial (en polvo, de vaca, de bote) o con la insustituible leche materna </a:t>
            </a:r>
            <a:endParaRPr lang="es-ES" sz="4800">
              <a:latin typeface="Tahoma" pitchFamily="34" charset="0"/>
            </a:endParaRPr>
          </a:p>
        </p:txBody>
      </p:sp>
      <p:pic>
        <p:nvPicPr>
          <p:cNvPr id="47111" name="Picture 7" descr="JC-203"/>
          <p:cNvPicPr>
            <a:picLocks noChangeAspect="1" noChangeArrowheads="1"/>
          </p:cNvPicPr>
          <p:nvPr/>
        </p:nvPicPr>
        <p:blipFill>
          <a:blip r:embed="rId4" cstate="print"/>
          <a:srcRect t="-612" r="56558"/>
          <a:stretch>
            <a:fillRect/>
          </a:stretch>
        </p:blipFill>
        <p:spPr bwMode="auto">
          <a:xfrm>
            <a:off x="6524625" y="1341438"/>
            <a:ext cx="2224088" cy="5184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1187450" y="115888"/>
            <a:ext cx="6480175" cy="1143000"/>
          </a:xfrm>
        </p:spPr>
        <p:txBody>
          <a:bodyPr/>
          <a:lstStyle/>
          <a:p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Heridas 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-36513" y="1341438"/>
            <a:ext cx="8893176" cy="4502150"/>
          </a:xfrm>
        </p:spPr>
        <p:txBody>
          <a:bodyPr>
            <a:normAutofit fontScale="92500" lnSpcReduction="10000"/>
          </a:bodyPr>
          <a:lstStyle/>
          <a:p>
            <a:pPr algn="ctr">
              <a:buFontTx/>
              <a:buNone/>
            </a:pPr>
            <a:r>
              <a:rPr lang="es-ES" sz="4800" b="1">
                <a:latin typeface="Tahoma" pitchFamily="34" charset="0"/>
              </a:rPr>
              <a:t>“</a:t>
            </a:r>
            <a:r>
              <a:rPr lang="es-ES" sz="4800" b="1" i="1">
                <a:latin typeface="Tahoma" pitchFamily="34" charset="0"/>
              </a:rPr>
              <a:t>Y Jonatán hijo de Saúl tenía un hijo lisiado de los pies. Tenía cinco años de edad cuando llegó a Jizreel la noticia de la muerte de Saúl y de Jonatán, y su nodriza le tomó y huyó; </a:t>
            </a:r>
            <a:endParaRPr lang="es-ES" sz="4800" b="1">
              <a:latin typeface="Tahoma" pitchFamily="34" charset="0"/>
            </a:endParaRP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1" descr="paralitic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2178050"/>
            <a:ext cx="3457575" cy="4564063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1300" y="620713"/>
            <a:ext cx="8507413" cy="5976937"/>
          </a:xfrm>
        </p:spPr>
        <p:txBody>
          <a:bodyPr/>
          <a:lstStyle/>
          <a:p>
            <a:pPr>
              <a:buFontTx/>
              <a:buNone/>
            </a:pPr>
            <a:r>
              <a:rPr lang="es-ES" sz="4800" b="1" i="1">
                <a:latin typeface="Tahoma" pitchFamily="34" charset="0"/>
              </a:rPr>
              <a:t>  y mientras iba huyendo apresuradamente, se le cayó el niño y </a:t>
            </a:r>
          </a:p>
          <a:p>
            <a:pPr>
              <a:buFontTx/>
              <a:buNone/>
            </a:pPr>
            <a:r>
              <a:rPr lang="es-ES" sz="4800" b="1" i="1">
                <a:latin typeface="Tahoma" pitchFamily="34" charset="0"/>
              </a:rPr>
              <a:t>  quedó cojo. </a:t>
            </a:r>
          </a:p>
          <a:p>
            <a:pPr>
              <a:buFontTx/>
              <a:buNone/>
            </a:pPr>
            <a:r>
              <a:rPr lang="es-ES" sz="4800" b="1" i="1">
                <a:latin typeface="Tahoma" pitchFamily="34" charset="0"/>
              </a:rPr>
              <a:t>  Su nombre </a:t>
            </a:r>
          </a:p>
          <a:p>
            <a:pPr>
              <a:buFontTx/>
              <a:buNone/>
            </a:pPr>
            <a:r>
              <a:rPr lang="es-ES" sz="4800" b="1" i="1">
                <a:latin typeface="Tahoma" pitchFamily="34" charset="0"/>
              </a:rPr>
              <a:t>  era Mefi-bóset” </a:t>
            </a:r>
          </a:p>
          <a:p>
            <a:pPr>
              <a:buFontTx/>
              <a:buNone/>
            </a:pPr>
            <a:r>
              <a:rPr lang="es-ES" sz="3600" b="1">
                <a:latin typeface="Tahoma" pitchFamily="34" charset="0"/>
              </a:rPr>
              <a:t>   2 Samuel 4:4</a:t>
            </a:r>
            <a:r>
              <a:rPr lang="es-ES" sz="4800" b="1">
                <a:latin typeface="Tahoma" pitchFamily="34" charset="0"/>
              </a:rPr>
              <a:t> 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441325"/>
            <a:ext cx="8316913" cy="1258888"/>
          </a:xfrm>
        </p:spPr>
        <p:txBody>
          <a:bodyPr/>
          <a:lstStyle/>
          <a:p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¿Por qué dar leche materna? 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15900" y="2997200"/>
            <a:ext cx="939641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Porque es el mejor alimento </a:t>
            </a:r>
          </a:p>
          <a:p>
            <a:pPr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Porque da libertad</a:t>
            </a:r>
          </a:p>
          <a:p>
            <a:pPr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Porque da salud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611188" y="544513"/>
            <a:ext cx="8064500" cy="511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rgbClr val="FFFF00"/>
              </a:buClr>
              <a:buFont typeface="Wingdings" pitchFamily="2" charset="2"/>
              <a:buNone/>
            </a:pPr>
            <a:endParaRPr lang="es-ES" sz="4400" b="1" i="1">
              <a:latin typeface="Tahoma" pitchFamily="34" charset="0"/>
            </a:endParaRPr>
          </a:p>
          <a:p>
            <a:pPr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Porque da esperanza de vida eterna           </a:t>
            </a:r>
          </a:p>
          <a:p>
            <a:pPr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Porque da consuelo  </a:t>
            </a:r>
          </a:p>
          <a:p>
            <a:pPr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Porque da dirección y desarrollo integral</a:t>
            </a:r>
          </a:p>
        </p:txBody>
      </p:sp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41325"/>
            <a:ext cx="7129462" cy="1258888"/>
          </a:xfrm>
        </p:spPr>
        <p:txBody>
          <a:bodyPr/>
          <a:lstStyle/>
          <a:p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¿Cómo dar leche materna?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3288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Con amor, como la madre de Moisés</a:t>
            </a:r>
          </a:p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Char char="Ø"/>
            </a:pPr>
            <a:r>
              <a:rPr lang="es-ES" sz="4400" b="1" i="1">
                <a:latin typeface="Tahoma" pitchFamily="34" charset="0"/>
              </a:rPr>
              <a:t>Con sacrificio y abnegación,    </a:t>
            </a:r>
          </a:p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es-ES" sz="4400" b="1" i="1">
                <a:latin typeface="Tahoma" pitchFamily="34" charset="0"/>
              </a:rPr>
              <a:t>  como Pablo a </a:t>
            </a:r>
          </a:p>
          <a:p>
            <a:pPr>
              <a:lnSpc>
                <a:spcPct val="90000"/>
              </a:lnSpc>
              <a:buClr>
                <a:srgbClr val="FFFF00"/>
              </a:buClr>
              <a:buFont typeface="Wingdings" pitchFamily="2" charset="2"/>
              <a:buNone/>
            </a:pPr>
            <a:r>
              <a:rPr lang="es-ES" sz="4400" b="1" i="1">
                <a:latin typeface="Tahoma" pitchFamily="34" charset="0"/>
              </a:rPr>
              <a:t>  las iglesias  </a:t>
            </a:r>
          </a:p>
        </p:txBody>
      </p:sp>
      <p:pic>
        <p:nvPicPr>
          <p:cNvPr id="21514" name="Picture 10" descr="lactancia_big--222x2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250" y="2924175"/>
            <a:ext cx="3336925" cy="3817938"/>
          </a:xfrm>
          <a:prstGeom prst="rect">
            <a:avLst/>
          </a:prstGeom>
          <a:noFill/>
        </p:spPr>
      </p:pic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6" name="Picture 8" descr="biblia[1]"/>
          <p:cNvPicPr>
            <a:picLocks noChangeAspect="1" noChangeArrowheads="1"/>
          </p:cNvPicPr>
          <p:nvPr/>
        </p:nvPicPr>
        <p:blipFill>
          <a:blip r:embed="rId3" cstate="print"/>
          <a:srcRect t="5888" r="1813" b="15973"/>
          <a:stretch>
            <a:fillRect/>
          </a:stretch>
        </p:blipFill>
        <p:spPr bwMode="auto">
          <a:xfrm>
            <a:off x="36513" y="0"/>
            <a:ext cx="9144000" cy="6829425"/>
          </a:xfrm>
          <a:prstGeom prst="rect">
            <a:avLst/>
          </a:prstGeom>
          <a:noFill/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58750"/>
            <a:ext cx="8820150" cy="1258888"/>
          </a:xfrm>
        </p:spPr>
        <p:txBody>
          <a:bodyPr/>
          <a:lstStyle/>
          <a:p>
            <a:pPr algn="r"/>
            <a:r>
              <a:rPr lang="es-ES" sz="4800" i="1">
                <a:solidFill>
                  <a:srgbClr val="FFFF00"/>
                </a:solidFill>
                <a:latin typeface="Tahoma" pitchFamily="34" charset="0"/>
              </a:rPr>
              <a:t>Cuándo dar leche materna?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87338" y="1627188"/>
            <a:ext cx="8964612" cy="5257800"/>
          </a:xfrm>
        </p:spPr>
        <p:txBody>
          <a:bodyPr/>
          <a:lstStyle/>
          <a:p>
            <a:pPr>
              <a:buFontTx/>
              <a:buNone/>
            </a:pPr>
            <a:r>
              <a:rPr lang="es-ES" sz="4800" b="1" i="1" u="sng">
                <a:latin typeface="Tahoma" pitchFamily="34" charset="0"/>
              </a:rPr>
              <a:t>En todo tiempo</a:t>
            </a:r>
            <a:r>
              <a:rPr lang="es-ES" sz="4800" b="1" i="1">
                <a:latin typeface="Tahoma" pitchFamily="34" charset="0"/>
              </a:rPr>
              <a:t> </a:t>
            </a:r>
          </a:p>
          <a:p>
            <a:pPr>
              <a:buFontTx/>
              <a:buNone/>
            </a:pPr>
            <a:r>
              <a:rPr lang="es-ES" sz="4800" b="1" i="1">
                <a:latin typeface="Tahoma" pitchFamily="34" charset="0"/>
              </a:rPr>
              <a:t>“Y estas palabras que yo te mando hoy, estarán sobre tu corazón; y las repetirás a tus hijos, y hablarás de ellas estando en tu casa, </a:t>
            </a:r>
          </a:p>
        </p:txBody>
      </p:sp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1443" name="Picture 3" descr="crea2[2]"/>
            <p:cNvPicPr>
              <a:picLocks noChangeAspect="1" noChangeArrowheads="1"/>
            </p:cNvPicPr>
            <p:nvPr/>
          </p:nvPicPr>
          <p:blipFill>
            <a:blip r:embed="rId3" cstate="print">
              <a:lum bright="-18000" contrast="12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61444" name="Rectangle 4"/>
            <p:cNvSpPr>
              <a:spLocks noChangeArrowheads="1"/>
            </p:cNvSpPr>
            <p:nvPr/>
          </p:nvSpPr>
          <p:spPr bwMode="auto">
            <a:xfrm>
              <a:off x="4055" y="3897"/>
              <a:ext cx="1637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3200">
                  <a:solidFill>
                    <a:srgbClr val="008000"/>
                  </a:solidFill>
                  <a:latin typeface="Tahoma" pitchFamily="34" charset="0"/>
                </a:rPr>
                <a:t>Re-encuentro</a:t>
              </a:r>
            </a:p>
          </p:txBody>
        </p:sp>
      </p:grpSp>
      <p:pic>
        <p:nvPicPr>
          <p:cNvPr id="61446" name="Picture 6" descr="biblia[1]"/>
          <p:cNvPicPr>
            <a:picLocks noChangeAspect="1" noChangeArrowheads="1"/>
          </p:cNvPicPr>
          <p:nvPr/>
        </p:nvPicPr>
        <p:blipFill>
          <a:blip r:embed="rId4" cstate="print"/>
          <a:srcRect t="5888" r="1813" b="15973"/>
          <a:stretch>
            <a:fillRect/>
          </a:stretch>
        </p:blipFill>
        <p:spPr bwMode="auto">
          <a:xfrm>
            <a:off x="36513" y="0"/>
            <a:ext cx="9144000" cy="6829425"/>
          </a:xfrm>
          <a:prstGeom prst="rect">
            <a:avLst/>
          </a:prstGeom>
          <a:noFill/>
        </p:spPr>
      </p:pic>
      <p:sp>
        <p:nvSpPr>
          <p:cNvPr id="61447" name="Rectangle 7"/>
          <p:cNvSpPr>
            <a:spLocks noGrp="1" noChangeArrowheads="1"/>
          </p:cNvSpPr>
          <p:nvPr>
            <p:ph idx="1"/>
          </p:nvPr>
        </p:nvSpPr>
        <p:spPr>
          <a:xfrm>
            <a:off x="720725" y="1195388"/>
            <a:ext cx="7451725" cy="525780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…y andando por el camino, y al acostarte, y cuando te levantes. Y las atarás como una señal en tu mano,… </a:t>
            </a:r>
            <a:endParaRPr lang="es-ES" sz="4800" b="1">
              <a:latin typeface="Tahoma" pitchFamily="34" charset="0"/>
            </a:endParaRPr>
          </a:p>
        </p:txBody>
      </p:sp>
      <p:pic>
        <p:nvPicPr>
          <p:cNvPr id="10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62467" name="Picture 3" descr="crea2[2]"/>
            <p:cNvPicPr>
              <a:picLocks noChangeAspect="1" noChangeArrowheads="1"/>
            </p:cNvPicPr>
            <p:nvPr/>
          </p:nvPicPr>
          <p:blipFill>
            <a:blip r:embed="rId3" cstate="print">
              <a:lum bright="-18000" contrast="12000"/>
            </a:blip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62468" name="Rectangle 4"/>
            <p:cNvSpPr>
              <a:spLocks noChangeArrowheads="1"/>
            </p:cNvSpPr>
            <p:nvPr/>
          </p:nvSpPr>
          <p:spPr bwMode="auto">
            <a:xfrm>
              <a:off x="4055" y="3897"/>
              <a:ext cx="1637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lnSpc>
                  <a:spcPct val="80000"/>
                </a:lnSpc>
                <a:spcBef>
                  <a:spcPct val="20000"/>
                </a:spcBef>
              </a:pPr>
              <a:r>
                <a:rPr lang="en-US" sz="3200">
                  <a:solidFill>
                    <a:srgbClr val="008000"/>
                  </a:solidFill>
                  <a:latin typeface="Tahoma" pitchFamily="34" charset="0"/>
                </a:rPr>
                <a:t>Re-encuentro</a:t>
              </a:r>
            </a:p>
          </p:txBody>
        </p:sp>
      </p:grpSp>
      <p:pic>
        <p:nvPicPr>
          <p:cNvPr id="62469" name="Picture 5" descr="biblia[1]"/>
          <p:cNvPicPr>
            <a:picLocks noChangeAspect="1" noChangeArrowheads="1"/>
          </p:cNvPicPr>
          <p:nvPr/>
        </p:nvPicPr>
        <p:blipFill>
          <a:blip r:embed="rId4" cstate="print"/>
          <a:srcRect t="5888" r="1813" b="15973"/>
          <a:stretch>
            <a:fillRect/>
          </a:stretch>
        </p:blipFill>
        <p:spPr bwMode="auto">
          <a:xfrm>
            <a:off x="36513" y="0"/>
            <a:ext cx="9144000" cy="6829425"/>
          </a:xfrm>
          <a:prstGeom prst="rect">
            <a:avLst/>
          </a:prstGeom>
          <a:noFill/>
        </p:spPr>
      </p:pic>
      <p:sp>
        <p:nvSpPr>
          <p:cNvPr id="62470" name="Rectangle 6"/>
          <p:cNvSpPr>
            <a:spLocks noGrp="1" noChangeArrowheads="1"/>
          </p:cNvSpPr>
          <p:nvPr>
            <p:ph idx="1"/>
          </p:nvPr>
        </p:nvSpPr>
        <p:spPr>
          <a:xfrm>
            <a:off x="431800" y="979488"/>
            <a:ext cx="8172450" cy="5257800"/>
          </a:xfrm>
        </p:spPr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…y estarán como un recordatorio ante tus ojos; y las escribirás en los postes de tu casa, y en tus puertas”       </a:t>
            </a:r>
          </a:p>
          <a:p>
            <a:pPr algn="ctr">
              <a:buFontTx/>
              <a:buNone/>
            </a:pPr>
            <a:r>
              <a:rPr lang="es-ES" sz="4800" b="1">
                <a:latin typeface="Tahoma" pitchFamily="34" charset="0"/>
              </a:rPr>
              <a:t>Deuteronomio 6:6-9.</a:t>
            </a:r>
          </a:p>
        </p:txBody>
      </p:sp>
      <p:pic>
        <p:nvPicPr>
          <p:cNvPr id="10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Conclusión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Es necesario dar la Palabra de Dios a los nuevos creyentes para que no mueran y crezcan fuertes y sanos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para que luego den fruto para la gloria de Dios.  Seamos buenas madres y buenos padres que esto agrada al Señor.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44513" y="115888"/>
            <a:ext cx="7772400" cy="1017587"/>
          </a:xfrm>
        </p:spPr>
        <p:txBody>
          <a:bodyPr/>
          <a:lstStyle/>
          <a:p>
            <a:endParaRPr lang="en-US" i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84784"/>
            <a:ext cx="5113337" cy="482453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s-ES" sz="4800" b="1" i="1" dirty="0">
                <a:latin typeface="Tahoma" pitchFamily="34" charset="0"/>
              </a:rPr>
              <a:t>Ya que es el mejor alimento para el bebé; ambas le permitirán vivir, pero habrá diferencia en su crecimiento integral;</a:t>
            </a:r>
            <a:r>
              <a:rPr lang="es-ES" sz="4800" dirty="0">
                <a:latin typeface="Tahoma" pitchFamily="34" charset="0"/>
              </a:rPr>
              <a:t> </a:t>
            </a:r>
          </a:p>
        </p:txBody>
      </p:sp>
      <p:pic>
        <p:nvPicPr>
          <p:cNvPr id="38919" name="Picture 7" descr="alimento_big--222x25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625" y="1557338"/>
            <a:ext cx="3587750" cy="4103687"/>
          </a:xfrm>
          <a:prstGeom prst="rect">
            <a:avLst/>
          </a:prstGeom>
          <a:noFill/>
        </p:spPr>
      </p:pic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09600" y="333375"/>
            <a:ext cx="7772400" cy="1736725"/>
          </a:xfrm>
        </p:spPr>
        <p:txBody>
          <a:bodyPr/>
          <a:lstStyle/>
          <a:p>
            <a:r>
              <a:rPr lang="en-US" i="1">
                <a:solidFill>
                  <a:srgbClr val="3333CC"/>
                </a:solidFill>
                <a:latin typeface="Tahoma" pitchFamily="34" charset="0"/>
              </a:rPr>
              <a:t>¿Por qué la leche materna es mejor?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52413" y="2133600"/>
            <a:ext cx="8496300" cy="314642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s-ES" sz="4800" b="1" i="1">
                <a:latin typeface="Tahoma" pitchFamily="34" charset="0"/>
              </a:rPr>
              <a:t>La leche humana es el mejor alimento que puede recibir un niño ya que ha sido específicamente diseñada para satisfacer las necesidades de su especie. 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5720" y="3143248"/>
            <a:ext cx="5184775" cy="1800225"/>
          </a:xfrm>
        </p:spPr>
        <p:txBody>
          <a:bodyPr>
            <a:normAutofit fontScale="40000" lnSpcReduction="20000"/>
          </a:bodyPr>
          <a:lstStyle/>
          <a:p>
            <a:pPr algn="l">
              <a:lnSpc>
                <a:spcPct val="80000"/>
              </a:lnSpc>
            </a:pPr>
            <a:endParaRPr lang="es-ES" sz="5400" b="1" i="1" dirty="0">
              <a:latin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es-ES" sz="4800" b="1" i="1" dirty="0">
                <a:solidFill>
                  <a:srgbClr val="FFFF00"/>
                </a:solidFill>
                <a:latin typeface="Tahoma" pitchFamily="34" charset="0"/>
              </a:rPr>
              <a:t>-</a:t>
            </a:r>
            <a:r>
              <a:rPr lang="es-ES" sz="4800" b="1" i="1" dirty="0" smtClean="0">
                <a:solidFill>
                  <a:srgbClr val="FFFF00"/>
                </a:solidFill>
                <a:latin typeface="Tahoma" pitchFamily="34" charset="0"/>
              </a:rPr>
              <a:t>Alimento</a:t>
            </a:r>
          </a:p>
          <a:p>
            <a:pPr algn="l">
              <a:lnSpc>
                <a:spcPct val="80000"/>
              </a:lnSpc>
            </a:pPr>
            <a:endParaRPr lang="es-ES" sz="4800" b="1" i="1" dirty="0">
              <a:solidFill>
                <a:srgbClr val="FFFF00"/>
              </a:solidFill>
              <a:latin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es-ES" sz="4800" b="1" i="1" dirty="0">
                <a:solidFill>
                  <a:srgbClr val="FFFF00"/>
                </a:solidFill>
                <a:latin typeface="Tahoma" pitchFamily="34" charset="0"/>
              </a:rPr>
              <a:t>-Vínculo</a:t>
            </a:r>
            <a:r>
              <a:rPr lang="es-ES" sz="4800" b="1" i="1" dirty="0" smtClean="0">
                <a:solidFill>
                  <a:srgbClr val="FFFF00"/>
                </a:solidFill>
                <a:latin typeface="Tahoma" pitchFamily="34" charset="0"/>
              </a:rPr>
              <a:t>,</a:t>
            </a:r>
          </a:p>
          <a:p>
            <a:pPr algn="l">
              <a:lnSpc>
                <a:spcPct val="80000"/>
              </a:lnSpc>
            </a:pPr>
            <a:endParaRPr lang="es-ES" sz="4800" b="1" i="1" dirty="0">
              <a:solidFill>
                <a:srgbClr val="FFFF00"/>
              </a:solidFill>
              <a:latin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es-ES" sz="4800" b="1" i="1">
                <a:solidFill>
                  <a:srgbClr val="FFFF00"/>
                </a:solidFill>
                <a:latin typeface="Tahoma" pitchFamily="34" charset="0"/>
              </a:rPr>
              <a:t>-</a:t>
            </a:r>
            <a:r>
              <a:rPr lang="es-ES" sz="4800" b="1" i="1" smtClean="0">
                <a:solidFill>
                  <a:srgbClr val="FFFF00"/>
                </a:solidFill>
                <a:latin typeface="Tahoma" pitchFamily="34" charset="0"/>
              </a:rPr>
              <a:t>Estimulación</a:t>
            </a:r>
          </a:p>
          <a:p>
            <a:pPr algn="l">
              <a:lnSpc>
                <a:spcPct val="80000"/>
              </a:lnSpc>
            </a:pPr>
            <a:endParaRPr lang="es-ES" sz="4800" b="1" i="1" dirty="0">
              <a:solidFill>
                <a:srgbClr val="FFFF00"/>
              </a:solidFill>
              <a:latin typeface="Tahoma" pitchFamily="34" charset="0"/>
            </a:endParaRPr>
          </a:p>
          <a:p>
            <a:pPr algn="l">
              <a:lnSpc>
                <a:spcPct val="80000"/>
              </a:lnSpc>
            </a:pPr>
            <a:r>
              <a:rPr lang="es-ES" sz="4800" b="1" i="1" dirty="0">
                <a:solidFill>
                  <a:srgbClr val="FFFF00"/>
                </a:solidFill>
                <a:latin typeface="Tahoma" pitchFamily="34" charset="0"/>
              </a:rPr>
              <a:t>-Inmunidad</a:t>
            </a:r>
          </a:p>
          <a:p>
            <a:pPr algn="l">
              <a:lnSpc>
                <a:spcPct val="80000"/>
              </a:lnSpc>
            </a:pPr>
            <a:endParaRPr lang="es-ES" sz="6600" b="1" i="1" dirty="0">
              <a:latin typeface="Tahoma" pitchFamily="34" charset="0"/>
            </a:endParaRPr>
          </a:p>
        </p:txBody>
      </p:sp>
      <p:pic>
        <p:nvPicPr>
          <p:cNvPr id="43015" name="Picture 7" descr="Mae-bebe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3068638"/>
            <a:ext cx="4321175" cy="3254375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79388" y="420688"/>
            <a:ext cx="8820150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" sz="4800" b="1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Lo que la hace inmejorable es el hecho de que satisface las necesidades básicas</a:t>
            </a:r>
          </a:p>
        </p:txBody>
      </p:sp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7950" y="523874"/>
            <a:ext cx="5184775" cy="556942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s-ES" sz="4800" b="1" i="1" dirty="0">
                <a:latin typeface="Tahoma" pitchFamily="34" charset="0"/>
              </a:rPr>
              <a:t>Necesidades que ningún </a:t>
            </a:r>
            <a:r>
              <a:rPr lang="es-ES" sz="4800" b="1" i="1" dirty="0" smtClean="0">
                <a:latin typeface="Tahoma" pitchFamily="34" charset="0"/>
              </a:rPr>
              <a:t>alimento </a:t>
            </a:r>
            <a:r>
              <a:rPr lang="es-ES" sz="4800" b="1" i="1" dirty="0">
                <a:latin typeface="Tahoma" pitchFamily="34" charset="0"/>
              </a:rPr>
              <a:t>sustituto </a:t>
            </a:r>
            <a:r>
              <a:rPr lang="es-ES" sz="4800" b="1" i="1" dirty="0" smtClean="0">
                <a:latin typeface="Tahoma" pitchFamily="34" charset="0"/>
              </a:rPr>
              <a:t>ha </a:t>
            </a:r>
            <a:r>
              <a:rPr lang="es-ES" sz="4800" b="1" i="1" dirty="0">
                <a:latin typeface="Tahoma" pitchFamily="34" charset="0"/>
              </a:rPr>
              <a:t>logrado satisfacer en forma tan completa como la leche materna. </a:t>
            </a:r>
          </a:p>
        </p:txBody>
      </p:sp>
      <p:pic>
        <p:nvPicPr>
          <p:cNvPr id="40969" name="Picture 9" descr="E00668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9700" y="765175"/>
            <a:ext cx="3551238" cy="5327650"/>
          </a:xfrm>
          <a:prstGeom prst="rect">
            <a:avLst/>
          </a:prstGeom>
          <a:noFill/>
        </p:spPr>
      </p:pic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33374"/>
            <a:ext cx="8135938" cy="5111849"/>
          </a:xfrm>
        </p:spPr>
        <p:txBody>
          <a:bodyPr>
            <a:normAutofit fontScale="92500"/>
          </a:bodyPr>
          <a:lstStyle/>
          <a:p>
            <a:pPr marL="508000" indent="-508000">
              <a:lnSpc>
                <a:spcPct val="80000"/>
              </a:lnSpc>
            </a:pPr>
            <a:r>
              <a:rPr lang="es-ES" sz="4800" b="1" i="1" dirty="0">
                <a:latin typeface="Tahoma" pitchFamily="34" charset="0"/>
              </a:rPr>
              <a:t>En la vida espiritual es igual, el recién convertido necesita recibir su lechita materna, no adulterada (Palabra de Dios), amor y cuidado.  </a:t>
            </a:r>
          </a:p>
          <a:p>
            <a:pPr marL="508000" indent="-508000">
              <a:lnSpc>
                <a:spcPct val="80000"/>
              </a:lnSpc>
            </a:pPr>
            <a:r>
              <a:rPr lang="es-ES" sz="4800" b="1" i="1" dirty="0">
                <a:latin typeface="Tahoma" pitchFamily="34" charset="0"/>
              </a:rPr>
              <a:t>Todos necesitamos satisfacer las siguientes necesidades:</a:t>
            </a:r>
          </a:p>
        </p:txBody>
      </p:sp>
      <p:pic>
        <p:nvPicPr>
          <p:cNvPr id="6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pPr algn="r"/>
            <a:r>
              <a:rPr lang="es-ES" sz="5400" i="1">
                <a:solidFill>
                  <a:srgbClr val="FFFF00"/>
                </a:solidFill>
                <a:latin typeface="Tahoma" pitchFamily="34" charset="0"/>
              </a:rPr>
              <a:t>Hambre, deseo de comer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381125"/>
            <a:ext cx="3960812" cy="44958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endParaRPr lang="es-ES" sz="4800" b="1" i="1"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es-ES" sz="4800" b="1" i="1">
                <a:latin typeface="Tahoma" pitchFamily="34" charset="0"/>
              </a:rPr>
              <a:t>Todo recién nacido desea la leche materna</a:t>
            </a:r>
            <a:endParaRPr lang="es-ES" sz="3600" b="1" i="1">
              <a:latin typeface="Tahoma" pitchFamily="34" charset="0"/>
            </a:endParaRPr>
          </a:p>
        </p:txBody>
      </p:sp>
      <p:pic>
        <p:nvPicPr>
          <p:cNvPr id="9224" name="Picture 8" descr="bebes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1268413"/>
            <a:ext cx="4211637" cy="5589587"/>
          </a:xfrm>
          <a:prstGeom prst="rect">
            <a:avLst/>
          </a:prstGeom>
          <a:noFill/>
        </p:spPr>
      </p:pic>
      <p:pic>
        <p:nvPicPr>
          <p:cNvPr id="8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pPr algn="r"/>
            <a:endParaRPr lang="es-ES_tradnl" sz="5400" i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51206" name="Rectangle 6"/>
          <p:cNvSpPr>
            <a:spLocks noGrp="1" noChangeArrowheads="1"/>
          </p:cNvSpPr>
          <p:nvPr>
            <p:ph idx="1"/>
          </p:nvPr>
        </p:nvSpPr>
        <p:spPr>
          <a:xfrm>
            <a:off x="827088" y="1412776"/>
            <a:ext cx="7129462" cy="4248472"/>
          </a:xfrm>
        </p:spPr>
        <p:txBody>
          <a:bodyPr>
            <a:normAutofit fontScale="85000" lnSpcReduction="10000"/>
          </a:bodyPr>
          <a:lstStyle/>
          <a:p>
            <a:pPr algn="ctr">
              <a:buFontTx/>
              <a:buNone/>
            </a:pPr>
            <a:endParaRPr lang="es-ES" sz="4800" b="1" i="1" dirty="0">
              <a:latin typeface="Tahoma" pitchFamily="34" charset="0"/>
            </a:endParaRPr>
          </a:p>
          <a:p>
            <a:pPr algn="ctr">
              <a:buFontTx/>
              <a:buNone/>
            </a:pPr>
            <a:r>
              <a:rPr lang="es-ES" sz="4800" b="1" i="1" dirty="0">
                <a:latin typeface="Tahoma" pitchFamily="34" charset="0"/>
              </a:rPr>
              <a:t>“Desead, como niños recién nacidos, la leche espiritual no adulterada, para que por ella crezcáis para salvación” </a:t>
            </a:r>
          </a:p>
          <a:p>
            <a:pPr algn="ctr">
              <a:buFontTx/>
              <a:buNone/>
            </a:pPr>
            <a:r>
              <a:rPr lang="es-ES" sz="3600" b="1" i="1" dirty="0">
                <a:latin typeface="Tahoma" pitchFamily="34" charset="0"/>
              </a:rPr>
              <a:t>1 Pedro 2:2</a:t>
            </a:r>
          </a:p>
        </p:txBody>
      </p:sp>
      <p:pic>
        <p:nvPicPr>
          <p:cNvPr id="7" name="Ministerios la mision wm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24760" y="5643570"/>
            <a:ext cx="1619240" cy="12144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78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623</TotalTime>
  <Words>708</Words>
  <Application>Microsoft Office PowerPoint</Application>
  <PresentationFormat>Presentación en pantalla (4:3)</PresentationFormat>
  <Paragraphs>87</Paragraphs>
  <Slides>29</Slides>
  <Notes>7</Notes>
  <HiddenSlides>0</HiddenSlides>
  <MMClips>29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Metro</vt:lpstr>
      <vt:lpstr>Leche materna</vt:lpstr>
      <vt:lpstr>Diapositiva 2</vt:lpstr>
      <vt:lpstr>Diapositiva 3</vt:lpstr>
      <vt:lpstr>¿Por qué la leche materna es mejor?</vt:lpstr>
      <vt:lpstr>Diapositiva 5</vt:lpstr>
      <vt:lpstr>Diapositiva 6</vt:lpstr>
      <vt:lpstr>Diapositiva 7</vt:lpstr>
      <vt:lpstr>Hambre, deseo de comer</vt:lpstr>
      <vt:lpstr>Diapositiva 9</vt:lpstr>
      <vt:lpstr>Necesidad de crecimiento</vt:lpstr>
      <vt:lpstr>Diapositiva 11</vt:lpstr>
      <vt:lpstr>La gente está necesitada </vt:lpstr>
      <vt:lpstr>Diapositiva 13</vt:lpstr>
      <vt:lpstr>Diapositiva 14</vt:lpstr>
      <vt:lpstr>Una relación fría </vt:lpstr>
      <vt:lpstr>Diapositiva 16</vt:lpstr>
      <vt:lpstr>Alimento insuficiente </vt:lpstr>
      <vt:lpstr>Falta de Madurez </vt:lpstr>
      <vt:lpstr>Diapositiva 19</vt:lpstr>
      <vt:lpstr>Heridas </vt:lpstr>
      <vt:lpstr>Diapositiva 21</vt:lpstr>
      <vt:lpstr>¿Por qué dar leche materna? </vt:lpstr>
      <vt:lpstr>Diapositiva 23</vt:lpstr>
      <vt:lpstr>¿Cómo dar leche materna? </vt:lpstr>
      <vt:lpstr>Cuándo dar leche materna? </vt:lpstr>
      <vt:lpstr>Diapositiva 26</vt:lpstr>
      <vt:lpstr>Diapositiva 27</vt:lpstr>
      <vt:lpstr>Conclusión </vt:lpstr>
      <vt:lpstr>Diapositiva 29</vt:lpstr>
    </vt:vector>
  </TitlesOfParts>
  <Company> PART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Rocio</dc:creator>
  <cp:lastModifiedBy>Elías Páez</cp:lastModifiedBy>
  <cp:revision>27</cp:revision>
  <dcterms:created xsi:type="dcterms:W3CDTF">2006-06-21T23:08:58Z</dcterms:created>
  <dcterms:modified xsi:type="dcterms:W3CDTF">2011-01-22T00:08:46Z</dcterms:modified>
</cp:coreProperties>
</file>