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9" r:id="rId7"/>
    <p:sldId id="271" r:id="rId8"/>
    <p:sldId id="260" r:id="rId9"/>
    <p:sldId id="270" r:id="rId10"/>
    <p:sldId id="272" r:id="rId11"/>
    <p:sldId id="273" r:id="rId12"/>
    <p:sldId id="261" r:id="rId13"/>
    <p:sldId id="274" r:id="rId14"/>
    <p:sldId id="277" r:id="rId15"/>
    <p:sldId id="278" r:id="rId16"/>
    <p:sldId id="262" r:id="rId17"/>
    <p:sldId id="279" r:id="rId18"/>
    <p:sldId id="263" r:id="rId19"/>
    <p:sldId id="264" r:id="rId20"/>
    <p:sldId id="265" r:id="rId21"/>
    <p:sldId id="266" r:id="rId22"/>
    <p:sldId id="267" r:id="rId23"/>
    <p:sldId id="280"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FCB3B9-5908-47E0-87AA-1D26F4ED5DF4}"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5F5BD31-6A5E-4EB2-9692-152C5C33BFD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CB3B9-5908-47E0-87AA-1D26F4ED5DF4}" type="datetimeFigureOut">
              <a:rPr lang="es-MX" smtClean="0"/>
              <a:pPr/>
              <a:t>27/12/2010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5BD31-6A5E-4EB2-9692-152C5C33BFD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500034" y="173025"/>
            <a:ext cx="7772400" cy="1470025"/>
          </a:xfrm>
        </p:spPr>
        <p:txBody>
          <a:bodyPr>
            <a:normAutofit fontScale="90000"/>
          </a:bodyPr>
          <a:lstStyle/>
          <a:p>
            <a:r>
              <a:rPr lang="es-ES" b="1" i="1" u="sng" dirty="0">
                <a:solidFill>
                  <a:schemeClr val="bg1"/>
                </a:solidFill>
              </a:rPr>
              <a:t>VENCIENDO AL GIGANTE DEL ORGULLO</a:t>
            </a:r>
            <a:r>
              <a:rPr lang="es-MX" dirty="0">
                <a:solidFill>
                  <a:schemeClr val="bg1"/>
                </a:solidFill>
              </a:rPr>
              <a:t/>
            </a:r>
            <a:br>
              <a:rPr lang="es-MX" dirty="0">
                <a:solidFill>
                  <a:schemeClr val="bg1"/>
                </a:solidFill>
              </a:rPr>
            </a:br>
            <a:endParaRPr lang="es-MX" dirty="0">
              <a:solidFill>
                <a:schemeClr val="bg1"/>
              </a:solidFill>
            </a:endParaRPr>
          </a:p>
        </p:txBody>
      </p:sp>
      <p:sp>
        <p:nvSpPr>
          <p:cNvPr id="3" name="2 Subtítulo"/>
          <p:cNvSpPr>
            <a:spLocks noGrp="1"/>
          </p:cNvSpPr>
          <p:nvPr>
            <p:ph type="subTitle" idx="4294967295"/>
          </p:nvPr>
        </p:nvSpPr>
        <p:spPr>
          <a:xfrm>
            <a:off x="2857488" y="1357298"/>
            <a:ext cx="3286148" cy="785818"/>
          </a:xfrm>
        </p:spPr>
        <p:txBody>
          <a:bodyPr/>
          <a:lstStyle/>
          <a:p>
            <a:r>
              <a:rPr lang="es-ES" b="1" i="1" dirty="0">
                <a:solidFill>
                  <a:schemeClr val="bg1"/>
                </a:solidFill>
              </a:rPr>
              <a:t>San Juan 3:1-21</a:t>
            </a:r>
            <a:endParaRPr lang="es-MX" dirty="0">
              <a:solidFill>
                <a:schemeClr val="bg1"/>
              </a:solidFill>
            </a:endParaRPr>
          </a:p>
          <a:p>
            <a:endParaRPr lang="es-MX" dirty="0">
              <a:solidFill>
                <a:schemeClr val="bg1"/>
              </a:solidFill>
            </a:endParaRPr>
          </a:p>
        </p:txBody>
      </p:sp>
      <p:pic>
        <p:nvPicPr>
          <p:cNvPr id="1027" name="Picture 3"/>
          <p:cNvPicPr>
            <a:picLocks noChangeAspect="1" noChangeArrowheads="1"/>
          </p:cNvPicPr>
          <p:nvPr/>
        </p:nvPicPr>
        <p:blipFill>
          <a:blip r:embed="rId2" cstate="print"/>
          <a:srcRect b="24490"/>
          <a:stretch>
            <a:fillRect/>
          </a:stretch>
        </p:blipFill>
        <p:spPr bwMode="auto">
          <a:xfrm>
            <a:off x="2071670" y="2055704"/>
            <a:ext cx="5318218" cy="45880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170099"/>
          </a:xfrm>
          <a:prstGeom prst="rect">
            <a:avLst/>
          </a:prstGeom>
        </p:spPr>
        <p:txBody>
          <a:bodyPr wrap="square">
            <a:spAutoFit/>
          </a:bodyPr>
          <a:lstStyle/>
          <a:p>
            <a:r>
              <a:rPr lang="es-ES" sz="4000" dirty="0" smtClean="0">
                <a:solidFill>
                  <a:schemeClr val="bg1"/>
                </a:solidFill>
              </a:rPr>
              <a:t>En el sentido espiritual, aunque al principio Nicodemo no le entendió, pero luego creyó verdaderamente en Él al punto de defender a Jesús ante los fariseos</a:t>
            </a:r>
          </a:p>
          <a:p>
            <a:r>
              <a:rPr lang="es-ES" sz="4000" dirty="0" smtClean="0">
                <a:solidFill>
                  <a:schemeClr val="bg1"/>
                </a:solidFill>
              </a:rPr>
              <a:t>(San Juan 7:50-51)</a:t>
            </a:r>
            <a:endParaRPr lang="es-MX" sz="4000" dirty="0">
              <a:solidFill>
                <a:schemeClr val="bg1"/>
              </a:solidFill>
            </a:endParaRPr>
          </a:p>
        </p:txBody>
      </p:sp>
      <p:sp>
        <p:nvSpPr>
          <p:cNvPr id="3" name="2 Rectángulo"/>
          <p:cNvSpPr/>
          <p:nvPr/>
        </p:nvSpPr>
        <p:spPr>
          <a:xfrm>
            <a:off x="142844" y="3357562"/>
            <a:ext cx="9001156" cy="3170099"/>
          </a:xfrm>
          <a:prstGeom prst="rect">
            <a:avLst/>
          </a:prstGeom>
        </p:spPr>
        <p:txBody>
          <a:bodyPr wrap="square">
            <a:spAutoFit/>
          </a:bodyPr>
          <a:lstStyle/>
          <a:p>
            <a:r>
              <a:rPr lang="es-MX" sz="4000" dirty="0" smtClean="0">
                <a:solidFill>
                  <a:schemeClr val="bg1"/>
                </a:solidFill>
              </a:rPr>
              <a:t>7:50  Les dijo Nicodemo,  el que vino a él de noche,  el cual era uno de ellos:</a:t>
            </a:r>
          </a:p>
          <a:p>
            <a:r>
              <a:rPr lang="es-MX" sz="4000" dirty="0" smtClean="0">
                <a:solidFill>
                  <a:schemeClr val="bg1"/>
                </a:solidFill>
              </a:rPr>
              <a:t>7:51  ¿Juzga acaso nuestra ley a un hombre si primero no le oye,  y sabe lo que ha hecho?</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072594" cy="1938992"/>
          </a:xfrm>
          <a:prstGeom prst="rect">
            <a:avLst/>
          </a:prstGeom>
        </p:spPr>
        <p:txBody>
          <a:bodyPr wrap="square">
            <a:spAutoFit/>
          </a:bodyPr>
          <a:lstStyle/>
          <a:p>
            <a:r>
              <a:rPr lang="es-ES" sz="4000" dirty="0" smtClean="0">
                <a:solidFill>
                  <a:schemeClr val="bg1"/>
                </a:solidFill>
              </a:rPr>
              <a:t>y de participar en la sepultura de Jesús juntamente con José de </a:t>
            </a:r>
            <a:r>
              <a:rPr lang="es-ES" sz="4000" dirty="0" err="1" smtClean="0">
                <a:solidFill>
                  <a:schemeClr val="bg1"/>
                </a:solidFill>
              </a:rPr>
              <a:t>Arimatea</a:t>
            </a:r>
            <a:r>
              <a:rPr lang="es-ES" sz="4000" dirty="0" smtClean="0">
                <a:solidFill>
                  <a:schemeClr val="bg1"/>
                </a:solidFill>
              </a:rPr>
              <a:t>. (San Juan 19:39).</a:t>
            </a:r>
            <a:endParaRPr lang="es-MX" sz="4000" dirty="0"/>
          </a:p>
        </p:txBody>
      </p:sp>
      <p:sp>
        <p:nvSpPr>
          <p:cNvPr id="3" name="2 Rectángulo"/>
          <p:cNvSpPr/>
          <p:nvPr/>
        </p:nvSpPr>
        <p:spPr>
          <a:xfrm>
            <a:off x="0" y="1928802"/>
            <a:ext cx="9144000" cy="2554545"/>
          </a:xfrm>
          <a:prstGeom prst="rect">
            <a:avLst/>
          </a:prstGeom>
        </p:spPr>
        <p:txBody>
          <a:bodyPr wrap="square">
            <a:spAutoFit/>
          </a:bodyPr>
          <a:lstStyle/>
          <a:p>
            <a:r>
              <a:rPr lang="es-MX" sz="4000" dirty="0" smtClean="0">
                <a:solidFill>
                  <a:schemeClr val="bg1"/>
                </a:solidFill>
              </a:rPr>
              <a:t>También Nicodemo,  el que antes había visitado a Jesús de noche,  vino trayendo un compuesto de mirra y de áloes,  como cien libras.</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72008"/>
          </a:xfrm>
        </p:spPr>
        <p:txBody>
          <a:bodyPr>
            <a:noAutofit/>
          </a:bodyPr>
          <a:lstStyle/>
          <a:p>
            <a:pPr lvl="0"/>
            <a:r>
              <a:rPr lang="es-ES" sz="2800" dirty="0">
                <a:solidFill>
                  <a:schemeClr val="bg1"/>
                </a:solidFill>
              </a:rPr>
              <a:t>Dios usa distintas maneras de hablar para  </a:t>
            </a:r>
            <a:r>
              <a:rPr lang="es-ES" sz="2800" b="1" u="sng" dirty="0" smtClean="0">
                <a:solidFill>
                  <a:schemeClr val="bg1"/>
                </a:solidFill>
              </a:rPr>
              <a:t>SANAR EL ORGOLLO</a:t>
            </a:r>
            <a:r>
              <a:rPr lang="es-ES" sz="2800" b="1" dirty="0" smtClean="0">
                <a:solidFill>
                  <a:schemeClr val="bg1"/>
                </a:solidFill>
              </a:rPr>
              <a:t>.</a:t>
            </a:r>
            <a:r>
              <a:rPr lang="es-ES" sz="2800" dirty="0" smtClean="0">
                <a:solidFill>
                  <a:schemeClr val="bg1"/>
                </a:solidFill>
              </a:rPr>
              <a:t> </a:t>
            </a:r>
            <a:endParaRPr lang="es-ES" sz="2800" dirty="0" smtClean="0">
              <a:solidFill>
                <a:schemeClr val="bg1"/>
              </a:solidFill>
            </a:endParaRPr>
          </a:p>
          <a:p>
            <a:pPr lvl="0">
              <a:buNone/>
            </a:pPr>
            <a:r>
              <a:rPr lang="es-ES" sz="2800" dirty="0" smtClean="0">
                <a:solidFill>
                  <a:schemeClr val="bg1"/>
                </a:solidFill>
              </a:rPr>
              <a:t>En </a:t>
            </a:r>
            <a:r>
              <a:rPr lang="es-ES" sz="2800" dirty="0">
                <a:solidFill>
                  <a:schemeClr val="bg1"/>
                </a:solidFill>
              </a:rPr>
              <a:t>el caso de Nicodemo, primero usó señales y prodigios (milagros) para que él creyera y luego le habló de la salvación mediante el “nuevo nacimiento”, refiriéndose a tres cosas: a) Sin nuevo nacimiento no hay vida, ni relación con Dios </a:t>
            </a:r>
            <a:r>
              <a:rPr lang="es-ES" sz="2800" dirty="0" smtClean="0">
                <a:solidFill>
                  <a:schemeClr val="bg1"/>
                </a:solidFill>
              </a:rPr>
              <a:t>(</a:t>
            </a:r>
            <a:r>
              <a:rPr lang="es-ES" sz="2800" dirty="0" err="1" smtClean="0">
                <a:solidFill>
                  <a:schemeClr val="bg1"/>
                </a:solidFill>
              </a:rPr>
              <a:t>Jn</a:t>
            </a:r>
            <a:r>
              <a:rPr lang="es-ES" sz="2800" dirty="0" smtClean="0">
                <a:solidFill>
                  <a:schemeClr val="bg1"/>
                </a:solidFill>
              </a:rPr>
              <a:t> </a:t>
            </a:r>
            <a:r>
              <a:rPr lang="es-ES" sz="2800" dirty="0">
                <a:solidFill>
                  <a:schemeClr val="bg1"/>
                </a:solidFill>
              </a:rPr>
              <a:t>14:6</a:t>
            </a:r>
            <a:r>
              <a:rPr lang="es-ES" sz="2800" dirty="0" smtClean="0">
                <a:solidFill>
                  <a:schemeClr val="bg1"/>
                </a:solidFill>
              </a:rPr>
              <a:t>)</a:t>
            </a:r>
          </a:p>
          <a:p>
            <a:pPr lvl="0"/>
            <a:endParaRPr lang="es-ES" sz="2800" dirty="0" smtClean="0">
              <a:solidFill>
                <a:schemeClr val="bg1"/>
              </a:solidFill>
            </a:endParaRPr>
          </a:p>
        </p:txBody>
      </p:sp>
      <p:sp>
        <p:nvSpPr>
          <p:cNvPr id="4" name="3 Rectángulo"/>
          <p:cNvSpPr/>
          <p:nvPr/>
        </p:nvSpPr>
        <p:spPr>
          <a:xfrm>
            <a:off x="214282" y="4077072"/>
            <a:ext cx="5715040" cy="2554545"/>
          </a:xfrm>
          <a:prstGeom prst="rect">
            <a:avLst/>
          </a:prstGeom>
        </p:spPr>
        <p:txBody>
          <a:bodyPr wrap="square">
            <a:spAutoFit/>
          </a:bodyPr>
          <a:lstStyle/>
          <a:p>
            <a:r>
              <a:rPr lang="es-MX" sz="4000" dirty="0" smtClean="0">
                <a:solidFill>
                  <a:schemeClr val="bg1"/>
                </a:solidFill>
              </a:rPr>
              <a:t>Jesús le dijo:  Yo soy el camino,  y la verdad,  y la vida;  nadie viene al Padre,  sino por mí.</a:t>
            </a:r>
          </a:p>
        </p:txBody>
      </p:sp>
      <p:pic>
        <p:nvPicPr>
          <p:cNvPr id="6146" name="Picture 2"/>
          <p:cNvPicPr>
            <a:picLocks noChangeAspect="1" noChangeArrowheads="1"/>
          </p:cNvPicPr>
          <p:nvPr/>
        </p:nvPicPr>
        <p:blipFill>
          <a:blip r:embed="rId2" cstate="print"/>
          <a:srcRect/>
          <a:stretch>
            <a:fillRect/>
          </a:stretch>
        </p:blipFill>
        <p:spPr bwMode="auto">
          <a:xfrm>
            <a:off x="6143636" y="2708920"/>
            <a:ext cx="3000364" cy="41490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2308324"/>
          </a:xfrm>
          <a:prstGeom prst="rect">
            <a:avLst/>
          </a:prstGeom>
        </p:spPr>
        <p:txBody>
          <a:bodyPr wrap="square">
            <a:spAutoFit/>
          </a:bodyPr>
          <a:lstStyle/>
          <a:p>
            <a:pPr lvl="0"/>
            <a:r>
              <a:rPr lang="es-ES" sz="3600" dirty="0" smtClean="0">
                <a:solidFill>
                  <a:schemeClr val="bg1"/>
                </a:solidFill>
              </a:rPr>
              <a:t>Con el nuevo nacimiento surge una nueva esperanza, “ver el reino de Dios” (</a:t>
            </a:r>
            <a:r>
              <a:rPr lang="es-ES" sz="3600" dirty="0" err="1" smtClean="0">
                <a:solidFill>
                  <a:schemeClr val="bg1"/>
                </a:solidFill>
              </a:rPr>
              <a:t>Jn.</a:t>
            </a:r>
            <a:r>
              <a:rPr lang="es-ES" sz="3600" dirty="0" smtClean="0">
                <a:solidFill>
                  <a:schemeClr val="bg1"/>
                </a:solidFill>
              </a:rPr>
              <a:t> 3:3)</a:t>
            </a:r>
          </a:p>
          <a:p>
            <a:pPr lvl="0"/>
            <a:endParaRPr lang="es-ES" sz="3600" dirty="0" smtClean="0">
              <a:solidFill>
                <a:schemeClr val="bg1"/>
              </a:solidFill>
            </a:endParaRPr>
          </a:p>
          <a:p>
            <a:pPr lvl="0"/>
            <a:endParaRPr lang="es-MX" sz="3600" dirty="0">
              <a:solidFill>
                <a:schemeClr val="bg1"/>
              </a:solidFill>
            </a:endParaRPr>
          </a:p>
        </p:txBody>
      </p:sp>
      <p:sp>
        <p:nvSpPr>
          <p:cNvPr id="5" name="4 Rectángulo"/>
          <p:cNvSpPr/>
          <p:nvPr/>
        </p:nvSpPr>
        <p:spPr>
          <a:xfrm>
            <a:off x="0" y="1357298"/>
            <a:ext cx="6072198" cy="4524315"/>
          </a:xfrm>
          <a:prstGeom prst="rect">
            <a:avLst/>
          </a:prstGeom>
        </p:spPr>
        <p:txBody>
          <a:bodyPr wrap="square">
            <a:spAutoFit/>
          </a:bodyPr>
          <a:lstStyle/>
          <a:p>
            <a:r>
              <a:rPr lang="es-MX" sz="4800" dirty="0" smtClean="0">
                <a:solidFill>
                  <a:schemeClr val="bg1"/>
                </a:solidFill>
              </a:rPr>
              <a:t>Respondió Jesús y le dijo:  De cierto,  de cierto te digo,  que el que no naciere de nuevo,  no puede ver el reino de Dios.</a:t>
            </a:r>
            <a:endParaRPr lang="es-MX" sz="4800"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6072198" y="2274548"/>
            <a:ext cx="3071802" cy="45834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569660"/>
          </a:xfrm>
          <a:prstGeom prst="rect">
            <a:avLst/>
          </a:prstGeom>
        </p:spPr>
        <p:txBody>
          <a:bodyPr wrap="square">
            <a:spAutoFit/>
          </a:bodyPr>
          <a:lstStyle/>
          <a:p>
            <a:pPr algn="ctr"/>
            <a:r>
              <a:rPr lang="es-ES" sz="4800" dirty="0" smtClean="0">
                <a:solidFill>
                  <a:schemeClr val="bg1"/>
                </a:solidFill>
              </a:rPr>
              <a:t>Por medio del nuevo nacimiento podemos entrar </a:t>
            </a:r>
            <a:endParaRPr lang="es-MX" sz="4800" dirty="0"/>
          </a:p>
        </p:txBody>
      </p:sp>
      <p:pic>
        <p:nvPicPr>
          <p:cNvPr id="4" name="Picture 2"/>
          <p:cNvPicPr>
            <a:picLocks noChangeAspect="1" noChangeArrowheads="1"/>
          </p:cNvPicPr>
          <p:nvPr/>
        </p:nvPicPr>
        <p:blipFill>
          <a:blip r:embed="rId2" cstate="print"/>
          <a:srcRect/>
          <a:stretch>
            <a:fillRect/>
          </a:stretch>
        </p:blipFill>
        <p:spPr bwMode="auto">
          <a:xfrm>
            <a:off x="5500694" y="1421804"/>
            <a:ext cx="3643306" cy="543619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r>
              <a:rPr lang="es-ES" sz="3600" dirty="0" smtClean="0">
                <a:solidFill>
                  <a:schemeClr val="bg1"/>
                </a:solidFill>
              </a:rPr>
              <a:t>a una nueva esfera, donde el orden del nuevo reino de Dios se hace realidad (2 </a:t>
            </a:r>
            <a:r>
              <a:rPr lang="es-ES" sz="3600" dirty="0" err="1" smtClean="0">
                <a:solidFill>
                  <a:schemeClr val="bg1"/>
                </a:solidFill>
              </a:rPr>
              <a:t>Co.</a:t>
            </a:r>
            <a:r>
              <a:rPr lang="es-ES" sz="3600" dirty="0" smtClean="0">
                <a:solidFill>
                  <a:schemeClr val="bg1"/>
                </a:solidFill>
              </a:rPr>
              <a:t> 5:17).</a:t>
            </a:r>
            <a:endParaRPr lang="es-MX" sz="3600" dirty="0"/>
          </a:p>
        </p:txBody>
      </p:sp>
      <p:sp>
        <p:nvSpPr>
          <p:cNvPr id="3" name="2 Rectángulo"/>
          <p:cNvSpPr/>
          <p:nvPr/>
        </p:nvSpPr>
        <p:spPr>
          <a:xfrm>
            <a:off x="0" y="1500174"/>
            <a:ext cx="9144000" cy="1754326"/>
          </a:xfrm>
          <a:prstGeom prst="rect">
            <a:avLst/>
          </a:prstGeom>
        </p:spPr>
        <p:txBody>
          <a:bodyPr wrap="square">
            <a:spAutoFit/>
          </a:bodyPr>
          <a:lstStyle/>
          <a:p>
            <a:r>
              <a:rPr lang="es-MX" sz="3600" dirty="0" smtClean="0">
                <a:solidFill>
                  <a:schemeClr val="bg1"/>
                </a:solidFill>
              </a:rPr>
              <a:t>De modo que si alguno está en Cristo,  nueva criatura es;  las cosas viejas pasaron;  he aquí todas son hechas nuevas.</a:t>
            </a:r>
            <a:endParaRPr lang="es-MX" sz="3600"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2333652" y="3089677"/>
            <a:ext cx="5024430" cy="3768323"/>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lvl="0">
              <a:buNone/>
            </a:pPr>
            <a:r>
              <a:rPr lang="es-ES" dirty="0">
                <a:solidFill>
                  <a:schemeClr val="bg1"/>
                </a:solidFill>
              </a:rPr>
              <a:t>Dios espera mi </a:t>
            </a:r>
            <a:r>
              <a:rPr lang="es-ES" b="1" u="sng" dirty="0" smtClean="0">
                <a:solidFill>
                  <a:schemeClr val="bg1"/>
                </a:solidFill>
              </a:rPr>
              <a:t>colaboración</a:t>
            </a:r>
            <a:r>
              <a:rPr lang="es-ES" dirty="0" smtClean="0">
                <a:solidFill>
                  <a:schemeClr val="bg1"/>
                </a:solidFill>
              </a:rPr>
              <a:t> </a:t>
            </a:r>
            <a:r>
              <a:rPr lang="es-ES" dirty="0">
                <a:solidFill>
                  <a:schemeClr val="bg1"/>
                </a:solidFill>
              </a:rPr>
              <a:t>en el proceso de </a:t>
            </a:r>
            <a:r>
              <a:rPr lang="es-ES" dirty="0" smtClean="0">
                <a:solidFill>
                  <a:schemeClr val="bg1"/>
                </a:solidFill>
              </a:rPr>
              <a:t> sanidad del  orgullo </a:t>
            </a:r>
            <a:endParaRPr lang="es-ES" dirty="0" smtClean="0">
              <a:solidFill>
                <a:schemeClr val="bg1"/>
              </a:solidFill>
            </a:endParaRPr>
          </a:p>
          <a:p>
            <a:pPr lvl="0"/>
            <a:endParaRPr lang="es-ES" dirty="0" smtClean="0">
              <a:solidFill>
                <a:schemeClr val="bg1"/>
              </a:solidFill>
            </a:endParaRPr>
          </a:p>
          <a:p>
            <a:pPr lvl="0">
              <a:buNone/>
            </a:pPr>
            <a:r>
              <a:rPr lang="es-ES" dirty="0" smtClean="0">
                <a:solidFill>
                  <a:schemeClr val="bg1"/>
                </a:solidFill>
              </a:rPr>
              <a:t>Dios </a:t>
            </a:r>
            <a:r>
              <a:rPr lang="es-ES" dirty="0">
                <a:solidFill>
                  <a:schemeClr val="bg1"/>
                </a:solidFill>
              </a:rPr>
              <a:t>quiere que ponga de mi parte en </a:t>
            </a:r>
            <a:r>
              <a:rPr lang="es-ES" dirty="0" smtClean="0">
                <a:solidFill>
                  <a:schemeClr val="bg1"/>
                </a:solidFill>
              </a:rPr>
              <a:t>mi</a:t>
            </a:r>
          </a:p>
          <a:p>
            <a:pPr lvl="0">
              <a:buNone/>
            </a:pPr>
            <a:r>
              <a:rPr lang="es-ES" dirty="0" smtClean="0">
                <a:solidFill>
                  <a:schemeClr val="bg1"/>
                </a:solidFill>
              </a:rPr>
              <a:t>restauración</a:t>
            </a:r>
            <a:r>
              <a:rPr lang="es-ES" dirty="0">
                <a:solidFill>
                  <a:schemeClr val="bg1"/>
                </a:solidFill>
              </a:rPr>
              <a:t>.  Siempre un cambio en la vida </a:t>
            </a:r>
            <a:r>
              <a:rPr lang="es-ES" dirty="0" smtClean="0">
                <a:solidFill>
                  <a:schemeClr val="bg1"/>
                </a:solidFill>
              </a:rPr>
              <a:t>depende</a:t>
            </a:r>
          </a:p>
          <a:p>
            <a:pPr lvl="0">
              <a:buNone/>
            </a:pPr>
            <a:r>
              <a:rPr lang="es-ES" dirty="0" smtClean="0">
                <a:solidFill>
                  <a:schemeClr val="bg1"/>
                </a:solidFill>
              </a:rPr>
              <a:t>de </a:t>
            </a:r>
            <a:r>
              <a:rPr lang="es-ES" dirty="0">
                <a:solidFill>
                  <a:schemeClr val="bg1"/>
                </a:solidFill>
              </a:rPr>
              <a:t>Dios y del ser humano.  Nicodemo tuvo que </a:t>
            </a:r>
            <a:r>
              <a:rPr lang="es-ES" dirty="0" smtClean="0">
                <a:solidFill>
                  <a:schemeClr val="bg1"/>
                </a:solidFill>
              </a:rPr>
              <a:t>buscar</a:t>
            </a:r>
          </a:p>
          <a:p>
            <a:pPr lvl="0">
              <a:buNone/>
            </a:pPr>
            <a:r>
              <a:rPr lang="es-ES" dirty="0" smtClean="0">
                <a:solidFill>
                  <a:schemeClr val="bg1"/>
                </a:solidFill>
              </a:rPr>
              <a:t>a </a:t>
            </a:r>
            <a:r>
              <a:rPr lang="es-ES" dirty="0">
                <a:solidFill>
                  <a:schemeClr val="bg1"/>
                </a:solidFill>
              </a:rPr>
              <a:t>Jesús a pesar de su temor a ser rechazado, ya </a:t>
            </a:r>
            <a:r>
              <a:rPr lang="es-ES" dirty="0" smtClean="0">
                <a:solidFill>
                  <a:schemeClr val="bg1"/>
                </a:solidFill>
              </a:rPr>
              <a:t>que</a:t>
            </a:r>
          </a:p>
          <a:p>
            <a:pPr lvl="0">
              <a:buNone/>
            </a:pPr>
            <a:r>
              <a:rPr lang="es-ES" dirty="0" smtClean="0">
                <a:solidFill>
                  <a:schemeClr val="bg1"/>
                </a:solidFill>
              </a:rPr>
              <a:t>los </a:t>
            </a:r>
            <a:r>
              <a:rPr lang="es-ES" dirty="0">
                <a:solidFill>
                  <a:schemeClr val="bg1"/>
                </a:solidFill>
              </a:rPr>
              <a:t>judíos habían acordado que si alguno </a:t>
            </a:r>
            <a:r>
              <a:rPr lang="es-ES" dirty="0" smtClean="0">
                <a:solidFill>
                  <a:schemeClr val="bg1"/>
                </a:solidFill>
              </a:rPr>
              <a:t>confesase</a:t>
            </a:r>
          </a:p>
          <a:p>
            <a:pPr lvl="0">
              <a:buNone/>
            </a:pPr>
            <a:r>
              <a:rPr lang="es-ES" dirty="0" smtClean="0">
                <a:solidFill>
                  <a:schemeClr val="bg1"/>
                </a:solidFill>
              </a:rPr>
              <a:t>que </a:t>
            </a:r>
            <a:r>
              <a:rPr lang="es-ES" dirty="0">
                <a:solidFill>
                  <a:schemeClr val="bg1"/>
                </a:solidFill>
              </a:rPr>
              <a:t>Jesús era el Mesías, sería expulsado de </a:t>
            </a:r>
            <a:r>
              <a:rPr lang="es-ES" dirty="0" smtClean="0">
                <a:solidFill>
                  <a:schemeClr val="bg1"/>
                </a:solidFill>
              </a:rPr>
              <a:t>la</a:t>
            </a:r>
          </a:p>
          <a:p>
            <a:pPr lvl="0">
              <a:buNone/>
            </a:pPr>
            <a:r>
              <a:rPr lang="es-ES" dirty="0" smtClean="0">
                <a:solidFill>
                  <a:schemeClr val="bg1"/>
                </a:solidFill>
              </a:rPr>
              <a:t>sinagoga </a:t>
            </a:r>
            <a:r>
              <a:rPr lang="es-ES" dirty="0">
                <a:solidFill>
                  <a:schemeClr val="bg1"/>
                </a:solidFill>
              </a:rPr>
              <a:t>(San Juan 9:22).  </a:t>
            </a:r>
            <a:endParaRPr lang="es-MX" dirty="0">
              <a:solidFill>
                <a:schemeClr val="bg1"/>
              </a:solidFill>
            </a:endParaRPr>
          </a:p>
          <a:p>
            <a:endParaRPr lang="es-MX"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4524315"/>
          </a:xfrm>
          <a:prstGeom prst="rect">
            <a:avLst/>
          </a:prstGeom>
        </p:spPr>
        <p:txBody>
          <a:bodyPr wrap="square">
            <a:spAutoFit/>
          </a:bodyPr>
          <a:lstStyle/>
          <a:p>
            <a:r>
              <a:rPr lang="es-MX" sz="4800" dirty="0" smtClean="0">
                <a:solidFill>
                  <a:schemeClr val="bg1"/>
                </a:solidFill>
              </a:rPr>
              <a:t>Esto dijeron sus padres,  porque tenían miedo de los judíos,  por cuanto los judíos ya habían acordado que si alguno confesase que Jesús era el Mesías,  fuera expulsado de la sinagoga.</a:t>
            </a:r>
            <a:endParaRPr lang="es-MX" sz="4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093296"/>
          </a:xfrm>
        </p:spPr>
        <p:txBody>
          <a:bodyPr>
            <a:normAutofit fontScale="92500"/>
          </a:bodyPr>
          <a:lstStyle/>
          <a:p>
            <a:pPr lvl="0"/>
            <a:r>
              <a:rPr lang="es-ES" sz="5400" dirty="0">
                <a:solidFill>
                  <a:schemeClr val="bg1"/>
                </a:solidFill>
              </a:rPr>
              <a:t>La sanidad de Dios será siempre “A </a:t>
            </a:r>
            <a:r>
              <a:rPr lang="es-ES" sz="5400" dirty="0" smtClean="0">
                <a:solidFill>
                  <a:schemeClr val="bg1"/>
                </a:solidFill>
              </a:rPr>
              <a:t>su </a:t>
            </a:r>
            <a:r>
              <a:rPr lang="es-ES" sz="5400" b="1" u="sng" dirty="0" smtClean="0">
                <a:solidFill>
                  <a:schemeClr val="bg1"/>
                </a:solidFill>
              </a:rPr>
              <a:t>manera</a:t>
            </a:r>
            <a:r>
              <a:rPr lang="es-ES" sz="5400" b="1" dirty="0" smtClean="0">
                <a:solidFill>
                  <a:schemeClr val="bg1"/>
                </a:solidFill>
              </a:rPr>
              <a:t>”.</a:t>
            </a:r>
            <a:r>
              <a:rPr lang="es-ES" sz="5400" dirty="0" smtClean="0">
                <a:solidFill>
                  <a:schemeClr val="bg1"/>
                </a:solidFill>
              </a:rPr>
              <a:t>  </a:t>
            </a:r>
            <a:r>
              <a:rPr lang="es-ES" sz="5400" dirty="0">
                <a:solidFill>
                  <a:schemeClr val="bg1"/>
                </a:solidFill>
              </a:rPr>
              <a:t>Jesús pudo haber buscado a Nicodemo y haberle explicado el tema de la salvación y sanidad de su corazón, pero era necesario que este reconociera  a Jesús como salvador (Mesías).</a:t>
            </a:r>
            <a:endParaRPr lang="es-MX" sz="5400" dirty="0">
              <a:solidFill>
                <a:schemeClr val="bg1"/>
              </a:solidFill>
            </a:endParaRPr>
          </a:p>
          <a:p>
            <a:pPr>
              <a:buNone/>
            </a:pPr>
            <a:endParaRPr lang="es-MX"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lstStyle/>
          <a:p>
            <a:pPr lvl="0"/>
            <a:r>
              <a:rPr lang="es-ES" dirty="0">
                <a:solidFill>
                  <a:schemeClr val="bg1"/>
                </a:solidFill>
              </a:rPr>
              <a:t>Dios espera que </a:t>
            </a:r>
            <a:r>
              <a:rPr lang="es-ES" b="1" u="sng" dirty="0" smtClean="0">
                <a:solidFill>
                  <a:schemeClr val="bg1"/>
                </a:solidFill>
              </a:rPr>
              <a:t>expreses </a:t>
            </a:r>
            <a:r>
              <a:rPr lang="es-ES" dirty="0" smtClean="0">
                <a:solidFill>
                  <a:schemeClr val="bg1"/>
                </a:solidFill>
              </a:rPr>
              <a:t>tu </a:t>
            </a:r>
            <a:r>
              <a:rPr lang="es-ES" dirty="0">
                <a:solidFill>
                  <a:schemeClr val="bg1"/>
                </a:solidFill>
              </a:rPr>
              <a:t>necesidad, en lugar de esconderla.  Nicodemo tuvo que vencer el temor y venir a Jesús, aunque sea de noche para preguntarle como ser salvo y como nacer de nuevo (v. 9), aún cuando supuestamente lo sabía todo ya que estaba entrenado en la legislación y teología judías, por eso Jesús le llamó maestro de Israel (v.10</a:t>
            </a:r>
            <a:r>
              <a:rPr lang="es-ES" dirty="0" smtClean="0">
                <a:solidFill>
                  <a:schemeClr val="bg1"/>
                </a:solidFill>
              </a:rPr>
              <a:t>).</a:t>
            </a:r>
            <a:endParaRPr lang="es-MX" dirty="0">
              <a:solidFill>
                <a:schemeClr val="bg1"/>
              </a:solidFill>
            </a:endParaRPr>
          </a:p>
        </p:txBody>
      </p:sp>
      <p:pic>
        <p:nvPicPr>
          <p:cNvPr id="11266" name="Picture 2"/>
          <p:cNvPicPr>
            <a:picLocks noChangeAspect="1" noChangeArrowheads="1"/>
          </p:cNvPicPr>
          <p:nvPr/>
        </p:nvPicPr>
        <p:blipFill>
          <a:blip r:embed="rId2" cstate="print"/>
          <a:srcRect l="3334" t="15723" b="18238"/>
          <a:stretch>
            <a:fillRect/>
          </a:stretch>
        </p:blipFill>
        <p:spPr bwMode="auto">
          <a:xfrm>
            <a:off x="3000364" y="3429000"/>
            <a:ext cx="3767140" cy="3429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072594" cy="4525963"/>
          </a:xfrm>
        </p:spPr>
        <p:txBody>
          <a:bodyPr>
            <a:normAutofit/>
          </a:bodyPr>
          <a:lstStyle/>
          <a:p>
            <a:r>
              <a:rPr lang="es-ES" sz="5400" dirty="0" smtClean="0">
                <a:solidFill>
                  <a:schemeClr val="bg1"/>
                </a:solidFill>
              </a:rPr>
              <a:t>Que </a:t>
            </a:r>
            <a:r>
              <a:rPr lang="es-ES" sz="5400" dirty="0">
                <a:solidFill>
                  <a:schemeClr val="bg1"/>
                </a:solidFill>
              </a:rPr>
              <a:t>los </a:t>
            </a:r>
            <a:r>
              <a:rPr lang="es-ES" sz="5400" dirty="0" smtClean="0">
                <a:solidFill>
                  <a:schemeClr val="bg1"/>
                </a:solidFill>
              </a:rPr>
              <a:t>lideres </a:t>
            </a:r>
            <a:r>
              <a:rPr lang="es-ES" sz="5400" dirty="0">
                <a:solidFill>
                  <a:schemeClr val="bg1"/>
                </a:solidFill>
              </a:rPr>
              <a:t>se den cuenta de la necesidad de cambiar su vida, ser sinceros y descubrir su corazón ante Dios para ser transformados.</a:t>
            </a:r>
            <a:endParaRPr lang="es-MX" sz="5400" dirty="0">
              <a:solidFill>
                <a:schemeClr val="bg1"/>
              </a:solidFill>
            </a:endParaRPr>
          </a:p>
          <a:p>
            <a:endParaRPr lang="es-MX" sz="5400" dirty="0">
              <a:solidFill>
                <a:schemeClr val="bg1"/>
              </a:solidFill>
            </a:endParaRPr>
          </a:p>
        </p:txBody>
      </p:sp>
      <p:pic>
        <p:nvPicPr>
          <p:cNvPr id="2050" name="Picture 2"/>
          <p:cNvPicPr>
            <a:picLocks noChangeAspect="1" noChangeArrowheads="1"/>
          </p:cNvPicPr>
          <p:nvPr/>
        </p:nvPicPr>
        <p:blipFill>
          <a:blip r:embed="rId2" cstate="print"/>
          <a:srcRect b="18575"/>
          <a:stretch>
            <a:fillRect/>
          </a:stretch>
        </p:blipFill>
        <p:spPr bwMode="auto">
          <a:xfrm>
            <a:off x="2643174" y="4081455"/>
            <a:ext cx="4543425" cy="27765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Autofit/>
          </a:bodyPr>
          <a:lstStyle/>
          <a:p>
            <a:pPr lvl="0"/>
            <a:r>
              <a:rPr lang="es-ES" sz="3600" dirty="0" smtClean="0">
                <a:solidFill>
                  <a:schemeClr val="bg1"/>
                </a:solidFill>
              </a:rPr>
              <a:t>La </a:t>
            </a:r>
            <a:r>
              <a:rPr lang="es-ES" sz="3600" dirty="0">
                <a:solidFill>
                  <a:schemeClr val="bg1"/>
                </a:solidFill>
              </a:rPr>
              <a:t>sanidad de Dios no </a:t>
            </a:r>
            <a:r>
              <a:rPr lang="es-ES" sz="3600" dirty="0" smtClean="0">
                <a:solidFill>
                  <a:schemeClr val="bg1"/>
                </a:solidFill>
              </a:rPr>
              <a:t>tiene </a:t>
            </a:r>
            <a:r>
              <a:rPr lang="es-ES" sz="3600" b="1" u="sng" dirty="0" smtClean="0">
                <a:solidFill>
                  <a:schemeClr val="bg1"/>
                </a:solidFill>
              </a:rPr>
              <a:t>limites.</a:t>
            </a:r>
            <a:endParaRPr lang="es-MX" sz="3600" dirty="0">
              <a:solidFill>
                <a:schemeClr val="bg1"/>
              </a:solidFill>
            </a:endParaRPr>
          </a:p>
          <a:p>
            <a:r>
              <a:rPr lang="es-ES" sz="3600" dirty="0">
                <a:solidFill>
                  <a:schemeClr val="bg1"/>
                </a:solidFill>
              </a:rPr>
              <a:t>A Jesús no le importó quién era Nicodemo, sino la necesidad que él tenía de conocerle como salvador (Mesías) y sanador.</a:t>
            </a:r>
            <a:endParaRPr lang="es-MX" sz="3600" dirty="0">
              <a:solidFill>
                <a:schemeClr val="bg1"/>
              </a:solidFill>
            </a:endParaRPr>
          </a:p>
          <a:p>
            <a:pPr lvl="0"/>
            <a:r>
              <a:rPr lang="es-ES" sz="3600" dirty="0">
                <a:solidFill>
                  <a:schemeClr val="bg1"/>
                </a:solidFill>
              </a:rPr>
              <a:t>Si alguien tiene todo lo de </a:t>
            </a:r>
            <a:r>
              <a:rPr lang="es-ES" sz="3600" b="1" u="sng" dirty="0" smtClean="0">
                <a:solidFill>
                  <a:schemeClr val="bg1"/>
                </a:solidFill>
              </a:rPr>
              <a:t>afuera</a:t>
            </a:r>
            <a:r>
              <a:rPr lang="es-ES" sz="3600" dirty="0" smtClean="0">
                <a:solidFill>
                  <a:schemeClr val="bg1"/>
                </a:solidFill>
              </a:rPr>
              <a:t> </a:t>
            </a:r>
            <a:r>
              <a:rPr lang="es-ES" sz="3600" dirty="0">
                <a:solidFill>
                  <a:schemeClr val="bg1"/>
                </a:solidFill>
              </a:rPr>
              <a:t>y no tiene nada en su </a:t>
            </a:r>
            <a:r>
              <a:rPr lang="es-ES" sz="3600" b="1" u="sng" dirty="0" smtClean="0">
                <a:solidFill>
                  <a:schemeClr val="bg1"/>
                </a:solidFill>
              </a:rPr>
              <a:t>interior </a:t>
            </a:r>
            <a:r>
              <a:rPr lang="es-ES" sz="3600" dirty="0" smtClean="0">
                <a:solidFill>
                  <a:schemeClr val="bg1"/>
                </a:solidFill>
              </a:rPr>
              <a:t>está </a:t>
            </a:r>
            <a:r>
              <a:rPr lang="es-ES" sz="3600" dirty="0">
                <a:solidFill>
                  <a:schemeClr val="bg1"/>
                </a:solidFill>
              </a:rPr>
              <a:t>a un paso de perderlo todo; pero si tiene a Jesús en su </a:t>
            </a:r>
            <a:r>
              <a:rPr lang="es-ES" sz="3600" b="1" u="sng" dirty="0" smtClean="0">
                <a:solidFill>
                  <a:schemeClr val="bg1"/>
                </a:solidFill>
              </a:rPr>
              <a:t>interior</a:t>
            </a:r>
            <a:r>
              <a:rPr lang="es-ES" sz="3600" dirty="0" smtClean="0">
                <a:solidFill>
                  <a:schemeClr val="bg1"/>
                </a:solidFill>
              </a:rPr>
              <a:t> </a:t>
            </a:r>
            <a:r>
              <a:rPr lang="es-ES" sz="3600" dirty="0" smtClean="0">
                <a:solidFill>
                  <a:schemeClr val="bg1"/>
                </a:solidFill>
              </a:rPr>
              <a:t> </a:t>
            </a:r>
            <a:r>
              <a:rPr lang="es-ES" sz="3600" dirty="0">
                <a:solidFill>
                  <a:schemeClr val="bg1"/>
                </a:solidFill>
              </a:rPr>
              <a:t>lo de </a:t>
            </a:r>
            <a:r>
              <a:rPr lang="es-ES" sz="3600" b="1" u="sng" dirty="0" smtClean="0">
                <a:solidFill>
                  <a:schemeClr val="bg1"/>
                </a:solidFill>
              </a:rPr>
              <a:t>afuera</a:t>
            </a:r>
            <a:r>
              <a:rPr lang="es-ES" sz="3600" dirty="0" smtClean="0">
                <a:solidFill>
                  <a:schemeClr val="bg1"/>
                </a:solidFill>
              </a:rPr>
              <a:t> </a:t>
            </a:r>
            <a:r>
              <a:rPr lang="es-ES" sz="3600" dirty="0">
                <a:solidFill>
                  <a:schemeClr val="bg1"/>
                </a:solidFill>
              </a:rPr>
              <a:t>está a un paso de conseguirlo todo.</a:t>
            </a:r>
            <a:endParaRPr lang="es-MX" sz="3600" dirty="0">
              <a:solidFill>
                <a:schemeClr val="bg1"/>
              </a:solidFill>
            </a:endParaRPr>
          </a:p>
          <a:p>
            <a:endParaRPr lang="es-MX" sz="3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Autofit/>
          </a:bodyPr>
          <a:lstStyle/>
          <a:p>
            <a:r>
              <a:rPr lang="es-ES" sz="3600" dirty="0">
                <a:solidFill>
                  <a:schemeClr val="bg1"/>
                </a:solidFill>
              </a:rPr>
              <a:t>No importa todo lo que se pueda lograr en la vida, </a:t>
            </a:r>
            <a:r>
              <a:rPr lang="es-ES" sz="3600" dirty="0" smtClean="0">
                <a:solidFill>
                  <a:schemeClr val="bg1"/>
                </a:solidFill>
              </a:rPr>
              <a:t>sin </a:t>
            </a:r>
            <a:r>
              <a:rPr lang="es-ES" sz="3600" dirty="0" smtClean="0">
                <a:solidFill>
                  <a:schemeClr val="bg1"/>
                </a:solidFill>
              </a:rPr>
              <a:t>humildad en el corazón</a:t>
            </a:r>
            <a:r>
              <a:rPr lang="es-ES" sz="3600" dirty="0" smtClean="0">
                <a:solidFill>
                  <a:schemeClr val="bg1"/>
                </a:solidFill>
              </a:rPr>
              <a:t>  </a:t>
            </a:r>
            <a:r>
              <a:rPr lang="es-ES" sz="3600" dirty="0">
                <a:solidFill>
                  <a:schemeClr val="bg1"/>
                </a:solidFill>
              </a:rPr>
              <a:t>seguro habrá heridas en su interior lo cual daña a los que le rodean, principalmente a su pareja y familia, por lo que es necesario ser sinceros y descubrirse ante </a:t>
            </a:r>
            <a:r>
              <a:rPr lang="es-ES" sz="3600" dirty="0" smtClean="0">
                <a:solidFill>
                  <a:schemeClr val="bg1"/>
                </a:solidFill>
              </a:rPr>
              <a:t>Dios. </a:t>
            </a:r>
            <a:r>
              <a:rPr lang="es-ES" sz="3600" dirty="0" smtClean="0">
                <a:solidFill>
                  <a:schemeClr val="bg1"/>
                </a:solidFill>
              </a:rPr>
              <a:t> </a:t>
            </a:r>
          </a:p>
          <a:p>
            <a:r>
              <a:rPr lang="es-ES" sz="3600" dirty="0" smtClean="0">
                <a:solidFill>
                  <a:schemeClr val="bg1"/>
                </a:solidFill>
              </a:rPr>
              <a:t>Para hacer un lado el orgullo se necesita estar dispuesto a ser humillado.</a:t>
            </a:r>
            <a:endParaRPr lang="es-MX" sz="3600" dirty="0">
              <a:solidFill>
                <a:schemeClr val="bg1"/>
              </a:solidFill>
            </a:endParaRPr>
          </a:p>
          <a:p>
            <a:endParaRPr lang="es-MX" sz="36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Autofit/>
          </a:bodyPr>
          <a:lstStyle/>
          <a:p>
            <a:r>
              <a:rPr lang="es-ES" sz="3600" b="1" dirty="0">
                <a:solidFill>
                  <a:schemeClr val="bg1"/>
                </a:solidFill>
              </a:rPr>
              <a:t>Examine su camino: </a:t>
            </a:r>
            <a:r>
              <a:rPr lang="es-ES" sz="3600" dirty="0">
                <a:solidFill>
                  <a:schemeClr val="bg1"/>
                </a:solidFill>
              </a:rPr>
              <a:t>Se debe vencer al gigante del orgullo reconociendo que </a:t>
            </a:r>
            <a:r>
              <a:rPr lang="es-ES" sz="3600" dirty="0" smtClean="0">
                <a:solidFill>
                  <a:schemeClr val="bg1"/>
                </a:solidFill>
              </a:rPr>
              <a:t>es</a:t>
            </a:r>
            <a:r>
              <a:rPr lang="es-ES" sz="3600" dirty="0" smtClean="0">
                <a:solidFill>
                  <a:schemeClr val="bg1"/>
                </a:solidFill>
              </a:rPr>
              <a:t> </a:t>
            </a:r>
            <a:r>
              <a:rPr lang="es-ES" sz="3600" dirty="0">
                <a:solidFill>
                  <a:schemeClr val="bg1"/>
                </a:solidFill>
              </a:rPr>
              <a:t>pecado </a:t>
            </a:r>
            <a:r>
              <a:rPr lang="es-ES" sz="3600" dirty="0" smtClean="0">
                <a:solidFill>
                  <a:schemeClr val="bg1"/>
                </a:solidFill>
              </a:rPr>
              <a:t> .</a:t>
            </a:r>
          </a:p>
          <a:p>
            <a:r>
              <a:rPr lang="es-ES" sz="3600" dirty="0" err="1" smtClean="0">
                <a:solidFill>
                  <a:schemeClr val="bg1"/>
                </a:solidFill>
              </a:rPr>
              <a:t>Pederle</a:t>
            </a:r>
            <a:r>
              <a:rPr lang="es-ES" sz="3600" dirty="0" smtClean="0">
                <a:solidFill>
                  <a:schemeClr val="bg1"/>
                </a:solidFill>
              </a:rPr>
              <a:t> al señor que nos examine si hay orgullo el nosotros</a:t>
            </a:r>
            <a:endParaRPr lang="es-MX" sz="3600"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1714480" y="2657500"/>
            <a:ext cx="5572124" cy="427196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2554545"/>
          </a:xfrm>
          <a:prstGeom prst="rect">
            <a:avLst/>
          </a:prstGeom>
        </p:spPr>
        <p:txBody>
          <a:bodyPr wrap="square">
            <a:spAutoFit/>
          </a:bodyPr>
          <a:lstStyle/>
          <a:p>
            <a:r>
              <a:rPr lang="es-ES" sz="3200" dirty="0" smtClean="0">
                <a:solidFill>
                  <a:schemeClr val="bg1"/>
                </a:solidFill>
              </a:rPr>
              <a:t>En Proverbios 4:26-27, la Biblia aconseja que examine su camino y que no se aparte ni a la derecha, ni a la izquierda sino que sea recto delante de Dios.  </a:t>
            </a:r>
            <a:r>
              <a:rPr lang="es-ES" sz="3200" dirty="0" smtClean="0">
                <a:solidFill>
                  <a:schemeClr val="bg1"/>
                </a:solidFill>
              </a:rPr>
              <a:t>Examine </a:t>
            </a:r>
            <a:r>
              <a:rPr lang="es-ES" sz="3200" dirty="0" smtClean="0">
                <a:solidFill>
                  <a:schemeClr val="bg1"/>
                </a:solidFill>
              </a:rPr>
              <a:t>todos aquellos pecados que han estado atando su vida, para renunciar y apartarse de ellos.  </a:t>
            </a:r>
            <a:endParaRPr lang="es-MX" sz="3200" dirty="0"/>
          </a:p>
        </p:txBody>
      </p:sp>
      <p:sp>
        <p:nvSpPr>
          <p:cNvPr id="5" name="4 Rectángulo"/>
          <p:cNvSpPr/>
          <p:nvPr/>
        </p:nvSpPr>
        <p:spPr>
          <a:xfrm>
            <a:off x="0" y="2571744"/>
            <a:ext cx="9144000" cy="1200329"/>
          </a:xfrm>
          <a:prstGeom prst="rect">
            <a:avLst/>
          </a:prstGeom>
        </p:spPr>
        <p:txBody>
          <a:bodyPr wrap="square">
            <a:spAutoFit/>
          </a:bodyPr>
          <a:lstStyle/>
          <a:p>
            <a:pPr algn="ctr"/>
            <a:r>
              <a:rPr lang="es-MX" sz="3600" i="1" dirty="0" smtClean="0">
                <a:solidFill>
                  <a:schemeClr val="bg1"/>
                </a:solidFill>
              </a:rPr>
              <a:t>Examina la senda de tus pies, </a:t>
            </a:r>
          </a:p>
          <a:p>
            <a:pPr algn="ctr"/>
            <a:r>
              <a:rPr lang="es-MX" sz="3600" i="1" dirty="0" smtClean="0">
                <a:solidFill>
                  <a:schemeClr val="bg1"/>
                </a:solidFill>
              </a:rPr>
              <a:t> Y todos tus caminos sean rectos.</a:t>
            </a:r>
            <a:endParaRPr lang="es-MX" sz="3600"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2214546" y="3648075"/>
            <a:ext cx="4819650" cy="320992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072198" cy="6186309"/>
          </a:xfrm>
          <a:prstGeom prst="rect">
            <a:avLst/>
          </a:prstGeom>
        </p:spPr>
        <p:txBody>
          <a:bodyPr wrap="square">
            <a:spAutoFit/>
          </a:bodyPr>
          <a:lstStyle/>
          <a:p>
            <a:r>
              <a:rPr lang="es-ES" sz="3600" dirty="0" smtClean="0">
                <a:solidFill>
                  <a:schemeClr val="bg1"/>
                </a:solidFill>
              </a:rPr>
              <a:t>Nicodemo ejemplifica a un gran hombre ante los ojos de las personas; admirado, respetado, con un puesto importante dentro de su pueblo, pero por su orgullo temía ser rechazado al confesar que necesitaba reconocer a Jesús como su Salvador, pero gracias a Dios porque venció ese gigante y buscó a Jesús.</a:t>
            </a:r>
            <a:endParaRPr lang="es-MX" sz="3600"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5924550" y="2047875"/>
            <a:ext cx="3219450" cy="4810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643702" y="3122348"/>
            <a:ext cx="2500298" cy="3735652"/>
          </a:xfrm>
          <a:prstGeom prst="rect">
            <a:avLst/>
          </a:prstGeom>
          <a:ln>
            <a:noFill/>
          </a:ln>
          <a:effectLst>
            <a:softEdge rad="112500"/>
          </a:effectLst>
        </p:spPr>
      </p:pic>
      <p:sp>
        <p:nvSpPr>
          <p:cNvPr id="2" name="1 Título"/>
          <p:cNvSpPr>
            <a:spLocks noGrp="1"/>
          </p:cNvSpPr>
          <p:nvPr>
            <p:ph type="title"/>
          </p:nvPr>
        </p:nvSpPr>
        <p:spPr>
          <a:xfrm>
            <a:off x="428596" y="-214338"/>
            <a:ext cx="8229600" cy="1143000"/>
          </a:xfrm>
        </p:spPr>
        <p:txBody>
          <a:bodyPr>
            <a:normAutofit/>
          </a:bodyPr>
          <a:lstStyle/>
          <a:p>
            <a:r>
              <a:rPr lang="es-ES" dirty="0" smtClean="0">
                <a:solidFill>
                  <a:schemeClr val="bg1"/>
                </a:solidFill>
              </a:rPr>
              <a:t>I.   ¿QUIÉN ERA NICODEMO?</a:t>
            </a:r>
            <a:endParaRPr lang="es-MX" dirty="0">
              <a:solidFill>
                <a:schemeClr val="bg1"/>
              </a:solidFill>
            </a:endParaRPr>
          </a:p>
        </p:txBody>
      </p:sp>
      <p:sp>
        <p:nvSpPr>
          <p:cNvPr id="3" name="2 Marcador de contenido"/>
          <p:cNvSpPr>
            <a:spLocks noGrp="1"/>
          </p:cNvSpPr>
          <p:nvPr>
            <p:ph idx="1"/>
          </p:nvPr>
        </p:nvSpPr>
        <p:spPr>
          <a:xfrm>
            <a:off x="0" y="642918"/>
            <a:ext cx="6786578" cy="6215082"/>
          </a:xfrm>
        </p:spPr>
        <p:txBody>
          <a:bodyPr>
            <a:normAutofit/>
          </a:bodyPr>
          <a:lstStyle/>
          <a:p>
            <a:r>
              <a:rPr lang="es-ES" dirty="0" smtClean="0">
                <a:solidFill>
                  <a:schemeClr val="bg1"/>
                </a:solidFill>
              </a:rPr>
              <a:t>Alguien </a:t>
            </a:r>
            <a:r>
              <a:rPr lang="es-ES" dirty="0">
                <a:solidFill>
                  <a:schemeClr val="bg1"/>
                </a:solidFill>
              </a:rPr>
              <a:t>importante</a:t>
            </a:r>
            <a:endParaRPr lang="es-MX" dirty="0">
              <a:solidFill>
                <a:schemeClr val="bg1"/>
              </a:solidFill>
            </a:endParaRPr>
          </a:p>
          <a:p>
            <a:pPr lvl="0"/>
            <a:r>
              <a:rPr lang="es-ES" dirty="0">
                <a:solidFill>
                  <a:schemeClr val="bg1"/>
                </a:solidFill>
              </a:rPr>
              <a:t>Principal entre los judíos  (v. 1)</a:t>
            </a:r>
            <a:endParaRPr lang="es-MX" dirty="0">
              <a:solidFill>
                <a:schemeClr val="bg1"/>
              </a:solidFill>
            </a:endParaRPr>
          </a:p>
          <a:p>
            <a:pPr lvl="0"/>
            <a:r>
              <a:rPr lang="es-ES" dirty="0">
                <a:solidFill>
                  <a:schemeClr val="bg1"/>
                </a:solidFill>
              </a:rPr>
              <a:t>Maestro de Israel  (v. 10)</a:t>
            </a:r>
            <a:endParaRPr lang="es-MX" dirty="0">
              <a:solidFill>
                <a:schemeClr val="bg1"/>
              </a:solidFill>
            </a:endParaRPr>
          </a:p>
          <a:p>
            <a:pPr lvl="0"/>
            <a:r>
              <a:rPr lang="es-ES" dirty="0">
                <a:solidFill>
                  <a:schemeClr val="bg1"/>
                </a:solidFill>
              </a:rPr>
              <a:t>Miembro del SANEDRÍN  (jerarca de los judíos</a:t>
            </a:r>
            <a:r>
              <a:rPr lang="es-ES" dirty="0" smtClean="0">
                <a:solidFill>
                  <a:schemeClr val="bg1"/>
                </a:solidFill>
              </a:rPr>
              <a:t>)</a:t>
            </a:r>
          </a:p>
          <a:p>
            <a:r>
              <a:rPr lang="es-ES" dirty="0">
                <a:solidFill>
                  <a:schemeClr val="bg1"/>
                </a:solidFill>
              </a:rPr>
              <a:t>Pero</a:t>
            </a:r>
            <a:endParaRPr lang="es-MX" dirty="0">
              <a:solidFill>
                <a:schemeClr val="bg1"/>
              </a:solidFill>
            </a:endParaRPr>
          </a:p>
          <a:p>
            <a:pPr lvl="0"/>
            <a:r>
              <a:rPr lang="es-ES" dirty="0">
                <a:solidFill>
                  <a:schemeClr val="bg1"/>
                </a:solidFill>
              </a:rPr>
              <a:t>Inmaduro (v. 10)</a:t>
            </a:r>
            <a:endParaRPr lang="es-MX" dirty="0">
              <a:solidFill>
                <a:schemeClr val="bg1"/>
              </a:solidFill>
            </a:endParaRPr>
          </a:p>
          <a:p>
            <a:pPr lvl="0"/>
            <a:r>
              <a:rPr lang="es-ES" dirty="0">
                <a:solidFill>
                  <a:schemeClr val="bg1"/>
                </a:solidFill>
              </a:rPr>
              <a:t>Temeroso de perder su reputación  y posición.</a:t>
            </a:r>
            <a:endParaRPr lang="es-MX" dirty="0">
              <a:solidFill>
                <a:schemeClr val="bg1"/>
              </a:solidFill>
            </a:endParaRPr>
          </a:p>
          <a:p>
            <a:pPr lvl="0"/>
            <a:r>
              <a:rPr lang="es-ES" dirty="0">
                <a:solidFill>
                  <a:schemeClr val="bg1"/>
                </a:solidFill>
              </a:rPr>
              <a:t>Inseguro de su salvación</a:t>
            </a:r>
            <a:r>
              <a:rPr lang="es-ES" dirty="0" smtClean="0">
                <a:solidFill>
                  <a:schemeClr val="bg1"/>
                </a:solidFill>
              </a:rPr>
              <a:t>.</a:t>
            </a:r>
            <a:endParaRPr lang="es-MX"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858016" cy="6858000"/>
          </a:xfrm>
        </p:spPr>
        <p:txBody>
          <a:bodyPr>
            <a:noAutofit/>
          </a:bodyPr>
          <a:lstStyle/>
          <a:p>
            <a:r>
              <a:rPr lang="es-ES" sz="4400" dirty="0">
                <a:solidFill>
                  <a:schemeClr val="bg1"/>
                </a:solidFill>
              </a:rPr>
              <a:t>Nicodemo, como fariseo estaba bien entrenado en la legislación y en la teología judías, además tenía un puesto importante dentro de su pueblo, lo que lo hacía ver con una </a:t>
            </a:r>
            <a:r>
              <a:rPr lang="es-ES" sz="4400" i="1" u="sng" dirty="0">
                <a:solidFill>
                  <a:schemeClr val="bg1"/>
                </a:solidFill>
              </a:rPr>
              <a:t>apariencia de grandeza, valor y respeto</a:t>
            </a:r>
            <a:r>
              <a:rPr lang="es-ES" sz="4400" dirty="0">
                <a:solidFill>
                  <a:schemeClr val="bg1"/>
                </a:solidFill>
              </a:rPr>
              <a:t>, </a:t>
            </a:r>
            <a:endParaRPr lang="es-MX" sz="4400"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6858016" y="3442551"/>
            <a:ext cx="2285984" cy="34154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3785652"/>
          </a:xfrm>
          <a:prstGeom prst="rect">
            <a:avLst/>
          </a:prstGeom>
        </p:spPr>
        <p:txBody>
          <a:bodyPr wrap="square">
            <a:spAutoFit/>
          </a:bodyPr>
          <a:lstStyle/>
          <a:p>
            <a:r>
              <a:rPr lang="es-ES" sz="4000" dirty="0" smtClean="0">
                <a:solidFill>
                  <a:schemeClr val="bg1"/>
                </a:solidFill>
              </a:rPr>
              <a:t>pero en realidad no estaba seguro de ser salvo ni sano de su corazón, ya que como la mayoría de judíos creían en Jesús superficialmente, hasta que creyó en su </a:t>
            </a:r>
            <a:r>
              <a:rPr lang="es-ES" sz="4000" dirty="0" smtClean="0">
                <a:solidFill>
                  <a:schemeClr val="bg1"/>
                </a:solidFill>
              </a:rPr>
              <a:t>Nombre</a:t>
            </a:r>
            <a:r>
              <a:rPr lang="es-ES" sz="4000" dirty="0" smtClean="0">
                <a:solidFill>
                  <a:schemeClr val="bg1"/>
                </a:solidFill>
              </a:rPr>
              <a:t>, viendo las señales que hacía </a:t>
            </a:r>
          </a:p>
          <a:p>
            <a:r>
              <a:rPr lang="es-ES" sz="4000" dirty="0" smtClean="0">
                <a:solidFill>
                  <a:schemeClr val="bg1"/>
                </a:solidFill>
              </a:rPr>
              <a:t>(</a:t>
            </a:r>
            <a:r>
              <a:rPr lang="es-ES" sz="4000" dirty="0" err="1" smtClean="0">
                <a:solidFill>
                  <a:schemeClr val="bg1"/>
                </a:solidFill>
              </a:rPr>
              <a:t>Jn.</a:t>
            </a:r>
            <a:r>
              <a:rPr lang="es-ES" sz="4000" dirty="0" smtClean="0">
                <a:solidFill>
                  <a:schemeClr val="bg1"/>
                </a:solidFill>
              </a:rPr>
              <a:t> 2:23)</a:t>
            </a:r>
            <a:endParaRPr lang="es-MX" sz="4000" dirty="0"/>
          </a:p>
        </p:txBody>
      </p:sp>
      <p:sp>
        <p:nvSpPr>
          <p:cNvPr id="5" name="4 Rectángulo"/>
          <p:cNvSpPr/>
          <p:nvPr/>
        </p:nvSpPr>
        <p:spPr>
          <a:xfrm>
            <a:off x="0" y="4214818"/>
            <a:ext cx="9001156" cy="1938992"/>
          </a:xfrm>
          <a:prstGeom prst="rect">
            <a:avLst/>
          </a:prstGeom>
        </p:spPr>
        <p:txBody>
          <a:bodyPr wrap="square">
            <a:spAutoFit/>
          </a:bodyPr>
          <a:lstStyle/>
          <a:p>
            <a:r>
              <a:rPr lang="es-MX" sz="4000" dirty="0" smtClean="0">
                <a:solidFill>
                  <a:schemeClr val="bg1"/>
                </a:solidFill>
              </a:rPr>
              <a:t>Estando en Jerusalén en la fiesta de la pascua,  muchos creyeron en su </a:t>
            </a:r>
            <a:r>
              <a:rPr lang="es-MX" sz="4000" dirty="0" smtClean="0">
                <a:solidFill>
                  <a:schemeClr val="bg1"/>
                </a:solidFill>
              </a:rPr>
              <a:t>Nombre</a:t>
            </a:r>
            <a:r>
              <a:rPr lang="es-MX" sz="4000" dirty="0" smtClean="0">
                <a:solidFill>
                  <a:schemeClr val="bg1"/>
                </a:solidFill>
              </a:rPr>
              <a:t>,  viendo las señales que hacía.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046988"/>
          </a:xfrm>
          <a:prstGeom prst="rect">
            <a:avLst/>
          </a:prstGeom>
        </p:spPr>
        <p:txBody>
          <a:bodyPr wrap="square">
            <a:spAutoFit/>
          </a:bodyPr>
          <a:lstStyle/>
          <a:p>
            <a:r>
              <a:rPr lang="es-ES" sz="4800" dirty="0" smtClean="0">
                <a:solidFill>
                  <a:schemeClr val="bg1"/>
                </a:solidFill>
              </a:rPr>
              <a:t>y entonces tomó la decisión de buscar a Jesús, al principio en escondidas (</a:t>
            </a:r>
            <a:r>
              <a:rPr lang="es-ES" sz="4800" dirty="0" err="1" smtClean="0">
                <a:solidFill>
                  <a:schemeClr val="bg1"/>
                </a:solidFill>
              </a:rPr>
              <a:t>Jn.</a:t>
            </a:r>
            <a:r>
              <a:rPr lang="es-ES" sz="4800" dirty="0" smtClean="0">
                <a:solidFill>
                  <a:schemeClr val="bg1"/>
                </a:solidFill>
              </a:rPr>
              <a:t> 3:2), pero luego abiertamente.</a:t>
            </a:r>
            <a:endParaRPr lang="es-MX" sz="4800" dirty="0"/>
          </a:p>
        </p:txBody>
      </p:sp>
      <p:sp>
        <p:nvSpPr>
          <p:cNvPr id="3" name="2 Rectángulo"/>
          <p:cNvSpPr/>
          <p:nvPr/>
        </p:nvSpPr>
        <p:spPr>
          <a:xfrm>
            <a:off x="142844" y="3473611"/>
            <a:ext cx="9001156" cy="3170099"/>
          </a:xfrm>
          <a:prstGeom prst="rect">
            <a:avLst/>
          </a:prstGeom>
        </p:spPr>
        <p:txBody>
          <a:bodyPr wrap="square">
            <a:spAutoFit/>
          </a:bodyPr>
          <a:lstStyle/>
          <a:p>
            <a:r>
              <a:rPr lang="es-MX" sz="4000" dirty="0" smtClean="0">
                <a:solidFill>
                  <a:schemeClr val="bg1"/>
                </a:solidFill>
              </a:rPr>
              <a:t>Este vino a Jesús de noche,  y le dijo:  Rabí,  sabemos que has venido de Dios como maestro;  porque nadie puede hacer estas señales que tú haces,  si no está Dios con él.</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76"/>
            <a:ext cx="8229600" cy="1143000"/>
          </a:xfrm>
        </p:spPr>
        <p:txBody>
          <a:bodyPr>
            <a:normAutofit fontScale="90000"/>
          </a:bodyPr>
          <a:lstStyle/>
          <a:p>
            <a:r>
              <a:rPr lang="es-ES" dirty="0">
                <a:solidFill>
                  <a:schemeClr val="bg1"/>
                </a:solidFill>
              </a:rPr>
              <a:t>II.  QUÉ HACE DIOS CON  NICODEMO</a:t>
            </a:r>
            <a:r>
              <a:rPr lang="es-ES" dirty="0" smtClean="0">
                <a:solidFill>
                  <a:schemeClr val="bg1"/>
                </a:solidFill>
              </a:rPr>
              <a:t>:</a:t>
            </a:r>
            <a:endParaRPr lang="es-MX" dirty="0">
              <a:solidFill>
                <a:schemeClr val="bg1"/>
              </a:solidFill>
            </a:endParaRPr>
          </a:p>
        </p:txBody>
      </p:sp>
      <p:sp>
        <p:nvSpPr>
          <p:cNvPr id="3" name="2 Marcador de contenido"/>
          <p:cNvSpPr>
            <a:spLocks noGrp="1"/>
          </p:cNvSpPr>
          <p:nvPr>
            <p:ph idx="1"/>
          </p:nvPr>
        </p:nvSpPr>
        <p:spPr>
          <a:xfrm>
            <a:off x="0" y="617549"/>
            <a:ext cx="8229600" cy="4525963"/>
          </a:xfrm>
        </p:spPr>
        <p:txBody>
          <a:bodyPr>
            <a:normAutofit/>
          </a:bodyPr>
          <a:lstStyle/>
          <a:p>
            <a:pPr lvl="0"/>
            <a:r>
              <a:rPr lang="es-ES" dirty="0" smtClean="0">
                <a:solidFill>
                  <a:schemeClr val="bg1"/>
                </a:solidFill>
              </a:rPr>
              <a:t>1) Dios </a:t>
            </a:r>
            <a:r>
              <a:rPr lang="es-ES" b="1" u="sng" dirty="0" smtClean="0">
                <a:solidFill>
                  <a:schemeClr val="bg1"/>
                </a:solidFill>
              </a:rPr>
              <a:t>sana</a:t>
            </a:r>
            <a:r>
              <a:rPr lang="es-ES" dirty="0" smtClean="0">
                <a:solidFill>
                  <a:schemeClr val="bg1"/>
                </a:solidFill>
              </a:rPr>
              <a:t> </a:t>
            </a:r>
            <a:r>
              <a:rPr lang="es-ES" dirty="0">
                <a:solidFill>
                  <a:schemeClr val="bg1"/>
                </a:solidFill>
              </a:rPr>
              <a:t>primero lo primero.  </a:t>
            </a:r>
            <a:endParaRPr lang="es-MX"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4857752" y="1213558"/>
            <a:ext cx="4286248" cy="56444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463308"/>
          </a:xfrm>
          <a:prstGeom prst="rect">
            <a:avLst/>
          </a:prstGeom>
        </p:spPr>
        <p:txBody>
          <a:bodyPr wrap="square">
            <a:spAutoFit/>
          </a:bodyPr>
          <a:lstStyle/>
          <a:p>
            <a:r>
              <a:rPr lang="es-ES" sz="5400" dirty="0" smtClean="0">
                <a:solidFill>
                  <a:schemeClr val="bg1"/>
                </a:solidFill>
              </a:rPr>
              <a:t>A Dios le interesa sanar primero el corazón del hombre, por lo que cuando Nicodemo le dice a Jesús que ellos saben que El ha venido de Dios por las señales que hacía, Jesús le habla de la necesidad de “nacer de nuevo”.</a:t>
            </a:r>
          </a:p>
          <a:p>
            <a:endParaRPr lang="es-ES" sz="36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1152</Words>
  <Application>Microsoft Office PowerPoint</Application>
  <PresentationFormat>Presentación en pantalla (4:3)</PresentationFormat>
  <Paragraphs>58</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VENCIENDO AL GIGANTE DEL ORGULLO </vt:lpstr>
      <vt:lpstr>Diapositiva 2</vt:lpstr>
      <vt:lpstr>Diapositiva 3</vt:lpstr>
      <vt:lpstr>I.   ¿QUIÉN ERA NICODEMO?</vt:lpstr>
      <vt:lpstr>Diapositiva 5</vt:lpstr>
      <vt:lpstr>Diapositiva 6</vt:lpstr>
      <vt:lpstr>Diapositiva 7</vt:lpstr>
      <vt:lpstr>II.  QUÉ HACE DIOS CON  NICODEMO:</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VENCIENDO AL GIGANTE DEL ORGULLO</dc:title>
  <dc:creator>Martha Paez</dc:creator>
  <cp:lastModifiedBy>Elías Páez</cp:lastModifiedBy>
  <cp:revision>16</cp:revision>
  <dcterms:created xsi:type="dcterms:W3CDTF">2010-01-19T03:33:33Z</dcterms:created>
  <dcterms:modified xsi:type="dcterms:W3CDTF">2010-12-27T18:20:00Z</dcterms:modified>
</cp:coreProperties>
</file>