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25"/>
  </p:notesMasterIdLst>
  <p:sldIdLst>
    <p:sldId id="256" r:id="rId2"/>
    <p:sldId id="257" r:id="rId3"/>
    <p:sldId id="279" r:id="rId4"/>
    <p:sldId id="258" r:id="rId5"/>
    <p:sldId id="259" r:id="rId6"/>
    <p:sldId id="274" r:id="rId7"/>
    <p:sldId id="275" r:id="rId8"/>
    <p:sldId id="260" r:id="rId9"/>
    <p:sldId id="276" r:id="rId10"/>
    <p:sldId id="261" r:id="rId11"/>
    <p:sldId id="264" r:id="rId12"/>
    <p:sldId id="265" r:id="rId13"/>
    <p:sldId id="266" r:id="rId14"/>
    <p:sldId id="267" r:id="rId15"/>
    <p:sldId id="268" r:id="rId16"/>
    <p:sldId id="269" r:id="rId17"/>
    <p:sldId id="262" r:id="rId18"/>
    <p:sldId id="263" r:id="rId19"/>
    <p:sldId id="271" r:id="rId20"/>
    <p:sldId id="277" r:id="rId21"/>
    <p:sldId id="272" r:id="rId22"/>
    <p:sldId id="273" r:id="rId23"/>
    <p:sldId id="278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3C47906E-0ADF-4663-B042-FC6FFE1B474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5EA0F9-8351-42A8-9EB1-F68EC341012F}" type="slidenum">
              <a:rPr lang="en-US"/>
              <a:pPr/>
              <a:t>1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FDF9DC-7DE4-4514-ACF5-9B7185AF23B7}" type="slidenum">
              <a:rPr lang="en-US"/>
              <a:pPr/>
              <a:t>11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0113AD-9CAA-4363-9358-CDBEA5F1A1C5}" type="slidenum">
              <a:rPr lang="en-US"/>
              <a:pPr/>
              <a:t>12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607E8E-6619-4DF0-8E3D-CFDF7C240CC8}" type="slidenum">
              <a:rPr lang="en-US"/>
              <a:pPr/>
              <a:t>13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7F5CE0-2EBA-474F-9BFF-D67111197AAF}" type="slidenum">
              <a:rPr lang="en-US"/>
              <a:pPr/>
              <a:t>14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61CF67-E741-4314-BDC0-431C4DC6712B}" type="slidenum">
              <a:rPr lang="en-US"/>
              <a:pPr/>
              <a:t>15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03D7F5-784A-4010-B18B-978E91F8662E}" type="slidenum">
              <a:rPr lang="en-US"/>
              <a:pPr/>
              <a:t>17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D85169-FC9C-460E-B409-FE5BA0CD654E}" type="slidenum">
              <a:rPr lang="en-US"/>
              <a:pPr/>
              <a:t>18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61EB18-278B-460A-9B72-9219762D086D}" type="slidenum">
              <a:rPr lang="en-US"/>
              <a:pPr/>
              <a:t>2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C7B994-117C-429F-9386-43D95081F11D}" type="slidenum">
              <a:rPr lang="en-US"/>
              <a:pPr/>
              <a:t>4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935915-4B48-43A1-B4F5-AFD2BFF07EEA}" type="slidenum">
              <a:rPr lang="en-US"/>
              <a:pPr/>
              <a:t>5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55BC13-F70A-4135-A155-7B06AB90C3C0}" type="slidenum">
              <a:rPr lang="en-US"/>
              <a:pPr/>
              <a:t>6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812FB9-DDC3-40A1-A27F-27DA6E39C625}" type="slidenum">
              <a:rPr lang="en-US"/>
              <a:pPr/>
              <a:t>7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3162D1-9D22-45F2-8D7F-7CFFBE19808D}" type="slidenum">
              <a:rPr lang="en-US"/>
              <a:pPr/>
              <a:t>8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87EB59-CCF9-4621-B8A1-8743CE9E6424}" type="slidenum">
              <a:rPr lang="en-US"/>
              <a:pPr/>
              <a:t>9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D37851-31AA-483B-8B82-72ED25829B33}" type="slidenum">
              <a:rPr lang="en-US"/>
              <a:pPr/>
              <a:t>10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8E34B2-1A5D-4517-BF51-91EE5C8A456B}" type="datetimeFigureOut">
              <a:rPr lang="es-ES" smtClean="0"/>
              <a:pPr/>
              <a:t>31/08/2009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60A389-F1ED-4A8C-ACD1-AA93EECBD71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135C2E-C44A-41C5-912E-B6FE4ADC3117}" type="datetimeFigureOut">
              <a:rPr lang="es-ES" smtClean="0"/>
              <a:pPr/>
              <a:t>31/08/2009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A009C7-E1AB-41C4-ADDA-F32DE958B2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F23B7D-3981-412F-AA4A-BE8DC3577A3F}" type="datetimeFigureOut">
              <a:rPr lang="es-ES" smtClean="0"/>
              <a:pPr/>
              <a:t>31/08/2009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44DE97-743D-4BBB-94AC-C8A7F1CC2B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95F6AD-670C-4E72-9212-7753DC656DC3}" type="datetimeFigureOut">
              <a:rPr lang="es-ES" smtClean="0"/>
              <a:pPr/>
              <a:t>31/08/2009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3AD7D8-23EF-45CA-AAAE-8651C9E7E5A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49026F-B4E2-41AF-89E4-21703B5D600D}" type="datetimeFigureOut">
              <a:rPr lang="es-ES" smtClean="0"/>
              <a:pPr/>
              <a:t>31/08/2009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2AFE01-01DF-48F8-B401-25CC58226A5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81120A-999C-44B0-A61B-1DF21952100A}" type="datetimeFigureOut">
              <a:rPr lang="es-ES" smtClean="0"/>
              <a:pPr/>
              <a:t>31/08/2009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D91B7A-19DE-4ECD-BEB9-730AC463E7D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DF9EA0-D4EE-4181-BFA0-227491C51440}" type="datetimeFigureOut">
              <a:rPr lang="es-ES" smtClean="0"/>
              <a:pPr/>
              <a:t>31/08/2009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A64AF7-9477-40E5-AF02-E427B243B3C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773FB1-0263-4932-A3E0-6BEBDFE6A359}" type="datetimeFigureOut">
              <a:rPr lang="es-ES" smtClean="0"/>
              <a:pPr/>
              <a:t>31/08/2009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6E4B78-1D8F-42D1-8637-A7C2929EDE1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5AAB13-AD14-4896-9EDE-DBAC7A678AE9}" type="datetimeFigureOut">
              <a:rPr lang="es-ES" smtClean="0"/>
              <a:pPr/>
              <a:t>31/08/2009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CC00B3-F98C-4B7C-9204-D9B8E1E6083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7F395A-BB1B-4A7B-AC7F-4BAA7B0012A4}" type="datetimeFigureOut">
              <a:rPr lang="es-ES" smtClean="0"/>
              <a:pPr/>
              <a:t>31/08/2009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E337F8-D991-4A31-B9CE-66C2DF61AE1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33FB2A9-F678-4F71-85C0-D8E4330BA286}" type="datetimeFigureOut">
              <a:rPr lang="es-ES" smtClean="0"/>
              <a:pPr/>
              <a:t>31/08/2009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FBD06F2-3D73-4A61-9452-1A50997403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3D581FA-1524-4715-992E-53CBDCC7FA3F}" type="datetimeFigureOut">
              <a:rPr lang="es-ES" smtClean="0"/>
              <a:pPr/>
              <a:t>31/08/2009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FD76CE6-033A-44EA-A502-134B109A10B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Administrador\Mis%20documentos\Retiro%20El%20llanto%20de%20la%20esteril\Ministerios%20la%20mision%20wmv.wmv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Administrador\Mis%20documentos\Retiro%20El%20llanto%20de%20la%20esteril\Ministerios%20la%20mision%20wmv.wmv" TargetMode="Externa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Administrador\Mis%20documentos\Retiro%20El%20llanto%20de%20la%20esteril\Ministerios%20la%20mision%20wmv.wmv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Administrador\Mis%20documentos\Retiro%20El%20llanto%20de%20la%20esteril\Ministerios%20la%20mision%20wmv.wmv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Administrador\Mis%20documentos\Retiro%20El%20llanto%20de%20la%20esteril\Ministerios%20la%20mision%20wmv.wmv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Administrador\Mis%20documentos\Retiro%20El%20llanto%20de%20la%20esteril\Ministerios%20la%20mision%20wmv.wmv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Administrador\Mis%20documentos\Retiro%20El%20llanto%20de%20la%20esteril\Ministerios%20la%20mision%20wmv.wmv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Administrador\Mis%20documentos\Retiro%20El%20llanto%20de%20la%20esteril\Ministerios%20la%20mision%20wmv.wmv" TargetMode="Externa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Administrador\Mis%20documentos\Retiro%20El%20llanto%20de%20la%20esteril\Ministerios%20la%20mision%20wmv.wmv" TargetMode="Externa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Administrador\Mis%20documentos\Retiro%20El%20llanto%20de%20la%20esteril\Ministerios%20la%20mision%20wmv.wmv" TargetMode="Externa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Administrador\Mis%20documentos\Retiro%20El%20llanto%20de%20la%20esteril\Ministerios%20la%20mision%20wmv.wmv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Administrador\Mis%20documentos\Retiro%20El%20llanto%20de%20la%20esteril\Ministerios%20la%20mision%20wmv.wmv" TargetMode="Externa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Administrador\Mis%20documentos\Retiro%20El%20llanto%20de%20la%20esteril\Ministerios%20la%20mision%20wmv.wmv" TargetMode="External"/><Relationship Id="rId4" Type="http://schemas.openxmlformats.org/officeDocument/2006/relationships/image" Target="../media/image1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Administrador\Mis%20documentos\Retiro%20El%20llanto%20de%20la%20esteril\Ministerios%20la%20mision%20wmv.wmv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Administrador\Mis%20documentos\Retiro%20El%20llanto%20de%20la%20esteril\Ministerios%20la%20mision%20wmv.wmv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Administrador\Mis%20documentos\Retiro%20El%20llanto%20de%20la%20esteril\Ministerios%20la%20mision%20wmv.wmv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Administrador\Mis%20documentos\Retiro%20El%20llanto%20de%20la%20esteril\Ministerios%20la%20mision%20wmv.wmv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Administrador\Mis%20documentos\Retiro%20El%20llanto%20de%20la%20esteril\Ministerios%20la%20mision%20wmv.wmv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Administrador\Mis%20documentos\Retiro%20El%20llanto%20de%20la%20esteril\Ministerios%20la%20mision%20wmv.wmv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Administrador\Mis%20documentos\Retiro%20El%20llanto%20de%20la%20esteril\Ministerios%20la%20mision%20wmv.wmv" TargetMode="Externa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Administrador\Mis%20documentos\Retiro%20El%20llanto%20de%20la%20esteril\Ministerios%20la%20mision%20wmv.wmv" TargetMode="Externa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Administrador\Mis%20documentos\Retiro%20El%20llanto%20de%20la%20esteril\Ministerios%20la%20mision%20wmv.wmv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Administrador\Mis%20documentos\Retiro%20El%20llanto%20de%20la%20esteril\Ministerios%20la%20mision%20wmv.wmv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140075"/>
            <a:ext cx="7772400" cy="1736725"/>
          </a:xfrm>
        </p:spPr>
        <p:txBody>
          <a:bodyPr anchor="b" anchorCtr="1"/>
          <a:lstStyle/>
          <a:p>
            <a:r>
              <a:rPr lang="en-US" sz="96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/>
            </a:r>
            <a:br>
              <a:rPr lang="en-US" sz="96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</a:br>
            <a:r>
              <a:rPr lang="en-US" sz="96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Dolores de parto</a:t>
            </a:r>
          </a:p>
        </p:txBody>
      </p:sp>
      <p:pic>
        <p:nvPicPr>
          <p:cNvPr id="4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-152400" y="152400"/>
            <a:ext cx="8991600" cy="6172200"/>
          </a:xfrm>
        </p:spPr>
        <p:txBody>
          <a:bodyPr>
            <a:normAutofit/>
          </a:bodyPr>
          <a:lstStyle/>
          <a:p>
            <a:pPr lvl="1" algn="ctr">
              <a:buFontTx/>
              <a:buNone/>
            </a:pPr>
            <a:r>
              <a:rPr lang="es-ES" sz="4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Los dolores de parto en los siervos de Dios. </a:t>
            </a:r>
          </a:p>
          <a:p>
            <a:pPr lvl="1" algn="ctr">
              <a:buFontTx/>
              <a:buNone/>
            </a:pPr>
            <a:r>
              <a:rPr lang="es-ES" sz="4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Es doloroso tener hijos, y tener hijos espirituales también conlleva su dolor, por ejemplo Pablo con los hermanos en </a:t>
            </a:r>
            <a:r>
              <a:rPr lang="es-ES" sz="44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Galacia</a:t>
            </a:r>
            <a:r>
              <a:rPr lang="es-ES" sz="4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(Gálatas 4:19)</a:t>
            </a:r>
            <a:r>
              <a:rPr lang="es-ES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5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Ctr="1"/>
          <a:lstStyle/>
          <a:p>
            <a:r>
              <a:rPr lang="en-US" sz="48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6 Semanas de Gestación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14400"/>
            <a:ext cx="4572000" cy="4495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endParaRPr lang="en-US" sz="36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es-ES" sz="3600">
                <a:effectLst>
                  <a:outerShdw blurRad="38100" dist="38100" dir="2700000" algn="tl">
                    <a:srgbClr val="C0C0C0"/>
                  </a:outerShdw>
                </a:effectLst>
              </a:rPr>
              <a:t>Comienzan a formarse los pulmones </a:t>
            </a:r>
            <a:endParaRPr lang="en-US" sz="36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</a:rPr>
              <a:t>Puede registrarse actividad cerebral </a:t>
            </a:r>
          </a:p>
          <a:p>
            <a:pPr>
              <a:lnSpc>
                <a:spcPct val="90000"/>
              </a:lnSpc>
            </a:pPr>
            <a:r>
              <a:rPr lang="es-ES" sz="3600">
                <a:effectLst>
                  <a:outerShdw blurRad="38100" dist="38100" dir="2700000" algn="tl">
                    <a:srgbClr val="C0C0C0"/>
                  </a:outerShdw>
                </a:effectLst>
              </a:rPr>
              <a:t>Tiene ojos, pero sin párpados todavía </a:t>
            </a:r>
            <a:endParaRPr lang="en-US" sz="36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es-ES" sz="3600">
                <a:effectLst>
                  <a:outerShdw blurRad="38100" dist="38100" dir="2700000" algn="tl">
                    <a:srgbClr val="C0C0C0"/>
                  </a:outerShdw>
                </a:effectLst>
              </a:rPr>
              <a:t>Se desarrollan los primeros reflejos </a:t>
            </a:r>
            <a:endParaRPr lang="en-US" sz="36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3317" name="Picture 4" descr="fetus 6 weeks"/>
          <p:cNvPicPr>
            <a:picLocks noChangeAspect="1" noChangeArrowheads="1"/>
          </p:cNvPicPr>
          <p:nvPr/>
        </p:nvPicPr>
        <p:blipFill>
          <a:blip r:embed="rId4"/>
          <a:srcRect t="6349"/>
          <a:stretch>
            <a:fillRect/>
          </a:stretch>
        </p:blipFill>
        <p:spPr bwMode="auto">
          <a:xfrm>
            <a:off x="4495800" y="1219200"/>
            <a:ext cx="4381500" cy="4495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33400"/>
            <a:ext cx="8229600" cy="1143000"/>
          </a:xfrm>
        </p:spPr>
        <p:txBody>
          <a:bodyPr anchorCtr="1"/>
          <a:lstStyle/>
          <a:p>
            <a:r>
              <a:rPr lang="en-US" sz="48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12 Semanas de Gestación</a:t>
            </a:r>
            <a:r>
              <a:rPr lang="en-US" sz="4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br>
              <a:rPr lang="en-US" sz="4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</a:br>
            <a:endParaRPr lang="en-US" sz="48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828800"/>
            <a:ext cx="4114800" cy="4495800"/>
          </a:xfrm>
        </p:spPr>
        <p:txBody>
          <a:bodyPr/>
          <a:lstStyle/>
          <a:p>
            <a:r>
              <a:rPr lang="es-ES" sz="3600">
                <a:effectLst>
                  <a:outerShdw blurRad="38100" dist="38100" dir="2700000" algn="tl">
                    <a:srgbClr val="C0C0C0"/>
                  </a:outerShdw>
                </a:effectLst>
              </a:rPr>
              <a:t>Mueve los brazos y las piernas </a:t>
            </a:r>
            <a:endParaRPr lang="en-US" sz="36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es-ES" sz="3600">
                <a:effectLst>
                  <a:outerShdw blurRad="38100" dist="38100" dir="2700000" algn="tl">
                    <a:srgbClr val="C0C0C0"/>
                  </a:outerShdw>
                </a:effectLst>
              </a:rPr>
              <a:t>Las fibras que transmiten el dolor al cerebro están desarrolladas</a:t>
            </a:r>
            <a:endParaRPr lang="en-US" sz="36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4341" name="Picture 4" descr="fetus 10 weeks"/>
          <p:cNvPicPr>
            <a:picLocks noChangeAspect="1" noChangeArrowheads="1"/>
          </p:cNvPicPr>
          <p:nvPr/>
        </p:nvPicPr>
        <p:blipFill>
          <a:blip r:embed="rId4"/>
          <a:srcRect t="6667"/>
          <a:stretch>
            <a:fillRect/>
          </a:stretch>
        </p:blipFill>
        <p:spPr bwMode="auto">
          <a:xfrm>
            <a:off x="4191000" y="1447800"/>
            <a:ext cx="4178300" cy="4267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Ctr="1"/>
          <a:lstStyle/>
          <a:p>
            <a:r>
              <a:rPr lang="es-ES" sz="4800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18 Semanas de Gestación</a:t>
            </a:r>
            <a:endParaRPr lang="en-US" sz="4800" i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49530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es-ES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Los brazos y las piernas comienzan a golpear y a patear </a:t>
            </a:r>
            <a:endParaRPr lang="en-US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Las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uñas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están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bien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formadas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Puede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chuparse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el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dedo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>
              <a:lnSpc>
                <a:spcPct val="90000"/>
              </a:lnSpc>
            </a:pPr>
            <a:endParaRPr lang="en-US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5365" name="Picture 4" descr="fetus 20 weeks"/>
          <p:cNvPicPr>
            <a:picLocks noChangeAspect="1" noChangeArrowheads="1"/>
          </p:cNvPicPr>
          <p:nvPr/>
        </p:nvPicPr>
        <p:blipFill>
          <a:blip r:embed="rId4"/>
          <a:srcRect b="9091"/>
          <a:stretch>
            <a:fillRect/>
          </a:stretch>
        </p:blipFill>
        <p:spPr bwMode="auto">
          <a:xfrm>
            <a:off x="4495800" y="1143000"/>
            <a:ext cx="4105275" cy="381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Ctr="1"/>
          <a:lstStyle/>
          <a:p>
            <a:r>
              <a:rPr lang="en-US" sz="4800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24 Semanas de Gestación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24000"/>
            <a:ext cx="4800600" cy="51054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s-ES">
                <a:effectLst>
                  <a:outerShdw blurRad="38100" dist="38100" dir="2700000" algn="tl">
                    <a:srgbClr val="C0C0C0"/>
                  </a:outerShdw>
                </a:effectLst>
              </a:rPr>
              <a:t>Tiene huellas digitales y de los pies particulares 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Puede oír sonidos externos </a:t>
            </a:r>
          </a:p>
          <a:p>
            <a:pPr>
              <a:lnSpc>
                <a:spcPct val="80000"/>
              </a:lnSpc>
            </a:pPr>
            <a:r>
              <a:rPr lang="es-ES">
                <a:effectLst>
                  <a:outerShdw blurRad="38100" dist="38100" dir="2700000" algn="tl">
                    <a:srgbClr val="C0C0C0"/>
                  </a:outerShdw>
                </a:effectLst>
              </a:rPr>
              <a:t>Mediante ultrasonido se puede observar que tiene hipo, entrecierra los ojos, sonríe y arruga la frente 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6389" name="Picture 4" descr="fetus 24 weeks"/>
          <p:cNvPicPr>
            <a:picLocks noChangeAspect="1" noChangeArrowheads="1"/>
          </p:cNvPicPr>
          <p:nvPr/>
        </p:nvPicPr>
        <p:blipFill>
          <a:blip r:embed="rId4"/>
          <a:srcRect t="5660"/>
          <a:stretch>
            <a:fillRect/>
          </a:stretch>
        </p:blipFill>
        <p:spPr bwMode="auto">
          <a:xfrm>
            <a:off x="4800600" y="1447800"/>
            <a:ext cx="3957637" cy="381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Ctr="1"/>
          <a:lstStyle/>
          <a:p>
            <a:r>
              <a:rPr lang="en-US" sz="4800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32 Semanas de Gestación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4648200" cy="4800600"/>
          </a:xfrm>
        </p:spPr>
        <p:txBody>
          <a:bodyPr/>
          <a:lstStyle/>
          <a:p>
            <a:endParaRPr lang="en-US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Los pulmones siguen desarrollándose </a:t>
            </a:r>
          </a:p>
          <a:p>
            <a:r>
              <a:rPr lang="es-ES">
                <a:effectLst>
                  <a:outerShdw blurRad="38100" dist="38100" dir="2700000" algn="tl">
                    <a:srgbClr val="C0C0C0"/>
                  </a:outerShdw>
                </a:effectLst>
              </a:rPr>
              <a:t>Tiene control parcial sobre la temperatura del cuerpo 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es-ES">
                <a:effectLst>
                  <a:outerShdw blurRad="38100" dist="38100" dir="2700000" algn="tl">
                    <a:srgbClr val="C0C0C0"/>
                  </a:outerShdw>
                </a:effectLst>
              </a:rPr>
              <a:t>La piel está más gruesa, con más color</a:t>
            </a:r>
            <a:r>
              <a:rPr lang="es-E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en-US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7413" name="Picture 4" descr="fetus 32 weeks"/>
          <p:cNvPicPr>
            <a:picLocks noChangeAspect="1" noChangeArrowheads="1"/>
          </p:cNvPicPr>
          <p:nvPr/>
        </p:nvPicPr>
        <p:blipFill>
          <a:blip r:embed="rId4"/>
          <a:srcRect t="3636"/>
          <a:stretch>
            <a:fillRect/>
          </a:stretch>
        </p:blipFill>
        <p:spPr bwMode="auto">
          <a:xfrm>
            <a:off x="4724400" y="1371600"/>
            <a:ext cx="4191000" cy="4038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Ctr="1"/>
          <a:lstStyle/>
          <a:p>
            <a:r>
              <a:rPr lang="en-US" sz="4800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38 Semanas de Gestación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45720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es-ES">
                <a:effectLst>
                  <a:outerShdw blurRad="38100" dist="38100" dir="2700000" algn="tl">
                    <a:srgbClr val="C0C0C0"/>
                  </a:outerShdw>
                </a:effectLst>
              </a:rPr>
              <a:t>El bebé se considera de término completo a las 38 semanas 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es-ES">
                <a:effectLst>
                  <a:outerShdw blurRad="38100" dist="38100" dir="2700000" algn="tl">
                    <a:srgbClr val="C0C0C0"/>
                  </a:outerShdw>
                </a:effectLst>
              </a:rPr>
              <a:t>Las uñas llegan más allá de la punta de los dedos 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Puede agarrar firmemente </a:t>
            </a:r>
          </a:p>
          <a:p>
            <a:pPr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Se voltea hacia la luz </a:t>
            </a:r>
          </a:p>
        </p:txBody>
      </p:sp>
      <p:pic>
        <p:nvPicPr>
          <p:cNvPr id="18437" name="Picture 4" descr="fetus 38 week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447800"/>
            <a:ext cx="4038600" cy="4038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57200"/>
            <a:ext cx="8229600" cy="1143000"/>
          </a:xfrm>
        </p:spPr>
        <p:txBody>
          <a:bodyPr anchorCtr="1"/>
          <a:lstStyle/>
          <a:p>
            <a:r>
              <a:rPr lang="es-ES" sz="4800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2.  LA RESPONSABILIDAD DE DAR A LUZ:</a:t>
            </a:r>
            <a:endParaRPr lang="en-US" sz="4800" i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66800"/>
            <a:ext cx="9144000" cy="4495800"/>
          </a:xfrm>
        </p:spPr>
        <p:txBody>
          <a:bodyPr>
            <a:normAutofit fontScale="92500" lnSpcReduction="10000"/>
          </a:bodyPr>
          <a:lstStyle/>
          <a:p>
            <a:pPr algn="ctr"/>
            <a:endParaRPr lang="es-ES" sz="4800" b="1" i="1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algn="ctr">
              <a:buFontTx/>
              <a:buNone/>
            </a:pPr>
            <a:r>
              <a:rPr lang="es-ES" sz="48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Desde el momento en que se concibe un hijo empieza la responsabilidad, continúa durante el embarazo y se hace más fuerte al dar a luz a ese bebé.  </a:t>
            </a:r>
            <a:endParaRPr lang="en-US" sz="4800" b="1" i="1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pic>
        <p:nvPicPr>
          <p:cNvPr id="5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66800"/>
            <a:ext cx="8839200" cy="4495800"/>
          </a:xfrm>
        </p:spPr>
        <p:txBody>
          <a:bodyPr>
            <a:normAutofit fontScale="92500"/>
          </a:bodyPr>
          <a:lstStyle/>
          <a:p>
            <a:pPr algn="ctr">
              <a:buFontTx/>
              <a:buNone/>
            </a:pPr>
            <a:r>
              <a:rPr lang="es-ES" sz="48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Igual es la responsabilidad que tienen los siervos de Dios con sus hijos espirituales, así que veamos qué actitudes debe asumir un verdadero padre:</a:t>
            </a:r>
            <a:endParaRPr lang="en-US" sz="4800" b="1" i="1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pic>
        <p:nvPicPr>
          <p:cNvPr id="5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7" descr="familia_01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800600" y="762000"/>
            <a:ext cx="4114800" cy="4114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28600"/>
            <a:ext cx="4876800" cy="632460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s-ES" sz="44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Contar con la revelación divina. </a:t>
            </a:r>
          </a:p>
          <a:p>
            <a:pPr marL="609600" indent="-609600">
              <a:lnSpc>
                <a:spcPct val="80000"/>
              </a:lnSpc>
            </a:pPr>
            <a:r>
              <a:rPr lang="es-ES" sz="44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Tener un corazón genuino y amoroso.</a:t>
            </a:r>
          </a:p>
          <a:p>
            <a:pPr marL="609600" indent="-609600">
              <a:lnSpc>
                <a:spcPct val="80000"/>
              </a:lnSpc>
            </a:pPr>
            <a:r>
              <a:rPr lang="es-ES" sz="44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Orar por ellos.</a:t>
            </a:r>
          </a:p>
          <a:p>
            <a:pPr marL="609600" indent="-609600">
              <a:lnSpc>
                <a:spcPct val="80000"/>
              </a:lnSpc>
            </a:pPr>
            <a:r>
              <a:rPr lang="es-ES" sz="44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Disfrutar tiempo juntos.</a:t>
            </a:r>
          </a:p>
        </p:txBody>
      </p:sp>
      <p:pic>
        <p:nvPicPr>
          <p:cNvPr id="5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66800"/>
            <a:ext cx="8153400" cy="4495800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US" sz="48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“Hijitos mios, por quienes vuelvo a sufrir dolores de parto, hasta que Cristo sea formado en vosotros”</a:t>
            </a:r>
          </a:p>
          <a:p>
            <a:pPr algn="ctr">
              <a:buFontTx/>
              <a:buNone/>
            </a:pPr>
            <a:r>
              <a:rPr lang="en-US" sz="48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Gálatas 4:19</a:t>
            </a:r>
          </a:p>
        </p:txBody>
      </p:sp>
      <p:pic>
        <p:nvPicPr>
          <p:cNvPr id="4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0" y="304800"/>
            <a:ext cx="4953000" cy="5715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s-ES" sz="48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Señalar sus dones.  </a:t>
            </a:r>
          </a:p>
          <a:p>
            <a:pPr marL="609600" indent="-609600">
              <a:lnSpc>
                <a:spcPct val="90000"/>
              </a:lnSpc>
            </a:pPr>
            <a:r>
              <a:rPr lang="es-ES" sz="48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Formar su carácter..</a:t>
            </a:r>
          </a:p>
          <a:p>
            <a:pPr marL="609600" indent="-609600">
              <a:lnSpc>
                <a:spcPct val="90000"/>
              </a:lnSpc>
            </a:pPr>
            <a:r>
              <a:rPr lang="es-ES" sz="48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Entrenarlos.  </a:t>
            </a:r>
          </a:p>
          <a:p>
            <a:pPr marL="609600" indent="-609600">
              <a:lnSpc>
                <a:spcPct val="90000"/>
              </a:lnSpc>
            </a:pPr>
            <a:r>
              <a:rPr lang="es-ES" sz="48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Darles oportunidad de servir. </a:t>
            </a:r>
            <a:endParaRPr lang="en-US" sz="4800" b="1" i="1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pic>
        <p:nvPicPr>
          <p:cNvPr id="5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  <p:pic>
        <p:nvPicPr>
          <p:cNvPr id="6" name="Picture 7" descr="familia_01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4800600" y="762000"/>
            <a:ext cx="4114800" cy="4114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62000"/>
            <a:ext cx="8229600" cy="1143000"/>
          </a:xfrm>
        </p:spPr>
        <p:txBody>
          <a:bodyPr anchorCtr="1"/>
          <a:lstStyle/>
          <a:p>
            <a:r>
              <a:rPr lang="es-ES" sz="48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3.- LA RECOMPENSA DE SUFRIR DOLORES DE PARTO:</a:t>
            </a:r>
            <a:endParaRPr lang="en-US" sz="48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76400"/>
            <a:ext cx="9144000" cy="4038600"/>
          </a:xfrm>
        </p:spPr>
        <p:txBody>
          <a:bodyPr>
            <a:normAutofit fontScale="92500" lnSpcReduction="10000"/>
          </a:bodyPr>
          <a:lstStyle/>
          <a:p>
            <a:endParaRPr lang="es-ES" sz="4800" b="1" i="1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r>
              <a:rPr lang="es-ES" sz="54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El dar a luz hombres </a:t>
            </a:r>
          </a:p>
          <a:p>
            <a:pPr>
              <a:buFontTx/>
              <a:buNone/>
            </a:pPr>
            <a:r>
              <a:rPr lang="es-ES" sz="54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de Dios.  </a:t>
            </a:r>
          </a:p>
          <a:p>
            <a:r>
              <a:rPr lang="es-ES" sz="54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El Gozo. </a:t>
            </a:r>
          </a:p>
          <a:p>
            <a:r>
              <a:rPr lang="es-ES" sz="54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Prolongar su ministerio.  </a:t>
            </a:r>
            <a:endParaRPr lang="en-US" sz="5400" b="1" i="1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pic>
        <p:nvPicPr>
          <p:cNvPr id="5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Ctr="1"/>
          <a:lstStyle/>
          <a:p>
            <a:r>
              <a:rPr lang="es-ES" sz="48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CONCLUSIÓN:</a:t>
            </a:r>
            <a:endParaRPr lang="en-US" sz="48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es-ES" sz="48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Piense de quién es usted padre y si aún no ha tenido hijos espirituales, anhélelos pues Dios ha sanado su matriz; </a:t>
            </a:r>
            <a:endParaRPr lang="en-US" sz="4800" b="1" i="1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pic>
        <p:nvPicPr>
          <p:cNvPr id="5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8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90600"/>
            <a:ext cx="8229600" cy="4495800"/>
          </a:xfrm>
        </p:spPr>
        <p:txBody>
          <a:bodyPr>
            <a:normAutofit fontScale="92500"/>
          </a:bodyPr>
          <a:lstStyle/>
          <a:p>
            <a:pPr algn="ctr">
              <a:buFontTx/>
              <a:buNone/>
            </a:pPr>
            <a:r>
              <a:rPr lang="es-ES" sz="48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Luego analice si ha estado actuando como un verdadero padre o si hay algo que mejorar y con la ayuda de Dios logrará ser un excelente padre.</a:t>
            </a:r>
            <a:endParaRPr lang="en-US" sz="4800" b="1" i="1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pic>
        <p:nvPicPr>
          <p:cNvPr id="4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5" descr="Mi%20primer%20contacto%20con%20mi%20Mam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33400"/>
            <a:ext cx="5867400" cy="1143000"/>
          </a:xfrm>
        </p:spPr>
        <p:txBody>
          <a:bodyPr anchorCtr="1"/>
          <a:lstStyle/>
          <a:p>
            <a:r>
              <a:rPr lang="en-US" sz="5400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Objetivo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290763"/>
            <a:ext cx="6096000" cy="2378075"/>
          </a:xfrm>
        </p:spPr>
        <p:txBody>
          <a:bodyPr>
            <a:normAutofit fontScale="92500" lnSpcReduction="20000"/>
          </a:bodyPr>
          <a:lstStyle/>
          <a:p>
            <a:pPr algn="ctr">
              <a:buFontTx/>
              <a:buNone/>
            </a:pPr>
            <a:r>
              <a:rPr lang="es-ES" sz="48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Conocer las actitudes de un verdadero padre espiritual.</a:t>
            </a:r>
          </a:p>
        </p:txBody>
      </p:sp>
      <p:pic>
        <p:nvPicPr>
          <p:cNvPr id="5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Ctr="1"/>
          <a:lstStyle/>
          <a:p>
            <a:r>
              <a:rPr lang="es-ES" sz="5400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Introducción:</a:t>
            </a:r>
            <a:endParaRPr lang="en-US" sz="5400" i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5486400" cy="51054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s-ES" sz="48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Médicamente se sabe que todo parto es doloroso, a pesar de la tecnología y los </a:t>
            </a:r>
            <a:r>
              <a:rPr lang="es-ES" sz="4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medicamentos</a:t>
            </a:r>
            <a:r>
              <a:rPr lang="es-ES" sz="48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.  </a:t>
            </a:r>
            <a:endParaRPr lang="en-US" sz="4800" b="1" i="1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endParaRPr lang="en-US" sz="4800" b="1" i="1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pic>
        <p:nvPicPr>
          <p:cNvPr id="7173" name="Picture 7" descr="epidural222--222x254[1]"/>
          <p:cNvPicPr>
            <a:picLocks noChangeAspect="1" noChangeArrowheads="1"/>
          </p:cNvPicPr>
          <p:nvPr/>
        </p:nvPicPr>
        <p:blipFill>
          <a:blip r:embed="rId4"/>
          <a:srcRect l="28265" t="-2000"/>
          <a:stretch>
            <a:fillRect/>
          </a:stretch>
        </p:blipFill>
        <p:spPr bwMode="auto">
          <a:xfrm>
            <a:off x="5638800" y="1066800"/>
            <a:ext cx="2857500" cy="4648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2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7848600" cy="4495800"/>
          </a:xfrm>
        </p:spPr>
        <p:txBody>
          <a:bodyPr/>
          <a:lstStyle/>
          <a:p>
            <a:pPr algn="ctr">
              <a:buFontTx/>
              <a:buNone/>
            </a:pPr>
            <a:r>
              <a:rPr lang="es-ES" sz="48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La Biblia compara esos dolores con el proceso de formar un discípulo y así darnos cuenta que el desarrollo…</a:t>
            </a:r>
            <a:endParaRPr lang="en-US" sz="4800" b="1" i="1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endParaRPr lang="en-US" sz="4800" b="1" i="1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pic>
        <p:nvPicPr>
          <p:cNvPr id="4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7772400" cy="4495800"/>
          </a:xfrm>
        </p:spPr>
        <p:txBody>
          <a:bodyPr/>
          <a:lstStyle/>
          <a:p>
            <a:pPr algn="ctr">
              <a:buFontTx/>
              <a:buNone/>
            </a:pPr>
            <a:r>
              <a:rPr lang="es-ES" sz="48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…de un buen cristiano no es producto de la casualidad, sino de un amoroso cuidado pastoral.</a:t>
            </a:r>
            <a:endParaRPr lang="en-US" sz="4800" b="1" i="1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endParaRPr lang="en-US" sz="4800" b="1" i="1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pic>
        <p:nvPicPr>
          <p:cNvPr id="4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152400" y="0"/>
            <a:ext cx="8229600" cy="1143000"/>
          </a:xfrm>
        </p:spPr>
        <p:txBody>
          <a:bodyPr anchorCtr="1"/>
          <a:lstStyle/>
          <a:p>
            <a:r>
              <a:rPr lang="en-US" sz="5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1. La </a:t>
            </a:r>
            <a:r>
              <a:rPr lang="en-US" sz="5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evidencia</a:t>
            </a:r>
            <a:r>
              <a:rPr lang="en-US" sz="5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de los </a:t>
            </a:r>
            <a:br>
              <a:rPr lang="en-US" sz="5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</a:br>
            <a:r>
              <a:rPr lang="en-US" sz="5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dolores</a:t>
            </a:r>
            <a:r>
              <a:rPr lang="en-US" sz="5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de </a:t>
            </a:r>
            <a:r>
              <a:rPr lang="en-US" sz="5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parto</a:t>
            </a:r>
            <a:endParaRPr lang="en-US" sz="5400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-685800" y="1828800"/>
            <a:ext cx="4343400" cy="3048000"/>
          </a:xfrm>
        </p:spPr>
        <p:txBody>
          <a:bodyPr>
            <a:normAutofit fontScale="92500" lnSpcReduction="10000"/>
          </a:bodyPr>
          <a:lstStyle/>
          <a:p>
            <a:pPr marL="1168400" lvl="1" indent="-711200">
              <a:lnSpc>
                <a:spcPct val="90000"/>
              </a:lnSpc>
              <a:buFontTx/>
              <a:buNone/>
              <a:defRPr/>
            </a:pPr>
            <a:endParaRPr lang="es-ES" sz="4800" b="1" i="1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marL="1168400" lvl="1" indent="-711200">
              <a:lnSpc>
                <a:spcPct val="90000"/>
              </a:lnSpc>
              <a:buFontTx/>
              <a:buNone/>
              <a:defRPr/>
            </a:pPr>
            <a:r>
              <a:rPr lang="es-ES" sz="48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   Los partos sin dolor no existen.</a:t>
            </a:r>
          </a:p>
          <a:p>
            <a:pPr marL="1168400" lvl="1" indent="-711200">
              <a:lnSpc>
                <a:spcPct val="90000"/>
              </a:lnSpc>
              <a:buFontTx/>
              <a:buNone/>
              <a:defRPr/>
            </a:pPr>
            <a:endParaRPr lang="en-US" sz="4800" b="1" i="1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10245" name="Picture 7" descr="piecito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3800" y="1905000"/>
            <a:ext cx="3530427" cy="4343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6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-152400"/>
            <a:ext cx="8229600" cy="4953000"/>
          </a:xfrm>
        </p:spPr>
        <p:txBody>
          <a:bodyPr>
            <a:normAutofit fontScale="92500" lnSpcReduction="20000"/>
          </a:bodyPr>
          <a:lstStyle/>
          <a:p>
            <a:pPr marL="1168400" lvl="1" indent="-711200" algn="ctr">
              <a:lnSpc>
                <a:spcPct val="90000"/>
              </a:lnSpc>
              <a:buFontTx/>
              <a:buNone/>
              <a:defRPr/>
            </a:pPr>
            <a:endParaRPr lang="es-ES" sz="5400" b="1" i="1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marL="1168400" lvl="1" indent="-711200" algn="ctr">
              <a:lnSpc>
                <a:spcPct val="90000"/>
              </a:lnSpc>
              <a:buFontTx/>
              <a:buNone/>
              <a:defRPr/>
            </a:pPr>
            <a:r>
              <a:rPr lang="es-ES" sz="4800" b="1" i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       En Génesis 3:16 Dios le dice a la mujer que por el pecado multiplicaría sus dolores de parto, no dijo que a partir de ese momento sufriría dolor al dar a luz.</a:t>
            </a:r>
          </a:p>
          <a:p>
            <a:pPr marL="1168400" lvl="1" indent="-711200" algn="ctr">
              <a:lnSpc>
                <a:spcPct val="90000"/>
              </a:lnSpc>
              <a:buFontTx/>
              <a:buNone/>
              <a:defRPr/>
            </a:pPr>
            <a:endParaRPr lang="en-US" sz="4800" b="1" i="1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4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295</TotalTime>
  <Words>538</Words>
  <Application>Microsoft Office PowerPoint</Application>
  <PresentationFormat>Presentación en pantalla (4:3)</PresentationFormat>
  <Paragraphs>83</Paragraphs>
  <Slides>23</Slides>
  <Notes>16</Notes>
  <HiddenSlides>0</HiddenSlides>
  <MMClips>23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Metro</vt:lpstr>
      <vt:lpstr> Dolores de parto</vt:lpstr>
      <vt:lpstr>Diapositiva 2</vt:lpstr>
      <vt:lpstr>Diapositiva 3</vt:lpstr>
      <vt:lpstr>Objetivo</vt:lpstr>
      <vt:lpstr>Introducción:</vt:lpstr>
      <vt:lpstr>Diapositiva 6</vt:lpstr>
      <vt:lpstr>Diapositiva 7</vt:lpstr>
      <vt:lpstr>1. La evidencia de los  dolores de parto</vt:lpstr>
      <vt:lpstr>Diapositiva 9</vt:lpstr>
      <vt:lpstr>Diapositiva 10</vt:lpstr>
      <vt:lpstr>6 Semanas de Gestación</vt:lpstr>
      <vt:lpstr>12 Semanas de Gestación  </vt:lpstr>
      <vt:lpstr>18 Semanas de Gestación</vt:lpstr>
      <vt:lpstr>24 Semanas de Gestación</vt:lpstr>
      <vt:lpstr>32 Semanas de Gestación</vt:lpstr>
      <vt:lpstr>38 Semanas de Gestación</vt:lpstr>
      <vt:lpstr>2.  LA RESPONSABILIDAD DE DAR A LUZ:</vt:lpstr>
      <vt:lpstr>Diapositiva 18</vt:lpstr>
      <vt:lpstr>Diapositiva 19</vt:lpstr>
      <vt:lpstr>Diapositiva 20</vt:lpstr>
      <vt:lpstr>3.- LA RECOMPENSA DE SUFRIR DOLORES DE PARTO:</vt:lpstr>
      <vt:lpstr>CONCLUSIÓN:</vt:lpstr>
      <vt:lpstr>Diapositiva 23</vt:lpstr>
    </vt:vector>
  </TitlesOfParts>
  <Company>valley cast stone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DOLORES DE PARTO</dc:title>
  <dc:creator>flavia</dc:creator>
  <cp:lastModifiedBy>WinuE</cp:lastModifiedBy>
  <cp:revision>24</cp:revision>
  <dcterms:created xsi:type="dcterms:W3CDTF">2006-06-24T12:12:35Z</dcterms:created>
  <dcterms:modified xsi:type="dcterms:W3CDTF">2009-08-31T17:30:15Z</dcterms:modified>
</cp:coreProperties>
</file>