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9" r:id="rId4"/>
    <p:sldId id="276" r:id="rId5"/>
    <p:sldId id="262" r:id="rId6"/>
    <p:sldId id="277" r:id="rId7"/>
    <p:sldId id="260" r:id="rId8"/>
    <p:sldId id="259" r:id="rId9"/>
    <p:sldId id="278" r:id="rId10"/>
    <p:sldId id="258" r:id="rId11"/>
    <p:sldId id="267" r:id="rId12"/>
    <p:sldId id="257" r:id="rId13"/>
    <p:sldId id="264" r:id="rId14"/>
    <p:sldId id="263" r:id="rId15"/>
    <p:sldId id="268" r:id="rId16"/>
    <p:sldId id="265" r:id="rId17"/>
    <p:sldId id="270" r:id="rId18"/>
    <p:sldId id="279" r:id="rId19"/>
    <p:sldId id="271" r:id="rId20"/>
    <p:sldId id="272" r:id="rId21"/>
    <p:sldId id="273" r:id="rId22"/>
    <p:sldId id="280" r:id="rId23"/>
    <p:sldId id="281" r:id="rId24"/>
    <p:sldId id="274" r:id="rId25"/>
    <p:sldId id="275" r:id="rId26"/>
    <p:sldId id="266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F524-A318-4852-8E52-565D70271194}" type="datetimeFigureOut">
              <a:rPr lang="es-MX" smtClean="0"/>
              <a:pPr/>
              <a:t>22/01/2010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48F8-5F30-4A47-BCDE-34B2AD8EBF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F524-A318-4852-8E52-565D70271194}" type="datetimeFigureOut">
              <a:rPr lang="es-MX" smtClean="0"/>
              <a:pPr/>
              <a:t>22/01/2010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48F8-5F30-4A47-BCDE-34B2AD8EBF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F524-A318-4852-8E52-565D70271194}" type="datetimeFigureOut">
              <a:rPr lang="es-MX" smtClean="0"/>
              <a:pPr/>
              <a:t>22/01/2010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48F8-5F30-4A47-BCDE-34B2AD8EBF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F524-A318-4852-8E52-565D70271194}" type="datetimeFigureOut">
              <a:rPr lang="es-MX" smtClean="0"/>
              <a:pPr/>
              <a:t>22/01/2010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48F8-5F30-4A47-BCDE-34B2AD8EBF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F524-A318-4852-8E52-565D70271194}" type="datetimeFigureOut">
              <a:rPr lang="es-MX" smtClean="0"/>
              <a:pPr/>
              <a:t>22/01/2010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48F8-5F30-4A47-BCDE-34B2AD8EBF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F524-A318-4852-8E52-565D70271194}" type="datetimeFigureOut">
              <a:rPr lang="es-MX" smtClean="0"/>
              <a:pPr/>
              <a:t>22/01/2010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48F8-5F30-4A47-BCDE-34B2AD8EBF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F524-A318-4852-8E52-565D70271194}" type="datetimeFigureOut">
              <a:rPr lang="es-MX" smtClean="0"/>
              <a:pPr/>
              <a:t>22/01/2010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48F8-5F30-4A47-BCDE-34B2AD8EBF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F524-A318-4852-8E52-565D70271194}" type="datetimeFigureOut">
              <a:rPr lang="es-MX" smtClean="0"/>
              <a:pPr/>
              <a:t>22/01/2010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48F8-5F30-4A47-BCDE-34B2AD8EBF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F524-A318-4852-8E52-565D70271194}" type="datetimeFigureOut">
              <a:rPr lang="es-MX" smtClean="0"/>
              <a:pPr/>
              <a:t>22/01/2010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48F8-5F30-4A47-BCDE-34B2AD8EBF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F524-A318-4852-8E52-565D70271194}" type="datetimeFigureOut">
              <a:rPr lang="es-MX" smtClean="0"/>
              <a:pPr/>
              <a:t>22/01/2010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48F8-5F30-4A47-BCDE-34B2AD8EBF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F524-A318-4852-8E52-565D70271194}" type="datetimeFigureOut">
              <a:rPr lang="es-MX" smtClean="0"/>
              <a:pPr/>
              <a:t>22/01/2010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48F8-5F30-4A47-BCDE-34B2AD8EBF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BF524-A318-4852-8E52-565D70271194}" type="datetimeFigureOut">
              <a:rPr lang="es-MX" smtClean="0"/>
              <a:pPr/>
              <a:t>22/01/2010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948F8-5F30-4A47-BCDE-34B2AD8EBF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es-ES" b="1" i="1" u="sng" dirty="0">
                <a:solidFill>
                  <a:schemeClr val="bg1"/>
                </a:solidFill>
              </a:rPr>
              <a:t>VENCIENDO AL GIGANTE DE LA </a:t>
            </a:r>
            <a:r>
              <a:rPr lang="es-ES" b="1" i="1" u="sng" dirty="0" smtClean="0">
                <a:solidFill>
                  <a:schemeClr val="bg1"/>
                </a:solidFill>
              </a:rPr>
              <a:t>POBREZA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1500174"/>
            <a:ext cx="6400800" cy="1752600"/>
          </a:xfrm>
        </p:spPr>
        <p:txBody>
          <a:bodyPr/>
          <a:lstStyle/>
          <a:p>
            <a:r>
              <a:rPr lang="es-ES" b="1" i="1" dirty="0">
                <a:solidFill>
                  <a:schemeClr val="bg1"/>
                </a:solidFill>
              </a:rPr>
              <a:t>1 Samuel 17:20-41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266" name="Picture 2" descr="94255353, Chris Stein /Digital Vi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000241"/>
            <a:ext cx="4232721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6000760" cy="6858000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d) Inicie </a:t>
            </a:r>
            <a:r>
              <a:rPr lang="es-ES" b="1" dirty="0">
                <a:solidFill>
                  <a:schemeClr val="bg1"/>
                </a:solidFill>
              </a:rPr>
              <a:t>un proyecto en lo que usted es </a:t>
            </a:r>
            <a:r>
              <a:rPr lang="es-ES" b="1" i="1" dirty="0" smtClean="0">
                <a:solidFill>
                  <a:schemeClr val="bg1"/>
                </a:solidFill>
              </a:rPr>
              <a:t>experto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o tiene experiencia.</a:t>
            </a:r>
            <a:r>
              <a:rPr lang="es-ES" dirty="0">
                <a:solidFill>
                  <a:schemeClr val="bg1"/>
                </a:solidFill>
              </a:rPr>
              <a:t> Dios había preparado a David para vencer enemigos, lo había entrenado con osos y leones cuando cuidaba las ovejas de su padre, no era un inexperto y sabía a lo que se estaba enfrentando, él entendía que Goliat era como una de esas fieras y que era capaz de vencerlo porque estaba preparado (v. 31-36). 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6146" name="Picture 2" descr="73250409, Neil Emmerson /Robert Harding World Imag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075" y="2038350"/>
            <a:ext cx="3209925" cy="481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5929322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Procure hacer lo que usted sabe hacer bien y cuando decida empezar un negocio o proyecto hágalo dentro del campo que domina, recuerde que todo lo que ha pasado en su vida, el lugar donde ha trabajado o está trabajando seguramente es la escuela de Dios que lo prepara para algo más grande en un futuro cercano.</a:t>
            </a:r>
            <a:endParaRPr lang="es-MX" sz="3600" dirty="0"/>
          </a:p>
        </p:txBody>
      </p:sp>
      <p:pic>
        <p:nvPicPr>
          <p:cNvPr id="24580" name="Picture 4" descr="92609558, PM Images /Ico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028824"/>
            <a:ext cx="3200400" cy="4829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857884" cy="6858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e)   </a:t>
            </a:r>
            <a:r>
              <a:rPr lang="es-ES" b="1" i="1" dirty="0" smtClean="0">
                <a:solidFill>
                  <a:schemeClr val="bg1"/>
                </a:solidFill>
              </a:rPr>
              <a:t>Crea </a:t>
            </a:r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i="1" dirty="0" smtClean="0">
                <a:solidFill>
                  <a:schemeClr val="bg1"/>
                </a:solidFill>
              </a:rPr>
              <a:t>confíe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en </a:t>
            </a:r>
            <a:r>
              <a:rPr lang="es-ES" b="1" dirty="0">
                <a:solidFill>
                  <a:schemeClr val="bg1"/>
                </a:solidFill>
              </a:rPr>
              <a:t>que Dios le </a:t>
            </a:r>
            <a:r>
              <a:rPr lang="es-ES" b="1" dirty="0" smtClean="0">
                <a:solidFill>
                  <a:schemeClr val="bg1"/>
                </a:solidFill>
              </a:rPr>
              <a:t>apoyará:</a:t>
            </a:r>
            <a:r>
              <a:rPr lang="es-ES" dirty="0" smtClean="0">
                <a:solidFill>
                  <a:schemeClr val="bg1"/>
                </a:solidFill>
              </a:rPr>
              <a:t>  </a:t>
            </a:r>
            <a:r>
              <a:rPr lang="es-ES" dirty="0">
                <a:solidFill>
                  <a:schemeClr val="bg1"/>
                </a:solidFill>
              </a:rPr>
              <a:t>David estaba seguro en quien había confiado y que Dios lo libraría así como lo había librado de las garras de las fieras.  Tan confiado estaba David en la protección divina que transmitió esa seguridad al rey Saúl y lo convenció de que él era el mejor hombre para el trabajo sin necesidad de tantas armas (v. 37</a:t>
            </a:r>
            <a:r>
              <a:rPr lang="es-ES" dirty="0" smtClean="0">
                <a:solidFill>
                  <a:schemeClr val="bg1"/>
                </a:solidFill>
              </a:rPr>
              <a:t>).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5122" name="Picture 2" descr="92609554, PM Images /Ico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2124075"/>
            <a:ext cx="3286125" cy="473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3714752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 f) Decídase a </a:t>
            </a:r>
            <a:r>
              <a:rPr lang="es-ES" sz="2800" b="1" i="1" dirty="0" smtClean="0">
                <a:solidFill>
                  <a:schemeClr val="bg1"/>
                </a:solidFill>
              </a:rPr>
              <a:t>actuar </a:t>
            </a:r>
            <a:r>
              <a:rPr lang="es-ES" sz="2800" b="1" dirty="0" smtClean="0">
                <a:solidFill>
                  <a:schemeClr val="bg1"/>
                </a:solidFill>
              </a:rPr>
              <a:t>hoy </a:t>
            </a:r>
            <a:r>
              <a:rPr lang="es-ES" sz="2800" b="1" dirty="0">
                <a:solidFill>
                  <a:schemeClr val="bg1"/>
                </a:solidFill>
              </a:rPr>
              <a:t>mismo.</a:t>
            </a:r>
            <a:r>
              <a:rPr lang="es-ES" sz="2800" dirty="0">
                <a:solidFill>
                  <a:schemeClr val="bg1"/>
                </a:solidFill>
              </a:rPr>
              <a:t>  Si Dios ha hablado a su corazón, no se resista más, las oportunidades pasan y si usted no las toma, se van y muchas veces no vuelven, no deje para mañana lo que puede hacer hoy; Dios abre puertas grandes, pero si usted no quiere cruzarlas Él no lo puede obligar, aunque Él sepa que detrás de ellas está su bendición y prosperidad económica.  David aprovechó la oportunidad, aunque tenía su riesgo, pero triunfó y venció al gigante Goliat y al gigante de la pobreza. (v. 40-51).</a:t>
            </a:r>
            <a:endParaRPr lang="es-MX" sz="2800" dirty="0">
              <a:solidFill>
                <a:schemeClr val="bg1"/>
              </a:solidFill>
            </a:endParaRPr>
          </a:p>
          <a:p>
            <a:endParaRPr lang="es-MX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93359455, PhotoAlto/Teo Lannie /PhotoAlto Agency RF Collec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781707"/>
            <a:ext cx="4605336" cy="3076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86257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857884" cy="6858000"/>
          </a:xfrm>
        </p:spPr>
        <p:txBody>
          <a:bodyPr>
            <a:normAutofit/>
          </a:bodyPr>
          <a:lstStyle/>
          <a:p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g)   </a:t>
            </a: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ventanas de los cielos.  Cuando Dios nos bendice es para que le demos a Él lo que le corresponde y un poco más, esto es el diezmo (décima parte de lo que recibimos) y ofrendas, ya sea la que damos a la iglesia, para construir un nuevo templo o para bendecir a hermanos o familiares.  Hay promesa para aquel que es fiel en lo económico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59293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Malaquías 3:10, nos dice que Dios abrirá las ventanas de los cielos y derramará bendición hasta que sobreabunde si nosotros diezmamos y ofrendamos.  Por las ventanas no metemos o sacamos cosas de una casa, son para que entre luz, ventilación y claridad, Dios no nos va a mandar el dinero sin que lo ganemos, pero si nos dará ideas (luz) para emprender negocios, y sabiduría para trabajar.</a:t>
            </a:r>
            <a:endParaRPr lang="es-MX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075" y="2038350"/>
            <a:ext cx="3209925" cy="481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2428868"/>
          </a:xfrm>
        </p:spPr>
        <p:txBody>
          <a:bodyPr>
            <a:no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h)  </a:t>
            </a:r>
            <a:r>
              <a:rPr lang="es-ES" b="1" i="1" dirty="0" smtClean="0">
                <a:solidFill>
                  <a:schemeClr val="bg1"/>
                </a:solidFill>
              </a:rPr>
              <a:t>Siembre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en buenas tierras (Almolonga).</a:t>
            </a:r>
            <a:r>
              <a:rPr lang="es-ES" dirty="0">
                <a:solidFill>
                  <a:schemeClr val="bg1"/>
                </a:solidFill>
              </a:rPr>
              <a:t>  El que siembra abundantemente, cosechará abundantemente y debe hacerlo con gozo 2 Corintios 9:6-7. ¿Dónde debe sembrar</a:t>
            </a:r>
            <a:r>
              <a:rPr lang="es-ES" dirty="0" smtClean="0">
                <a:solidFill>
                  <a:schemeClr val="bg1"/>
                </a:solidFill>
              </a:rPr>
              <a:t>?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00240"/>
            <a:ext cx="638179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4000" dirty="0" smtClean="0">
                <a:solidFill>
                  <a:schemeClr val="bg1"/>
                </a:solidFill>
              </a:rPr>
              <a:t>En su cónyuge.                                  Proverbios 24:30-34</a:t>
            </a:r>
            <a:endParaRPr lang="es-MX" sz="4000" dirty="0" smtClean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121442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</a:rPr>
              <a:t>Pro 24:30  </a:t>
            </a:r>
            <a:r>
              <a:rPr lang="es-MX" sz="3200" i="1" dirty="0" smtClean="0">
                <a:solidFill>
                  <a:schemeClr val="bg1"/>
                </a:solidFill>
              </a:rPr>
              <a:t>Pasé junto al campo del hombre perezoso, </a:t>
            </a:r>
          </a:p>
          <a:p>
            <a:r>
              <a:rPr lang="es-MX" sz="3200" i="1" dirty="0" smtClean="0">
                <a:solidFill>
                  <a:schemeClr val="bg1"/>
                </a:solidFill>
              </a:rPr>
              <a:t> Y junto a la viña del hombre falto de entendimiento;</a:t>
            </a:r>
          </a:p>
          <a:p>
            <a:r>
              <a:rPr lang="es-MX" sz="3200" dirty="0" smtClean="0">
                <a:solidFill>
                  <a:schemeClr val="bg1"/>
                </a:solidFill>
              </a:rPr>
              <a:t>Pro 24:31  </a:t>
            </a:r>
            <a:r>
              <a:rPr lang="es-MX" sz="3200" i="1" dirty="0" smtClean="0">
                <a:solidFill>
                  <a:schemeClr val="bg1"/>
                </a:solidFill>
              </a:rPr>
              <a:t>Y he aquí que por toda ella habían crecido los espinos, </a:t>
            </a:r>
          </a:p>
          <a:p>
            <a:r>
              <a:rPr lang="es-MX" sz="3200" i="1" dirty="0" smtClean="0">
                <a:solidFill>
                  <a:schemeClr val="bg1"/>
                </a:solidFill>
              </a:rPr>
              <a:t> Ortigas habían ya cubierto su faz, </a:t>
            </a:r>
          </a:p>
          <a:p>
            <a:r>
              <a:rPr lang="es-MX" sz="3200" i="1" dirty="0" smtClean="0">
                <a:solidFill>
                  <a:schemeClr val="bg1"/>
                </a:solidFill>
              </a:rPr>
              <a:t> Y su cerca de piedra estaba ya destruida</a:t>
            </a:r>
            <a:r>
              <a:rPr lang="es-MX" sz="3200" i="1" dirty="0" smtClean="0">
                <a:solidFill>
                  <a:schemeClr val="bg1"/>
                </a:solidFill>
              </a:rPr>
              <a:t>.</a:t>
            </a:r>
            <a:endParaRPr lang="es-MX" sz="3200" i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859734"/>
            <a:ext cx="3000364" cy="1998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Pro </a:t>
            </a:r>
            <a:r>
              <a:rPr lang="es-MX" sz="3600" dirty="0" smtClean="0">
                <a:solidFill>
                  <a:schemeClr val="bg1"/>
                </a:solidFill>
              </a:rPr>
              <a:t>24:32  </a:t>
            </a:r>
            <a:r>
              <a:rPr lang="es-MX" sz="3600" i="1" dirty="0" smtClean="0">
                <a:solidFill>
                  <a:schemeClr val="bg1"/>
                </a:solidFill>
              </a:rPr>
              <a:t>Miré,  y lo puse en mi corazón; </a:t>
            </a:r>
          </a:p>
          <a:p>
            <a:r>
              <a:rPr lang="es-MX" sz="3600" i="1" dirty="0" smtClean="0">
                <a:solidFill>
                  <a:schemeClr val="bg1"/>
                </a:solidFill>
              </a:rPr>
              <a:t> Lo vi,  y tomé consejo.</a:t>
            </a:r>
          </a:p>
          <a:p>
            <a:r>
              <a:rPr lang="es-MX" sz="3600" dirty="0" smtClean="0">
                <a:solidFill>
                  <a:schemeClr val="bg1"/>
                </a:solidFill>
              </a:rPr>
              <a:t>Pro 24:33  </a:t>
            </a:r>
            <a:r>
              <a:rPr lang="es-MX" sz="3600" i="1" dirty="0" smtClean="0">
                <a:solidFill>
                  <a:schemeClr val="bg1"/>
                </a:solidFill>
              </a:rPr>
              <a:t>Un poco de sueño,  cabeceando otro poco, </a:t>
            </a:r>
          </a:p>
          <a:p>
            <a:r>
              <a:rPr lang="es-MX" sz="3600" i="1" dirty="0" smtClean="0">
                <a:solidFill>
                  <a:schemeClr val="bg1"/>
                </a:solidFill>
              </a:rPr>
              <a:t> Poniendo mano sobre mano otro poco para dormir;</a:t>
            </a:r>
          </a:p>
          <a:p>
            <a:r>
              <a:rPr lang="es-MX" sz="3600" dirty="0" smtClean="0">
                <a:solidFill>
                  <a:schemeClr val="bg1"/>
                </a:solidFill>
              </a:rPr>
              <a:t>Pro 24:34  </a:t>
            </a:r>
            <a:r>
              <a:rPr lang="es-MX" sz="3600" i="1" dirty="0" smtClean="0">
                <a:solidFill>
                  <a:schemeClr val="bg1"/>
                </a:solidFill>
              </a:rPr>
              <a:t>Así vendrá como caminante tu necesidad, </a:t>
            </a:r>
          </a:p>
          <a:p>
            <a:r>
              <a:rPr lang="es-MX" sz="3600" i="1" dirty="0" smtClean="0">
                <a:solidFill>
                  <a:schemeClr val="bg1"/>
                </a:solidFill>
              </a:rPr>
              <a:t> Y tu pobreza como hombre armado.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859734"/>
            <a:ext cx="3000364" cy="1998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4000" dirty="0" smtClean="0">
                <a:solidFill>
                  <a:schemeClr val="bg1"/>
                </a:solidFill>
              </a:rPr>
              <a:t>En sus padres.                                          Efesios 6:2</a:t>
            </a:r>
            <a:endParaRPr lang="es-MX" sz="4000" dirty="0" smtClean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78592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dirty="0" smtClean="0">
                <a:solidFill>
                  <a:schemeClr val="bg1"/>
                </a:solidFill>
              </a:rPr>
              <a:t>Honra a tu padre y a tu madre,  que es el primer mandamiento con promesa;</a:t>
            </a:r>
            <a:endParaRPr lang="es-MX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600076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800" dirty="0" smtClean="0">
                <a:solidFill>
                  <a:schemeClr val="bg1"/>
                </a:solidFill>
              </a:rPr>
              <a:t>Aprender </a:t>
            </a:r>
            <a:r>
              <a:rPr lang="es-ES" sz="4800" dirty="0">
                <a:solidFill>
                  <a:schemeClr val="bg1"/>
                </a:solidFill>
              </a:rPr>
              <a:t>a aprovechar las oportunidades que se nos presentan para salir de la pobreza y miseria</a:t>
            </a:r>
            <a:r>
              <a:rPr lang="es-ES" sz="4800" dirty="0" smtClean="0">
                <a:solidFill>
                  <a:schemeClr val="bg1"/>
                </a:solidFill>
              </a:rPr>
              <a:t>.</a:t>
            </a:r>
            <a:r>
              <a:rPr lang="es-ES" sz="4800" dirty="0">
                <a:solidFill>
                  <a:schemeClr val="bg1"/>
                </a:solidFill>
              </a:rPr>
              <a:t> </a:t>
            </a:r>
            <a:endParaRPr lang="es-MX" sz="4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850" y="2143116"/>
            <a:ext cx="3140150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4000" dirty="0" smtClean="0">
                <a:solidFill>
                  <a:schemeClr val="bg1"/>
                </a:solidFill>
              </a:rPr>
              <a:t>En su propia iglesia.                                 Malaquías 3:10</a:t>
            </a:r>
            <a:endParaRPr lang="es-MX" sz="4000" dirty="0" smtClean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21442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</a:rPr>
              <a:t>Traed todos los diezmos al alfolí y haya alimento en mi casa;  y probadme ahora en esto,  dice Jehová de los ejércitos,  si no os abriré las ventanas de los cielos,  y derramaré sobre vosotros bendición hasta que sobreabunde.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429000"/>
            <a:ext cx="4429156" cy="321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4000" dirty="0" smtClean="0">
                <a:solidFill>
                  <a:schemeClr val="bg1"/>
                </a:solidFill>
              </a:rPr>
              <a:t>En la construcción de un nuevo templo.  Éxodo 25:2-8</a:t>
            </a:r>
            <a:endParaRPr lang="es-MX" sz="4000" dirty="0" smtClean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142984"/>
            <a:ext cx="50006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err="1" smtClean="0">
                <a:solidFill>
                  <a:schemeClr val="bg1"/>
                </a:solidFill>
              </a:rPr>
              <a:t>Exo</a:t>
            </a:r>
            <a:r>
              <a:rPr lang="es-MX" sz="3200" dirty="0" smtClean="0">
                <a:solidFill>
                  <a:schemeClr val="bg1"/>
                </a:solidFill>
              </a:rPr>
              <a:t> 25:2  Di a los hijos de Israel que tomen para mí ofrenda;  de todo varón que la diere de su voluntad,  de corazón,  tomaréis mi ofrenda.</a:t>
            </a:r>
          </a:p>
          <a:p>
            <a:r>
              <a:rPr lang="es-MX" sz="3200" dirty="0" err="1" smtClean="0">
                <a:solidFill>
                  <a:schemeClr val="bg1"/>
                </a:solidFill>
              </a:rPr>
              <a:t>Exo</a:t>
            </a:r>
            <a:r>
              <a:rPr lang="es-MX" sz="3200" dirty="0" smtClean="0">
                <a:solidFill>
                  <a:schemeClr val="bg1"/>
                </a:solidFill>
              </a:rPr>
              <a:t> 25:3  Esta es la ofrenda que tomaréis de ellos:  oro,  plata,  cobre</a:t>
            </a:r>
            <a:r>
              <a:rPr lang="es-MX" sz="3200" dirty="0" smtClean="0">
                <a:solidFill>
                  <a:schemeClr val="bg1"/>
                </a:solidFill>
              </a:rPr>
              <a:t>,</a:t>
            </a:r>
            <a:endParaRPr lang="es-MX" sz="3200" dirty="0" smtClean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265" y="3929066"/>
            <a:ext cx="4400735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4000" dirty="0" smtClean="0">
                <a:solidFill>
                  <a:schemeClr val="bg1"/>
                </a:solidFill>
              </a:rPr>
              <a:t>En la construcción de un nuevo templo.  Éxodo 25:2-8</a:t>
            </a:r>
            <a:endParaRPr lang="es-MX" sz="4000" dirty="0" smtClean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142984"/>
            <a:ext cx="50006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</a:rPr>
              <a:t>Exo</a:t>
            </a:r>
            <a:r>
              <a:rPr lang="pt-BR" sz="3200" dirty="0" smtClean="0">
                <a:solidFill>
                  <a:schemeClr val="bg1"/>
                </a:solidFill>
              </a:rPr>
              <a:t> </a:t>
            </a:r>
            <a:r>
              <a:rPr lang="pt-BR" sz="3200" dirty="0" smtClean="0">
                <a:solidFill>
                  <a:schemeClr val="bg1"/>
                </a:solidFill>
              </a:rPr>
              <a:t>25:4  azul,  púrpura,  </a:t>
            </a:r>
            <a:r>
              <a:rPr lang="pt-BR" sz="3200" dirty="0" err="1" smtClean="0">
                <a:solidFill>
                  <a:schemeClr val="bg1"/>
                </a:solidFill>
              </a:rPr>
              <a:t>carmesí</a:t>
            </a:r>
            <a:r>
              <a:rPr lang="pt-BR" sz="3200" dirty="0" smtClean="0">
                <a:solidFill>
                  <a:schemeClr val="bg1"/>
                </a:solidFill>
              </a:rPr>
              <a:t>,  </a:t>
            </a:r>
            <a:r>
              <a:rPr lang="pt-BR" sz="3200" dirty="0" err="1" smtClean="0">
                <a:solidFill>
                  <a:schemeClr val="bg1"/>
                </a:solidFill>
              </a:rPr>
              <a:t>lino</a:t>
            </a:r>
            <a:r>
              <a:rPr lang="pt-BR" sz="3200" dirty="0" smtClean="0">
                <a:solidFill>
                  <a:schemeClr val="bg1"/>
                </a:solidFill>
              </a:rPr>
              <a:t> fino,  pelo de cabras,</a:t>
            </a:r>
          </a:p>
          <a:p>
            <a:r>
              <a:rPr lang="es-MX" sz="3200" dirty="0" err="1" smtClean="0">
                <a:solidFill>
                  <a:schemeClr val="bg1"/>
                </a:solidFill>
              </a:rPr>
              <a:t>Exo</a:t>
            </a:r>
            <a:r>
              <a:rPr lang="es-MX" sz="3200" dirty="0" smtClean="0">
                <a:solidFill>
                  <a:schemeClr val="bg1"/>
                </a:solidFill>
              </a:rPr>
              <a:t> 25:5  pieles de carneros teñidas de rojo,  pieles de tejones,  madera de acacia</a:t>
            </a:r>
            <a:r>
              <a:rPr lang="es-MX" sz="3200" dirty="0" smtClean="0">
                <a:solidFill>
                  <a:schemeClr val="bg1"/>
                </a:solidFill>
              </a:rPr>
              <a:t>,</a:t>
            </a:r>
            <a:endParaRPr lang="es-MX" sz="3200" dirty="0" smtClean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265" y="3929066"/>
            <a:ext cx="4400735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4000" dirty="0" smtClean="0">
                <a:solidFill>
                  <a:schemeClr val="bg1"/>
                </a:solidFill>
              </a:rPr>
              <a:t>En la construcción de un nuevo templo.  Éxodo 25:2-8</a:t>
            </a:r>
            <a:endParaRPr lang="es-MX" sz="4000" dirty="0" smtClean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142984"/>
            <a:ext cx="50006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err="1" smtClean="0">
                <a:solidFill>
                  <a:schemeClr val="bg1"/>
                </a:solidFill>
              </a:rPr>
              <a:t>Exo</a:t>
            </a:r>
            <a:r>
              <a:rPr lang="es-MX" sz="3200" dirty="0" smtClean="0">
                <a:solidFill>
                  <a:schemeClr val="bg1"/>
                </a:solidFill>
              </a:rPr>
              <a:t> </a:t>
            </a:r>
            <a:r>
              <a:rPr lang="es-MX" sz="3200" dirty="0" smtClean="0">
                <a:solidFill>
                  <a:schemeClr val="bg1"/>
                </a:solidFill>
              </a:rPr>
              <a:t>25:6  aceite para el alumbrado,  especias para el aceite de la unción y para el incienso aromático,</a:t>
            </a:r>
          </a:p>
          <a:p>
            <a:r>
              <a:rPr lang="es-MX" sz="3200" dirty="0" err="1" smtClean="0">
                <a:solidFill>
                  <a:schemeClr val="bg1"/>
                </a:solidFill>
              </a:rPr>
              <a:t>Exo</a:t>
            </a:r>
            <a:r>
              <a:rPr lang="es-MX" sz="3200" dirty="0" smtClean="0">
                <a:solidFill>
                  <a:schemeClr val="bg1"/>
                </a:solidFill>
              </a:rPr>
              <a:t> 25:7  piedras de ónice,  y piedras de engaste para el efod y para el pectoral.</a:t>
            </a:r>
          </a:p>
          <a:p>
            <a:r>
              <a:rPr lang="es-MX" sz="3200" dirty="0" err="1" smtClean="0">
                <a:solidFill>
                  <a:schemeClr val="bg1"/>
                </a:solidFill>
              </a:rPr>
              <a:t>Exo</a:t>
            </a:r>
            <a:r>
              <a:rPr lang="es-MX" sz="3200" dirty="0" smtClean="0">
                <a:solidFill>
                  <a:schemeClr val="bg1"/>
                </a:solidFill>
              </a:rPr>
              <a:t> 25:8  Y harán un santuario para mí,  y habitaré en medio de ellos.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265" y="3929066"/>
            <a:ext cx="4400735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4800" dirty="0" smtClean="0">
                <a:solidFill>
                  <a:schemeClr val="bg1"/>
                </a:solidFill>
              </a:rPr>
              <a:t>En los que enseñan la Palabra.</a:t>
            </a:r>
            <a:endParaRPr lang="es-MX" sz="4800" dirty="0" smtClean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6221217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4000" dirty="0" smtClean="0">
                <a:solidFill>
                  <a:schemeClr val="bg1"/>
                </a:solidFill>
              </a:rPr>
              <a:t>En los pobres y desvalidos.                     Proverbios 19:17</a:t>
            </a:r>
            <a:endParaRPr lang="es-MX" sz="40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35729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</a:rPr>
              <a:t>Pro 19:17  </a:t>
            </a:r>
            <a:r>
              <a:rPr lang="es-MX" sz="3200" i="1" dirty="0" smtClean="0">
                <a:solidFill>
                  <a:schemeClr val="bg1"/>
                </a:solidFill>
              </a:rPr>
              <a:t>A Jehová presta el que da al pobre, </a:t>
            </a:r>
          </a:p>
          <a:p>
            <a:r>
              <a:rPr lang="es-MX" sz="3200" i="1" dirty="0" smtClean="0">
                <a:solidFill>
                  <a:schemeClr val="bg1"/>
                </a:solidFill>
              </a:rPr>
              <a:t> Y el bien que ha hecho,  se lo volverá a pagar.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00306"/>
            <a:ext cx="5619789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CONCLUSIÓN: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4714884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Sigamos </a:t>
            </a:r>
            <a:r>
              <a:rPr lang="es-ES" dirty="0">
                <a:solidFill>
                  <a:schemeClr val="bg1"/>
                </a:solidFill>
              </a:rPr>
              <a:t>todos estos consejos y experimentemos la mano de Dios en nuestras finanzas, pidamos sabiduría de lo alto (Santiago 1:5)</a:t>
            </a:r>
            <a:endParaRPr lang="es-MX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Y aprendamos a sembrar en buenas tierras para cosechar excelentes frutos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571744"/>
            <a:ext cx="6357982" cy="4247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David </a:t>
            </a:r>
            <a:r>
              <a:rPr lang="es-ES" sz="4800" dirty="0" smtClean="0">
                <a:solidFill>
                  <a:schemeClr val="bg1"/>
                </a:solidFill>
              </a:rPr>
              <a:t>era hijo de </a:t>
            </a:r>
            <a:r>
              <a:rPr lang="es-ES" sz="4800" dirty="0" err="1" smtClean="0">
                <a:solidFill>
                  <a:schemeClr val="bg1"/>
                </a:solidFill>
              </a:rPr>
              <a:t>Isaí</a:t>
            </a:r>
            <a:r>
              <a:rPr lang="es-ES" sz="4800" dirty="0" smtClean="0">
                <a:solidFill>
                  <a:schemeClr val="bg1"/>
                </a:solidFill>
              </a:rPr>
              <a:t>, un hombre efrateo de Belén de Judá, viejo y de gran edad entre los hombres, que tenía 8 hijos; los 3 mayores habían ido a la guerra y el menor que era David apacentaba las ovejas, eran una familia normal, súbditos del rey Saúl (v. 12). </a:t>
            </a:r>
          </a:p>
          <a:p>
            <a:endParaRPr lang="es-ES" sz="4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A David se le presentó la oportunidad de salir de la pobreza y bendecir a la casa de su padre, y aunque era riesgoso, no la desaprovechó.  Dios desea que seamos prósperos y que aprovechemos las oportunidades que se nos presentan para salir bendecidos y bendecir a nuestra familia.</a:t>
            </a:r>
            <a:endParaRPr lang="es-MX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¿CÓMO PUEDE VENCER AL GIGANTE DE LA POBREZA</a:t>
            </a:r>
            <a:r>
              <a:rPr lang="es-ES" dirty="0" smtClean="0"/>
              <a:t>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5357826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a)  </a:t>
            </a:r>
            <a:r>
              <a:rPr lang="es-ES" sz="4000" b="1" i="1" dirty="0" smtClean="0">
                <a:solidFill>
                  <a:schemeClr val="bg1"/>
                </a:solidFill>
              </a:rPr>
              <a:t>Aproveche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las oportunidades.  </a:t>
            </a:r>
            <a:r>
              <a:rPr lang="es-ES" sz="4000" dirty="0">
                <a:solidFill>
                  <a:schemeClr val="bg1"/>
                </a:solidFill>
              </a:rPr>
              <a:t>David había ido a dejarles comida a sus hermanos y a saber cómo estaban, por orden de su padre (v. 17-18), pero cuando llegó al campamento, el gigante Goliat estaba provocando a Israel y los varones tenían miedo (v. 23-24), </a:t>
            </a:r>
            <a:endParaRPr lang="es-MX" sz="4000" dirty="0">
              <a:solidFill>
                <a:schemeClr val="bg1"/>
              </a:solidFill>
            </a:endParaRPr>
          </a:p>
          <a:p>
            <a:endParaRPr lang="es-MX" sz="4000" dirty="0">
              <a:solidFill>
                <a:schemeClr val="bg1"/>
              </a:solidFill>
            </a:endParaRPr>
          </a:p>
        </p:txBody>
      </p:sp>
      <p:pic>
        <p:nvPicPr>
          <p:cNvPr id="9218" name="Picture 2" descr="94989523, Jeffrey Coolidge /Ico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3204" y="4572008"/>
            <a:ext cx="3060795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¿CÓMO PUEDE VENCER AL GIGANTE DE LA POBREZA</a:t>
            </a:r>
            <a:r>
              <a:rPr lang="es-ES" dirty="0" smtClean="0"/>
              <a:t>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5357826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entonces </a:t>
            </a:r>
            <a:r>
              <a:rPr lang="es-ES" sz="4000" dirty="0">
                <a:solidFill>
                  <a:schemeClr val="bg1"/>
                </a:solidFill>
              </a:rPr>
              <a:t>la gente le dijo a David que el rey había ofrecido dar a su hija, riquezas y eximir de tributo a la casa del padre del que venciera al gigante y David vio la oportunidad de vencer al gigante y salir de la pobreza, además de poder bendecir a su familia y no pensó en  desaprovecharla (v. 25).</a:t>
            </a:r>
            <a:endParaRPr lang="es-MX" sz="4000" dirty="0">
              <a:solidFill>
                <a:schemeClr val="bg1"/>
              </a:solidFill>
            </a:endParaRPr>
          </a:p>
          <a:p>
            <a:endParaRPr lang="es-MX" sz="4000" dirty="0">
              <a:solidFill>
                <a:schemeClr val="bg1"/>
              </a:solidFill>
            </a:endParaRPr>
          </a:p>
        </p:txBody>
      </p:sp>
      <p:pic>
        <p:nvPicPr>
          <p:cNvPr id="9218" name="Picture 2" descr="94989523, Jeffrey Coolidge /Ico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3204" y="4572008"/>
            <a:ext cx="3060795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715008" cy="6858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b)  </a:t>
            </a:r>
            <a:r>
              <a:rPr lang="es-ES" b="1" i="1" dirty="0" smtClean="0">
                <a:solidFill>
                  <a:schemeClr val="bg1"/>
                </a:solidFill>
              </a:rPr>
              <a:t>Investigue </a:t>
            </a:r>
            <a:r>
              <a:rPr lang="es-ES" b="1" dirty="0" smtClean="0">
                <a:solidFill>
                  <a:schemeClr val="bg1"/>
                </a:solidFill>
              </a:rPr>
              <a:t>cuidadosamente</a:t>
            </a:r>
            <a:r>
              <a:rPr lang="es-ES" b="1" dirty="0">
                <a:solidFill>
                  <a:schemeClr val="bg1"/>
                </a:solidFill>
              </a:rPr>
              <a:t>.</a:t>
            </a:r>
            <a:r>
              <a:rPr lang="es-ES" dirty="0">
                <a:solidFill>
                  <a:schemeClr val="bg1"/>
                </a:solidFill>
              </a:rPr>
              <a:t>  Antes de tomar la decisión de enfrentar al gigante, David investigó bien el beneficio que obtendría al tomar el riesgo (v. 26-27, 30).  Dios quiere bendecirnos, pero debemos estar seguros de los beneficios que obtendremos al iniciar un negocio, empresa o aceptar un empleo y si Dios está en el asunto. </a:t>
            </a:r>
            <a:endParaRPr lang="es-MX" dirty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8194" name="Picture 2" descr="89286687, Angelo Cavalli /Digital Vi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907643"/>
            <a:ext cx="3500430" cy="3950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95482322, Jetta Productions /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571882"/>
            <a:ext cx="3286116" cy="3286117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6786578" cy="685800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c) No </a:t>
            </a:r>
            <a:r>
              <a:rPr lang="es-ES" sz="4000" b="1" dirty="0">
                <a:solidFill>
                  <a:schemeClr val="bg1"/>
                </a:solidFill>
              </a:rPr>
              <a:t>se deje </a:t>
            </a:r>
            <a:r>
              <a:rPr lang="es-ES" sz="4000" b="1" i="1" dirty="0" smtClean="0">
                <a:solidFill>
                  <a:schemeClr val="bg1"/>
                </a:solidFill>
              </a:rPr>
              <a:t>desanimar: </a:t>
            </a:r>
            <a:r>
              <a:rPr lang="es-ES" sz="4000" dirty="0" smtClean="0">
                <a:solidFill>
                  <a:schemeClr val="bg1"/>
                </a:solidFill>
              </a:rPr>
              <a:t>Es </a:t>
            </a:r>
            <a:r>
              <a:rPr lang="es-ES" sz="4000" dirty="0">
                <a:solidFill>
                  <a:schemeClr val="bg1"/>
                </a:solidFill>
              </a:rPr>
              <a:t>bueno buscar y atender consejos de los expertos, pero si Dios ha puesto una buena idea en su corazón para iniciar un negocio, extenderlo, cambiarse de empleo, etc., </a:t>
            </a:r>
            <a:endParaRPr lang="es-MX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95482322, Jetta Productions /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0" y="3857628"/>
            <a:ext cx="3000370" cy="3000371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6786578" cy="6858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no </a:t>
            </a:r>
            <a:r>
              <a:rPr lang="es-ES" sz="3600" dirty="0">
                <a:solidFill>
                  <a:schemeClr val="bg1"/>
                </a:solidFill>
              </a:rPr>
              <a:t>se deje desanimar por los comentarios o críticas negativas de otras personas, incluso de la propia familia.  A David lo criticó su propio hermano, pero él estaba seguro de lo Dios le había puesto en el corazón y no se dejó desanimar </a:t>
            </a:r>
            <a:r>
              <a:rPr lang="es-ES" sz="3600" dirty="0" smtClean="0">
                <a:solidFill>
                  <a:schemeClr val="bg1"/>
                </a:solidFill>
              </a:rPr>
              <a:t> </a:t>
            </a:r>
            <a:r>
              <a:rPr lang="es-ES" sz="3600" dirty="0">
                <a:solidFill>
                  <a:schemeClr val="bg1"/>
                </a:solidFill>
              </a:rPr>
              <a:t>28-30).</a:t>
            </a:r>
            <a:endParaRPr lang="es-MX" sz="3600" dirty="0">
              <a:solidFill>
                <a:schemeClr val="bg1"/>
              </a:solidFill>
            </a:endParaRPr>
          </a:p>
          <a:p>
            <a:endParaRPr lang="es-MX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1366</Words>
  <Application>Microsoft Office PowerPoint</Application>
  <PresentationFormat>Presentación en pantalla (4:3)</PresentationFormat>
  <Paragraphs>52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VENCIENDO AL GIGANTE DE LA POBREZA</vt:lpstr>
      <vt:lpstr>Diapositiva 2</vt:lpstr>
      <vt:lpstr>Diapositiva 3</vt:lpstr>
      <vt:lpstr>Diapositiva 4</vt:lpstr>
      <vt:lpstr>¿CÓMO PUEDE VENCER AL GIGANTE DE LA POBREZA?</vt:lpstr>
      <vt:lpstr>¿CÓMO PUEDE VENCER AL GIGANTE DE LA POBREZA?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CONCLUSIÓN: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VENCIENDO AL GIGANTE DE LA POBREZA</dc:title>
  <dc:creator>Martha Paez</dc:creator>
  <cp:lastModifiedBy>David Esqueda</cp:lastModifiedBy>
  <cp:revision>16</cp:revision>
  <dcterms:created xsi:type="dcterms:W3CDTF">2010-01-19T18:09:39Z</dcterms:created>
  <dcterms:modified xsi:type="dcterms:W3CDTF">2010-01-22T07:20:30Z</dcterms:modified>
</cp:coreProperties>
</file>