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06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endParaRPr lang="es-ES"/>
          </a:p>
        </p:txBody>
      </p:sp>
      <p:sp>
        <p:nvSpPr>
          <p:cNvPr id="17" name="16 Marcador de pie de página"/>
          <p:cNvSpPr>
            <a:spLocks noGrp="1"/>
          </p:cNvSpPr>
          <p:nvPr>
            <p:ph type="ftr" sz="quarter" idx="11"/>
          </p:nvPr>
        </p:nvSpPr>
        <p:spPr/>
        <p:txBody>
          <a:bodyPr/>
          <a:lstStyle>
            <a:extLst/>
          </a:lstStyle>
          <a:p>
            <a:endParaRPr lang="es-ES"/>
          </a:p>
        </p:txBody>
      </p:sp>
      <p:sp>
        <p:nvSpPr>
          <p:cNvPr id="29" name="28 Marcador de número de diapositiva"/>
          <p:cNvSpPr>
            <a:spLocks noGrp="1"/>
          </p:cNvSpPr>
          <p:nvPr>
            <p:ph type="sldNum" sz="quarter" idx="12"/>
          </p:nvPr>
        </p:nvSpPr>
        <p:spPr/>
        <p:txBody>
          <a:bodyPr/>
          <a:lstStyle>
            <a:extLst/>
          </a:lstStyle>
          <a:p>
            <a:fld id="{AB875344-809A-4B3F-93E3-E7D5B0C6F7E6}" type="slidenum">
              <a:rPr lang="es-ES" smtClean="0"/>
              <a:pPr/>
              <a:t>‹Nº›</a:t>
            </a:fld>
            <a:endParaRPr lang="es-ES"/>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93B03726-F667-48FD-8FD2-7D8A85262E09}"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778531FF-6F43-48C5-98E2-9DAFA77CC6B9}"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B839746C-031A-4A32-8566-7BA34F9D8EF7}"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9C9A545-C903-4428-AF7B-0185595C475D}" type="slidenum">
              <a:rPr lang="es-ES" smtClean="0"/>
              <a:pPr/>
              <a:t>‹Nº›</a:t>
            </a:fld>
            <a:endParaRPr lang="es-ES"/>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B0FDD9C5-C71B-433A-A937-AD2958235EEA}"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6F03C3A7-66F1-4BCC-B22A-662DB81346A5}" type="slidenum">
              <a:rPr lang="es-ES" smtClean="0"/>
              <a:pPr/>
              <a:t>‹Nº›</a:t>
            </a:fld>
            <a:endParaRPr lang="es-ES"/>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75623011-B09C-4AE4-B8DF-C61DE1FF7B10}"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60D10CD2-5B1E-4BB7-979B-0519F29E1C9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6B20348D-9827-4B2A-80E4-1CA5EB54414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endParaRPr lang="es-ES"/>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ES"/>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E64DD3C5-27B7-42A8-AE0E-3ADD98BD68A2}"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endParaRPr lang="es-ES"/>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ES"/>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866D4262-3B41-4828-A887-B70309752AFE}"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ideo" Target="file:///C:\Documents%20and%20Settings\Administrador\Mis%20documentos\Retiro%20El%20llanto%20de%20la%20esteril\Ministerios%20la%20mision%20wmv.wmv"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file:///C:\Documents%20and%20Settings\Administrador\Mis%20documentos\Retiro%20El%20llanto%20de%20la%20esteril\Ministerios%20la%20mision%20wmv.wmv"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4282" y="285728"/>
            <a:ext cx="7643866" cy="1000132"/>
          </a:xfrm>
        </p:spPr>
        <p:txBody>
          <a:bodyPr/>
          <a:lstStyle/>
          <a:p>
            <a:r>
              <a:rPr lang="es-ES" dirty="0"/>
              <a:t>VISION</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pic>
        <p:nvPicPr>
          <p:cNvPr id="2053" name="Picture 5"/>
          <p:cNvPicPr>
            <a:picLocks noChangeAspect="1" noChangeArrowheads="1"/>
          </p:cNvPicPr>
          <p:nvPr/>
        </p:nvPicPr>
        <p:blipFill>
          <a:blip r:embed="rId4"/>
          <a:srcRect t="36738"/>
          <a:stretch>
            <a:fillRect/>
          </a:stretch>
        </p:blipFill>
        <p:spPr bwMode="auto">
          <a:xfrm>
            <a:off x="1357290" y="1000108"/>
            <a:ext cx="5929354" cy="5643252"/>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endParaRPr lang="es-ES_tradnl"/>
          </a:p>
        </p:txBody>
      </p:sp>
      <p:sp>
        <p:nvSpPr>
          <p:cNvPr id="11267" name="Rectangle 3"/>
          <p:cNvSpPr>
            <a:spLocks noGrp="1" noChangeArrowheads="1"/>
          </p:cNvSpPr>
          <p:nvPr>
            <p:ph idx="1"/>
          </p:nvPr>
        </p:nvSpPr>
        <p:spPr/>
        <p:txBody>
          <a:bodyPr/>
          <a:lstStyle/>
          <a:p>
            <a:r>
              <a:rPr lang="es-ES" b="1"/>
              <a:t>B.</a:t>
            </a:r>
            <a:r>
              <a:rPr lang="es-ES"/>
              <a:t> </a:t>
            </a:r>
            <a:r>
              <a:rPr lang="es-ES" b="1"/>
              <a:t>Visión Amorosa: </a:t>
            </a:r>
            <a:r>
              <a:rPr lang="es-ES"/>
              <a:t>Por naturaleza Dios es amor y su visión, su propósito para el hombre es hacerle el bien.</a:t>
            </a:r>
            <a:endParaRPr lang="es-ES" b="1"/>
          </a:p>
          <a:p>
            <a:r>
              <a:rPr lang="es-ES" b="1"/>
              <a:t>         a) Dios creó al hombre para hacerlo feliz:</a:t>
            </a:r>
            <a:r>
              <a:rPr lang="es-ES"/>
              <a:t> Por eso lo puso en el huerto del Edén.     Génesis 2:8.</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endParaRPr lang="es-ES_tradnl"/>
          </a:p>
        </p:txBody>
      </p:sp>
      <p:sp>
        <p:nvSpPr>
          <p:cNvPr id="12291" name="Rectangle 3"/>
          <p:cNvSpPr>
            <a:spLocks noGrp="1" noChangeArrowheads="1"/>
          </p:cNvSpPr>
          <p:nvPr>
            <p:ph idx="1"/>
          </p:nvPr>
        </p:nvSpPr>
        <p:spPr/>
        <p:txBody>
          <a:bodyPr/>
          <a:lstStyle/>
          <a:p>
            <a:r>
              <a:rPr lang="es-ES"/>
              <a:t> </a:t>
            </a:r>
            <a:r>
              <a:rPr lang="es-ES" b="1"/>
              <a:t>b) Dios liberta a su pueblo:</a:t>
            </a:r>
            <a:r>
              <a:rPr lang="es-ES"/>
              <a:t> Luego que el hombre peca Dios busca la manera de librarlo de la esclavitud, pobreza, muerte, etc. como lo hizo con el pueblo de Israel Éxodo 3:8.</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endParaRPr lang="es-ES_tradnl"/>
          </a:p>
        </p:txBody>
      </p:sp>
      <p:sp>
        <p:nvSpPr>
          <p:cNvPr id="13315" name="Rectangle 3"/>
          <p:cNvSpPr>
            <a:spLocks noGrp="1" noChangeArrowheads="1"/>
          </p:cNvSpPr>
          <p:nvPr>
            <p:ph idx="1"/>
          </p:nvPr>
        </p:nvSpPr>
        <p:spPr/>
        <p:txBody>
          <a:bodyPr/>
          <a:lstStyle/>
          <a:p>
            <a:r>
              <a:rPr lang="es-ES" b="1"/>
              <a:t>c) Dios muestra su amor enviando a Jesucristo a morir por los pecadores:</a:t>
            </a:r>
            <a:r>
              <a:rPr lang="es-ES"/>
              <a:t> San Juan 3:16</a:t>
            </a:r>
            <a:endParaRPr lang="es-ES" b="1"/>
          </a:p>
          <a:p>
            <a:r>
              <a:rPr lang="es-ES" b="1"/>
              <a:t>         d) Dios desea la salvación del ser humano: </a:t>
            </a:r>
            <a:r>
              <a:rPr lang="es-ES"/>
              <a:t>El deseo de Dios es que todos los hombres sean salvos del infierno eterno, para gozar del cielo eterno con El. 1 Timoteo 2:4.</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endParaRPr lang="es-ES_tradnl"/>
          </a:p>
        </p:txBody>
      </p:sp>
      <p:sp>
        <p:nvSpPr>
          <p:cNvPr id="14339" name="Rectangle 3"/>
          <p:cNvSpPr>
            <a:spLocks noGrp="1" noChangeArrowheads="1"/>
          </p:cNvSpPr>
          <p:nvPr>
            <p:ph idx="1"/>
          </p:nvPr>
        </p:nvSpPr>
        <p:spPr/>
        <p:txBody>
          <a:bodyPr/>
          <a:lstStyle/>
          <a:p>
            <a:r>
              <a:rPr lang="es-ES" b="1"/>
              <a:t>C.</a:t>
            </a:r>
            <a:r>
              <a:rPr lang="es-ES"/>
              <a:t>  </a:t>
            </a:r>
            <a:r>
              <a:rPr lang="es-ES" b="1"/>
              <a:t>Visión Misericordiosa: </a:t>
            </a:r>
            <a:r>
              <a:rPr lang="es-ES"/>
              <a:t>Dios es un ser sensible, siente el dolor humano.</a:t>
            </a:r>
            <a:endParaRPr lang="es-ES" b="1"/>
          </a:p>
          <a:p>
            <a:r>
              <a:rPr lang="es-ES" b="1"/>
              <a:t>         a)  Dios vio (sintió) el dolor del pueblo hebreo en Egipto:</a:t>
            </a:r>
            <a:r>
              <a:rPr lang="es-ES"/>
              <a:t> Éxodo 3:7-9</a:t>
            </a:r>
            <a:endParaRPr lang="es-ES" b="1"/>
          </a:p>
          <a:p>
            <a:r>
              <a:rPr lang="es-ES" b="1"/>
              <a:t>         b)  Jesús lloró, sintió dolor, tuvo misericordia por su nación: </a:t>
            </a:r>
            <a:r>
              <a:rPr lang="es-ES"/>
              <a:t>Lucas 19:41</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s-ES" sz="4000"/>
              <a:t>III. LA VISIÓN DIVINA EN EL CORAZON HUMANO:</a:t>
            </a:r>
          </a:p>
        </p:txBody>
      </p:sp>
      <p:sp>
        <p:nvSpPr>
          <p:cNvPr id="15363" name="Rectangle 3"/>
          <p:cNvSpPr>
            <a:spLocks noGrp="1" noChangeArrowheads="1"/>
          </p:cNvSpPr>
          <p:nvPr>
            <p:ph idx="1"/>
          </p:nvPr>
        </p:nvSpPr>
        <p:spPr/>
        <p:txBody>
          <a:bodyPr/>
          <a:lstStyle/>
          <a:p>
            <a:r>
              <a:rPr lang="es-ES"/>
              <a:t>Los elementos para obtener la visión divina son:</a:t>
            </a:r>
            <a:endParaRPr lang="es-ES" b="1"/>
          </a:p>
          <a:p>
            <a:r>
              <a:rPr lang="es-ES" b="1"/>
              <a:t>A. Identificación con la Voluntad de Dios: </a:t>
            </a:r>
            <a:r>
              <a:rPr lang="es-ES"/>
              <a:t>Para ser un hombre o mujer de Dios, es clave conocer, asociarse, identificarse y comprometerse con la voluntad divina </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endParaRPr lang="es-ES_tradnl"/>
          </a:p>
        </p:txBody>
      </p:sp>
      <p:sp>
        <p:nvSpPr>
          <p:cNvPr id="16387" name="Rectangle 3"/>
          <p:cNvSpPr>
            <a:spLocks noGrp="1" noChangeArrowheads="1"/>
          </p:cNvSpPr>
          <p:nvPr>
            <p:ph idx="1"/>
          </p:nvPr>
        </p:nvSpPr>
        <p:spPr/>
        <p:txBody>
          <a:bodyPr/>
          <a:lstStyle/>
          <a:p>
            <a:r>
              <a:rPr lang="es-ES" b="1"/>
              <a:t>a) La Orden: </a:t>
            </a:r>
            <a:r>
              <a:rPr lang="es-ES"/>
              <a:t>El mandato de la “Gran Comisión”.  Jesús quiere que todo cumplamos con esta orden, compartir la fe, evangelizar a toda criatura. Mateo 28:19 y Marcos 16:15</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endParaRPr lang="es-ES_tradnl"/>
          </a:p>
        </p:txBody>
      </p:sp>
      <p:sp>
        <p:nvSpPr>
          <p:cNvPr id="17411" name="Rectangle 3"/>
          <p:cNvSpPr>
            <a:spLocks noGrp="1" noChangeArrowheads="1"/>
          </p:cNvSpPr>
          <p:nvPr>
            <p:ph idx="1"/>
          </p:nvPr>
        </p:nvSpPr>
        <p:spPr/>
        <p:txBody>
          <a:bodyPr/>
          <a:lstStyle/>
          <a:p>
            <a:r>
              <a:rPr lang="es-ES" b="1"/>
              <a:t>b)  El ejemplo:</a:t>
            </a:r>
            <a:r>
              <a:rPr lang="es-ES"/>
              <a:t> Pablo conocía la visión de Dios, por eso se sentía comprometido a compartir el evangelio.  1 Corintios 9:16-17.</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endParaRPr lang="es-ES_tradnl"/>
          </a:p>
        </p:txBody>
      </p:sp>
      <p:sp>
        <p:nvSpPr>
          <p:cNvPr id="18435" name="Rectangle 3"/>
          <p:cNvSpPr>
            <a:spLocks noGrp="1" noChangeArrowheads="1"/>
          </p:cNvSpPr>
          <p:nvPr>
            <p:ph idx="1"/>
          </p:nvPr>
        </p:nvSpPr>
        <p:spPr/>
        <p:txBody>
          <a:bodyPr/>
          <a:lstStyle/>
          <a:p>
            <a:pPr>
              <a:lnSpc>
                <a:spcPct val="90000"/>
              </a:lnSpc>
            </a:pPr>
            <a:r>
              <a:rPr lang="es-ES" b="1"/>
              <a:t>B. Identificación con el Corazón de Dios: </a:t>
            </a:r>
            <a:r>
              <a:rPr lang="es-ES"/>
              <a:t>Este es el aspecto más importante e indispensable para realizar la obra de Dios.</a:t>
            </a:r>
            <a:endParaRPr lang="es-ES" b="1"/>
          </a:p>
          <a:p>
            <a:pPr>
              <a:lnSpc>
                <a:spcPct val="90000"/>
              </a:lnSpc>
            </a:pPr>
            <a:r>
              <a:rPr lang="es-ES" b="1"/>
              <a:t>a)  Sentir lo que Dios siente, amar como Dios ama, llorar como Dios llora por nuestra nación, ciudad, pueblo, familia: </a:t>
            </a:r>
            <a:r>
              <a:rPr lang="es-ES"/>
              <a:t>Eso es realmente tener la visión</a:t>
            </a:r>
            <a:r>
              <a:rPr lang="es-ES" b="1"/>
              <a:t> </a:t>
            </a:r>
            <a:r>
              <a:rPr lang="es-ES"/>
              <a:t>divina </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endParaRPr lang="es-ES_tradnl"/>
          </a:p>
        </p:txBody>
      </p:sp>
      <p:sp>
        <p:nvSpPr>
          <p:cNvPr id="19459" name="Rectangle 3"/>
          <p:cNvSpPr>
            <a:spLocks noGrp="1" noChangeArrowheads="1"/>
          </p:cNvSpPr>
          <p:nvPr>
            <p:ph idx="1"/>
          </p:nvPr>
        </p:nvSpPr>
        <p:spPr/>
        <p:txBody>
          <a:bodyPr/>
          <a:lstStyle/>
          <a:p>
            <a:r>
              <a:rPr lang="es-ES" b="1"/>
              <a:t>b)  Ejemplos de grandes siervos de Dios:</a:t>
            </a:r>
            <a:endParaRPr lang="es-ES"/>
          </a:p>
          <a:p>
            <a:r>
              <a:rPr lang="es-ES"/>
              <a:t>Eliseo  2 Reyes 8:11-12</a:t>
            </a:r>
          </a:p>
          <a:p>
            <a:r>
              <a:rPr lang="es-ES"/>
              <a:t>Nehemías  Nehemías 2:1-5</a:t>
            </a:r>
          </a:p>
          <a:p>
            <a:r>
              <a:rPr lang="es-ES"/>
              <a:t>Jesús  Lucas 19:41-44</a:t>
            </a:r>
          </a:p>
          <a:p>
            <a:r>
              <a:rPr lang="es-ES"/>
              <a:t>Pablo  Romanos 9:1-3</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endParaRPr lang="es-ES_tradnl"/>
          </a:p>
        </p:txBody>
      </p:sp>
      <p:sp>
        <p:nvSpPr>
          <p:cNvPr id="20483" name="Rectangle 3"/>
          <p:cNvSpPr>
            <a:spLocks noGrp="1" noChangeArrowheads="1"/>
          </p:cNvSpPr>
          <p:nvPr>
            <p:ph idx="1"/>
          </p:nvPr>
        </p:nvSpPr>
        <p:spPr/>
        <p:txBody>
          <a:bodyPr/>
          <a:lstStyle/>
          <a:p>
            <a:pPr>
              <a:lnSpc>
                <a:spcPct val="90000"/>
              </a:lnSpc>
            </a:pPr>
            <a:r>
              <a:rPr lang="es-ES" sz="2400" b="1"/>
              <a:t>C.  Comunión Con Cristo: </a:t>
            </a:r>
            <a:r>
              <a:rPr lang="es-ES" sz="2400"/>
              <a:t>Así como tener una experiencia, un encuentro sobrenatural con Dios es fundamental en el restauración; de igual manera para obtener al visión de Dios, es indispensable tener una estrecha comunicación con Cristo.  Moisés recibió la visión de Dios por medio de la voz de Cristo en medio de la zarza ardiente. Éxodo 3:2.  Esto se puede lograr por medio de:</a:t>
            </a:r>
          </a:p>
          <a:p>
            <a:pPr>
              <a:lnSpc>
                <a:spcPct val="90000"/>
              </a:lnSpc>
            </a:pPr>
            <a:r>
              <a:rPr lang="es-ES" sz="2400"/>
              <a:t>Oración</a:t>
            </a:r>
          </a:p>
          <a:p>
            <a:pPr>
              <a:lnSpc>
                <a:spcPct val="90000"/>
              </a:lnSpc>
            </a:pPr>
            <a:r>
              <a:rPr lang="es-ES" sz="2400"/>
              <a:t>Lectura y memorización de la Biblia</a:t>
            </a:r>
          </a:p>
          <a:p>
            <a:pPr>
              <a:lnSpc>
                <a:spcPct val="90000"/>
              </a:lnSpc>
            </a:pPr>
            <a:r>
              <a:rPr lang="es-ES" sz="2400"/>
              <a:t>Ayuno</a:t>
            </a:r>
          </a:p>
          <a:p>
            <a:pPr>
              <a:lnSpc>
                <a:spcPct val="90000"/>
              </a:lnSpc>
            </a:pPr>
            <a:r>
              <a:rPr lang="es-ES" sz="2400"/>
              <a:t>Vigilias, etc.</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s-ES"/>
              <a:t>Éxodo 3:7-9</a:t>
            </a:r>
          </a:p>
        </p:txBody>
      </p:sp>
      <p:sp>
        <p:nvSpPr>
          <p:cNvPr id="3075" name="Rectangle 3"/>
          <p:cNvSpPr>
            <a:spLocks noGrp="1" noChangeArrowheads="1"/>
          </p:cNvSpPr>
          <p:nvPr>
            <p:ph idx="1"/>
          </p:nvPr>
        </p:nvSpPr>
        <p:spPr/>
        <p:txBody>
          <a:bodyPr/>
          <a:lstStyle/>
          <a:p>
            <a:pPr>
              <a:lnSpc>
                <a:spcPct val="80000"/>
              </a:lnSpc>
            </a:pPr>
            <a:endParaRPr lang="es-ES" sz="1800"/>
          </a:p>
          <a:p>
            <a:pPr>
              <a:lnSpc>
                <a:spcPct val="80000"/>
              </a:lnSpc>
            </a:pPr>
            <a:r>
              <a:rPr lang="es-ES" sz="2800"/>
              <a:t>Y dijo Jehová: Bien he visto la aflicción de mi pueblo que está en Egipto, y he oído su clamor á causa de sus exactores; pues tengo conocidas sus angustias: Y he descendido para librarlos de mano de los Egipcios, y sacarlos de aquella tierra á una tierra buena y ancha, á tierra que fluye leche y miel, á los lugares del Cananeo, del Hetheo, del Amorrheo, del Pherezeo, del Heveo, y del Jebuseo. El clamor, pues, de los hijos de Israel ha venido delante de mí, y también he visto la opresión con que los Egipcios los oprimen.</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endParaRPr lang="es-ES_tradnl"/>
          </a:p>
        </p:txBody>
      </p:sp>
      <p:sp>
        <p:nvSpPr>
          <p:cNvPr id="21507" name="Rectangle 3"/>
          <p:cNvSpPr>
            <a:spLocks noGrp="1" noChangeArrowheads="1"/>
          </p:cNvSpPr>
          <p:nvPr>
            <p:ph idx="1"/>
          </p:nvPr>
        </p:nvSpPr>
        <p:spPr/>
        <p:txBody>
          <a:bodyPr/>
          <a:lstStyle/>
          <a:p>
            <a:r>
              <a:rPr lang="es-ES"/>
              <a:t>Dios quiere implantar su visión en su vida y corazón, desea tener un encuentro sobrenatural con usted, no deje pasar esta oportunidad y atienda a la voz de Dios.</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endParaRPr lang="es-ES_tradnl"/>
          </a:p>
        </p:txBody>
      </p:sp>
      <p:sp>
        <p:nvSpPr>
          <p:cNvPr id="4099" name="Rectangle 3"/>
          <p:cNvSpPr>
            <a:spLocks noGrp="1" noChangeArrowheads="1"/>
          </p:cNvSpPr>
          <p:nvPr>
            <p:ph idx="1"/>
          </p:nvPr>
        </p:nvSpPr>
        <p:spPr>
          <a:xfrm>
            <a:off x="457200" y="260350"/>
            <a:ext cx="8229600" cy="5865813"/>
          </a:xfrm>
        </p:spPr>
        <p:txBody>
          <a:bodyPr/>
          <a:lstStyle/>
          <a:p>
            <a:pPr>
              <a:lnSpc>
                <a:spcPct val="80000"/>
              </a:lnSpc>
              <a:buFontTx/>
              <a:buNone/>
            </a:pPr>
            <a:r>
              <a:rPr lang="es-ES" sz="2400" b="1"/>
              <a:t> </a:t>
            </a:r>
            <a:r>
              <a:rPr lang="es-ES" sz="2400"/>
              <a:t>Aprender que Dios ama al mundo y que quiere que todos sean salvos y que sus hijos sientan el amor y dolor que Él siente por la humanidad para que cumplan con el mandato de compartir el evangelio.</a:t>
            </a:r>
            <a:endParaRPr lang="es-ES" sz="2400" b="1"/>
          </a:p>
          <a:p>
            <a:pPr>
              <a:lnSpc>
                <a:spcPct val="80000"/>
              </a:lnSpc>
              <a:buFontTx/>
              <a:buNone/>
            </a:pPr>
            <a:r>
              <a:rPr lang="es-ES" sz="2400" b="1"/>
              <a:t> </a:t>
            </a:r>
            <a:r>
              <a:rPr lang="es-ES" sz="2400"/>
              <a:t>Los recién nacidos cuando cumplen una semana tienen una agudeza visual del 5%, no perciben los colores, ni ven con nitidez, sino desenfocada.  A los 3 o 4 meses su agudeza visual se duplica al 10%, perciben los colores pálidamente y empiezan a reconocer caras, especialmente la de su madre.  A los 7-8 meses sigue aumentando al 20%, ven los colores más vivos. Al año su agudeza visual es de un 40%, perciben los detalles y saben calcular las distancias, aún cuando no distinguen bien los colores, esto ocurre hasta los 2 años y medio.  ¿A los cuantos días abre los ojos un cristiano?  Un cristiano con los ojos abiertos es un cristiano con visión, y útil en las manos de Dios, uno con los ojos cerrados a la necesidad de su prójimo no puede ser usado por el Señor.</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s-ES"/>
              <a:t>I.    VISIÓN HUMANA,</a:t>
            </a:r>
          </a:p>
        </p:txBody>
      </p:sp>
      <p:sp>
        <p:nvSpPr>
          <p:cNvPr id="5123" name="Rectangle 3"/>
          <p:cNvSpPr>
            <a:spLocks noGrp="1" noChangeArrowheads="1"/>
          </p:cNvSpPr>
          <p:nvPr>
            <p:ph idx="1"/>
          </p:nvPr>
        </p:nvSpPr>
        <p:spPr/>
        <p:txBody>
          <a:bodyPr/>
          <a:lstStyle/>
          <a:p>
            <a:r>
              <a:rPr lang="es-ES"/>
              <a:t>Por la condición pecaminosa el hombre ve la vida de forma distinta a Dios, veamos las características de la vida que el hombre ve:</a:t>
            </a:r>
          </a:p>
          <a:p>
            <a:r>
              <a:rPr lang="es-ES"/>
              <a:t> </a:t>
            </a:r>
            <a:r>
              <a:rPr lang="es-ES" b="1"/>
              <a:t>A. Visión Limitada: </a:t>
            </a:r>
            <a:r>
              <a:rPr lang="es-ES"/>
              <a:t>El hombre hace planes hasta donde sus ojos, la ciencia, la lógica llegan.</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a:lstStyle/>
          <a:p>
            <a:r>
              <a:rPr lang="es-ES" b="1"/>
              <a:t>B.</a:t>
            </a:r>
            <a:r>
              <a:rPr lang="es-ES"/>
              <a:t>  </a:t>
            </a:r>
            <a:r>
              <a:rPr lang="es-ES" b="1"/>
              <a:t>Visión Egoísta: </a:t>
            </a:r>
            <a:r>
              <a:rPr lang="es-ES"/>
              <a:t>El ser humano tiene objetivos en la vida a fin de obtener provecho personal y nada más. Las empresas ofrecen beneficios, pero esperando algo a cambio.</a:t>
            </a:r>
            <a:endParaRPr lang="es-ES" b="1"/>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endParaRPr lang="es-ES_tradnl"/>
          </a:p>
        </p:txBody>
      </p:sp>
      <p:sp>
        <p:nvSpPr>
          <p:cNvPr id="7171" name="Rectangle 3"/>
          <p:cNvSpPr>
            <a:spLocks noGrp="1" noChangeArrowheads="1"/>
          </p:cNvSpPr>
          <p:nvPr>
            <p:ph idx="1"/>
          </p:nvPr>
        </p:nvSpPr>
        <p:spPr/>
        <p:txBody>
          <a:bodyPr/>
          <a:lstStyle/>
          <a:p>
            <a:r>
              <a:rPr lang="es-ES" b="1"/>
              <a:t>C.</a:t>
            </a:r>
            <a:r>
              <a:rPr lang="es-ES"/>
              <a:t> </a:t>
            </a:r>
            <a:r>
              <a:rPr lang="es-ES" b="1"/>
              <a:t>Visión Insensible: </a:t>
            </a:r>
            <a:r>
              <a:rPr lang="es-ES"/>
              <a:t>No le importa el dolor ajeno, sólo le interesa alcanzar sus objetivos, y si alguien no le es útil, simplemente lo hace a un lado.  Para él los demás solo son objetos y no sujetos.</a:t>
            </a:r>
          </a:p>
          <a:p>
            <a:endParaRPr lang="es-ES"/>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s-ES"/>
              <a:t>II.   VISIÓN DIVINA</a:t>
            </a:r>
          </a:p>
        </p:txBody>
      </p:sp>
      <p:sp>
        <p:nvSpPr>
          <p:cNvPr id="8195" name="Rectangle 3"/>
          <p:cNvSpPr>
            <a:spLocks noGrp="1" noChangeArrowheads="1"/>
          </p:cNvSpPr>
          <p:nvPr>
            <p:ph idx="1"/>
          </p:nvPr>
        </p:nvSpPr>
        <p:spPr/>
        <p:txBody>
          <a:bodyPr/>
          <a:lstStyle/>
          <a:p>
            <a:r>
              <a:rPr lang="es-ES"/>
              <a:t>Cuáles son las características de la visión de Dios:</a:t>
            </a:r>
          </a:p>
          <a:p>
            <a:r>
              <a:rPr lang="es-ES"/>
              <a:t> </a:t>
            </a:r>
            <a:r>
              <a:rPr lang="es-ES" b="1"/>
              <a:t>A. Visión Ilimitada: </a:t>
            </a:r>
            <a:r>
              <a:rPr lang="es-ES"/>
              <a:t>Dios es omnipotente (todo lo puede hacer) y supera lo que la lógica, la ciencia, la razón o el ojo humano puede ver.</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es-ES_tradnl"/>
          </a:p>
        </p:txBody>
      </p:sp>
      <p:sp>
        <p:nvSpPr>
          <p:cNvPr id="9219" name="Rectangle 3"/>
          <p:cNvSpPr>
            <a:spLocks noGrp="1" noChangeArrowheads="1"/>
          </p:cNvSpPr>
          <p:nvPr>
            <p:ph idx="1"/>
          </p:nvPr>
        </p:nvSpPr>
        <p:spPr/>
        <p:txBody>
          <a:bodyPr/>
          <a:lstStyle/>
          <a:p>
            <a:r>
              <a:rPr lang="es-ES" b="1"/>
              <a:t>a) Dios libró al pueblo de Israel de la esclavitud egipcia: </a:t>
            </a:r>
            <a:r>
              <a:rPr lang="es-ES"/>
              <a:t>El tenía la forma y el      poder para hacerlo. “</a:t>
            </a:r>
            <a:r>
              <a:rPr lang="es-ES" i="1"/>
              <a:t>y he descendido para librarlos de los egipcios, y sacarlos de aquella tierra…” </a:t>
            </a:r>
            <a:r>
              <a:rPr lang="es-ES"/>
              <a:t> Éxodo 3:8.</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endParaRPr lang="es-ES_tradnl"/>
          </a:p>
        </p:txBody>
      </p:sp>
      <p:sp>
        <p:nvSpPr>
          <p:cNvPr id="10243" name="Rectangle 3"/>
          <p:cNvSpPr>
            <a:spLocks noGrp="1" noChangeArrowheads="1"/>
          </p:cNvSpPr>
          <p:nvPr>
            <p:ph idx="1"/>
          </p:nvPr>
        </p:nvSpPr>
        <p:spPr/>
        <p:txBody>
          <a:bodyPr/>
          <a:lstStyle/>
          <a:p>
            <a:r>
              <a:rPr lang="es-ES"/>
              <a:t> </a:t>
            </a:r>
            <a:r>
              <a:rPr lang="es-ES" b="1"/>
              <a:t>b) Dios puede cambiar las circunstancias imposibles para el hombre:</a:t>
            </a:r>
            <a:r>
              <a:rPr lang="es-ES"/>
              <a:t> Cambiar al peor pecador, sanar al desahuciado, resolver el problema familiar, etc.</a:t>
            </a:r>
          </a:p>
        </p:txBody>
      </p:sp>
      <p:pic>
        <p:nvPicPr>
          <p:cNvPr id="7" name="Ministerios la mision wmv.wmv">
            <a:hlinkClick r:id="" action="ppaction://media"/>
          </p:cNvPr>
          <p:cNvPicPr>
            <a:picLocks noRot="1" noChangeAspect="1"/>
          </p:cNvPicPr>
          <p:nvPr>
            <a:videoFile r:link="rId1"/>
          </p:nvPr>
        </p:nvPicPr>
        <p:blipFill>
          <a:blip r:embed="rId3" cstate="print"/>
          <a:stretch>
            <a:fillRect/>
          </a:stretch>
        </p:blipFill>
        <p:spPr>
          <a:xfrm>
            <a:off x="7524760" y="5643570"/>
            <a:ext cx="1619240" cy="121443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780"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7"/>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7"/>
                                        </p:tgtEl>
                                      </p:cBhvr>
                                    </p:cmd>
                                  </p:childTnLst>
                                </p:cTn>
                              </p:par>
                            </p:childTnLst>
                          </p:cTn>
                        </p:par>
                      </p:childTnLst>
                    </p:cTn>
                  </p:par>
                </p:childTnLst>
              </p:cTn>
              <p:nextCondLst>
                <p:cond evt="onClick" delay="0">
                  <p:tgtEl>
                    <p:spTgt spid="7"/>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7"/>
                </p:tgtEl>
              </p:cMediaNode>
            </p:vide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108</TotalTime>
  <Words>1074</Words>
  <Application>Microsoft Office PowerPoint</Application>
  <PresentationFormat>Presentación en pantalla (4:3)</PresentationFormat>
  <Paragraphs>42</Paragraphs>
  <Slides>20</Slides>
  <Notes>0</Notes>
  <HiddenSlides>0</HiddenSlides>
  <MMClips>20</MMClips>
  <ScaleCrop>false</ScaleCrop>
  <HeadingPairs>
    <vt:vector size="6" baseType="variant">
      <vt:variant>
        <vt:lpstr>Fuentes usadas</vt:lpstr>
      </vt:variant>
      <vt:variant>
        <vt:i4>1</vt:i4>
      </vt:variant>
      <vt:variant>
        <vt:lpstr>Tema</vt:lpstr>
      </vt:variant>
      <vt:variant>
        <vt:i4>1</vt:i4>
      </vt:variant>
      <vt:variant>
        <vt:lpstr>Títulos de diapositiva</vt:lpstr>
      </vt:variant>
      <vt:variant>
        <vt:i4>20</vt:i4>
      </vt:variant>
    </vt:vector>
  </HeadingPairs>
  <TitlesOfParts>
    <vt:vector size="22" baseType="lpstr">
      <vt:lpstr>Arial</vt:lpstr>
      <vt:lpstr>Metro</vt:lpstr>
      <vt:lpstr>VISION</vt:lpstr>
      <vt:lpstr>Éxodo 3:7-9</vt:lpstr>
      <vt:lpstr>Diapositiva 3</vt:lpstr>
      <vt:lpstr>I.    VISIÓN HUMANA,</vt:lpstr>
      <vt:lpstr>Diapositiva 5</vt:lpstr>
      <vt:lpstr>Diapositiva 6</vt:lpstr>
      <vt:lpstr>II.   VISIÓN DIVINA</vt:lpstr>
      <vt:lpstr>Diapositiva 8</vt:lpstr>
      <vt:lpstr>Diapositiva 9</vt:lpstr>
      <vt:lpstr>Diapositiva 10</vt:lpstr>
      <vt:lpstr>Diapositiva 11</vt:lpstr>
      <vt:lpstr>Diapositiva 12</vt:lpstr>
      <vt:lpstr>Diapositiva 13</vt:lpstr>
      <vt:lpstr>III. LA VISIÓN DIVINA EN EL CORAZON HUMANO:</vt:lpstr>
      <vt:lpstr>Diapositiva 15</vt:lpstr>
      <vt:lpstr>Diapositiva 16</vt:lpstr>
      <vt:lpstr>Diapositiva 17</vt:lpstr>
      <vt:lpstr>Diapositiva 18</vt:lpstr>
      <vt:lpstr>Diapositiva 19</vt:lpstr>
      <vt:lpstr>Diapositiva 20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VISION</dc:title>
  <dc:creator>La mision</dc:creator>
  <cp:lastModifiedBy>WinuE</cp:lastModifiedBy>
  <cp:revision>4</cp:revision>
  <dcterms:created xsi:type="dcterms:W3CDTF">2009-01-27T01:28:02Z</dcterms:created>
  <dcterms:modified xsi:type="dcterms:W3CDTF">2009-09-02T23:38:09Z</dcterms:modified>
</cp:coreProperties>
</file>