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63" r:id="rId4"/>
    <p:sldId id="277" r:id="rId5"/>
    <p:sldId id="262" r:id="rId6"/>
    <p:sldId id="261" r:id="rId7"/>
    <p:sldId id="278" r:id="rId8"/>
    <p:sldId id="268" r:id="rId9"/>
    <p:sldId id="279" r:id="rId10"/>
    <p:sldId id="269" r:id="rId11"/>
    <p:sldId id="270" r:id="rId12"/>
    <p:sldId id="280" r:id="rId13"/>
    <p:sldId id="272" r:id="rId14"/>
    <p:sldId id="295" r:id="rId15"/>
    <p:sldId id="264" r:id="rId16"/>
    <p:sldId id="258" r:id="rId17"/>
    <p:sldId id="260" r:id="rId18"/>
    <p:sldId id="259" r:id="rId19"/>
    <p:sldId id="265" r:id="rId20"/>
    <p:sldId id="294" r:id="rId21"/>
    <p:sldId id="266" r:id="rId22"/>
    <p:sldId id="291" r:id="rId23"/>
    <p:sldId id="267" r:id="rId24"/>
    <p:sldId id="292" r:id="rId25"/>
    <p:sldId id="273" r:id="rId26"/>
    <p:sldId id="281" r:id="rId27"/>
    <p:sldId id="282" r:id="rId28"/>
    <p:sldId id="283" r:id="rId29"/>
    <p:sldId id="284" r:id="rId30"/>
    <p:sldId id="285" r:id="rId31"/>
    <p:sldId id="286" r:id="rId32"/>
    <p:sldId id="274" r:id="rId33"/>
    <p:sldId id="288" r:id="rId34"/>
    <p:sldId id="289" r:id="rId35"/>
    <p:sldId id="293" r:id="rId36"/>
    <p:sldId id="275" r:id="rId37"/>
    <p:sldId id="276" r:id="rId38"/>
    <p:sldId id="290"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0" d="100"/>
          <a:sy n="90" d="100"/>
        </p:scale>
        <p:origin x="-87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17343-F05A-4E63-BADD-DC4BAB63E84A}" type="datetimeFigureOut">
              <a:rPr lang="es-MX" smtClean="0"/>
              <a:pPr/>
              <a:t>20/11/13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7343-F05A-4E63-BADD-DC4BAB63E84A}" type="datetimeFigureOut">
              <a:rPr lang="es-MX" smtClean="0"/>
              <a:pPr/>
              <a:t>20/11/13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4B81E-ED0F-43DF-87BA-EC9DF9D6107F}"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571472" y="1"/>
            <a:ext cx="7772400" cy="1071546"/>
          </a:xfrm>
        </p:spPr>
        <p:txBody>
          <a:bodyPr>
            <a:normAutofit/>
          </a:bodyPr>
          <a:lstStyle/>
          <a:p>
            <a:r>
              <a:rPr lang="es-MX" sz="4800" dirty="0" smtClean="0">
                <a:solidFill>
                  <a:schemeClr val="bg1"/>
                </a:solidFill>
              </a:rPr>
              <a:t>VENCIENDO EL GIGANTE</a:t>
            </a:r>
            <a:endParaRPr lang="es-MX" sz="4800" dirty="0">
              <a:solidFill>
                <a:schemeClr val="bg1"/>
              </a:solidFill>
            </a:endParaRPr>
          </a:p>
        </p:txBody>
      </p:sp>
      <p:sp>
        <p:nvSpPr>
          <p:cNvPr id="3" name="2 Subtítulo"/>
          <p:cNvSpPr>
            <a:spLocks noGrp="1"/>
          </p:cNvSpPr>
          <p:nvPr>
            <p:ph type="subTitle" idx="4294967295"/>
          </p:nvPr>
        </p:nvSpPr>
        <p:spPr>
          <a:xfrm>
            <a:off x="928662" y="928670"/>
            <a:ext cx="7500990" cy="1143008"/>
          </a:xfrm>
        </p:spPr>
        <p:txBody>
          <a:bodyPr>
            <a:noAutofit/>
          </a:bodyPr>
          <a:lstStyle/>
          <a:p>
            <a:pPr algn="ctr">
              <a:buNone/>
            </a:pPr>
            <a:r>
              <a:rPr lang="es-MX" sz="5400" dirty="0" smtClean="0">
                <a:solidFill>
                  <a:schemeClr val="bg1"/>
                </a:solidFill>
              </a:rPr>
              <a:t>DE LA MEDIOCRIDAD</a:t>
            </a:r>
            <a:endParaRPr lang="es-MX" sz="54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742366" y="1643050"/>
            <a:ext cx="7830162" cy="5214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14366" y="-214338"/>
            <a:ext cx="8229600" cy="1143000"/>
          </a:xfrm>
        </p:spPr>
        <p:txBody>
          <a:bodyPr/>
          <a:lstStyle/>
          <a:p>
            <a:r>
              <a:rPr lang="es-MX" dirty="0" smtClean="0">
                <a:solidFill>
                  <a:schemeClr val="bg1"/>
                </a:solidFill>
              </a:rPr>
              <a:t>EJEMPLOS BIBLICOS</a:t>
            </a:r>
            <a:endParaRPr lang="es-MX" dirty="0">
              <a:solidFill>
                <a:schemeClr val="bg1"/>
              </a:solidFill>
            </a:endParaRPr>
          </a:p>
        </p:txBody>
      </p:sp>
      <p:sp>
        <p:nvSpPr>
          <p:cNvPr id="3" name="2 Marcador de contenido"/>
          <p:cNvSpPr>
            <a:spLocks noGrp="1"/>
          </p:cNvSpPr>
          <p:nvPr>
            <p:ph idx="4294967295"/>
          </p:nvPr>
        </p:nvSpPr>
        <p:spPr>
          <a:xfrm>
            <a:off x="0" y="642918"/>
            <a:ext cx="7000892" cy="6072230"/>
          </a:xfrm>
        </p:spPr>
        <p:txBody>
          <a:bodyPr>
            <a:normAutofit/>
          </a:bodyPr>
          <a:lstStyle/>
          <a:p>
            <a:r>
              <a:rPr lang="es-MX" dirty="0" smtClean="0">
                <a:solidFill>
                  <a:schemeClr val="bg1"/>
                </a:solidFill>
              </a:rPr>
              <a:t>OFRENDA DE CAIN</a:t>
            </a:r>
          </a:p>
          <a:p>
            <a:r>
              <a:rPr lang="es-MX" dirty="0" smtClean="0">
                <a:solidFill>
                  <a:schemeClr val="bg1"/>
                </a:solidFill>
              </a:rPr>
              <a:t>4:3 Y aconteció andando el tiempo, que Caín trajo del fruto de la tierra una ofrenda a Jehová. </a:t>
            </a:r>
            <a:br>
              <a:rPr lang="es-MX" dirty="0" smtClean="0">
                <a:solidFill>
                  <a:schemeClr val="bg1"/>
                </a:solidFill>
              </a:rPr>
            </a:br>
            <a:r>
              <a:rPr lang="es-MX" dirty="0" smtClean="0">
                <a:solidFill>
                  <a:schemeClr val="bg1"/>
                </a:solidFill>
              </a:rPr>
              <a:t>4:4 Y Abel trajo también de los primogénitos de sus ovejas, de lo más gordo de ellas. Y miró Jehová con agrado a Abel y a su ofrenda; </a:t>
            </a:r>
            <a:br>
              <a:rPr lang="es-MX" dirty="0" smtClean="0">
                <a:solidFill>
                  <a:schemeClr val="bg1"/>
                </a:solidFill>
              </a:rPr>
            </a:br>
            <a:r>
              <a:rPr lang="es-MX" dirty="0" smtClean="0">
                <a:solidFill>
                  <a:schemeClr val="bg1"/>
                </a:solidFill>
              </a:rPr>
              <a:t>4:5 pero no miró con agrado a Caín y a la ofrenda suya. Y se ensañó Caín en gran manera, y decayó su semblante. </a:t>
            </a:r>
            <a:br>
              <a:rPr lang="es-MX" dirty="0" smtClean="0">
                <a:solidFill>
                  <a:schemeClr val="bg1"/>
                </a:solidFill>
              </a:rPr>
            </a:br>
            <a:endParaRPr lang="es-MX" dirty="0" smtClean="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6721123" y="3786191"/>
            <a:ext cx="2422910" cy="3071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85720" y="-24"/>
            <a:ext cx="8229600" cy="714380"/>
          </a:xfrm>
        </p:spPr>
        <p:txBody>
          <a:bodyPr>
            <a:normAutofit fontScale="90000"/>
          </a:bodyPr>
          <a:lstStyle/>
          <a:p>
            <a:r>
              <a:rPr lang="es-MX" dirty="0" smtClean="0">
                <a:solidFill>
                  <a:schemeClr val="bg1"/>
                </a:solidFill>
              </a:rPr>
              <a:t>SAUL</a:t>
            </a:r>
            <a:endParaRPr lang="es-MX" dirty="0">
              <a:solidFill>
                <a:schemeClr val="bg1"/>
              </a:solidFill>
            </a:endParaRPr>
          </a:p>
        </p:txBody>
      </p:sp>
      <p:sp>
        <p:nvSpPr>
          <p:cNvPr id="3" name="2 Marcador de contenido"/>
          <p:cNvSpPr>
            <a:spLocks noGrp="1"/>
          </p:cNvSpPr>
          <p:nvPr>
            <p:ph idx="4294967295"/>
          </p:nvPr>
        </p:nvSpPr>
        <p:spPr>
          <a:xfrm>
            <a:off x="0" y="571480"/>
            <a:ext cx="9144000" cy="6286520"/>
          </a:xfrm>
        </p:spPr>
        <p:txBody>
          <a:bodyPr>
            <a:noAutofit/>
          </a:bodyPr>
          <a:lstStyle/>
          <a:p>
            <a:r>
              <a:rPr lang="es-MX" sz="3600" dirty="0" smtClean="0">
                <a:solidFill>
                  <a:schemeClr val="bg1"/>
                </a:solidFill>
              </a:rPr>
              <a:t>15:3 Ve, pues, y hiere a </a:t>
            </a:r>
            <a:r>
              <a:rPr lang="es-MX" sz="3600" dirty="0" err="1" smtClean="0">
                <a:solidFill>
                  <a:schemeClr val="bg1"/>
                </a:solidFill>
              </a:rPr>
              <a:t>Amalec</a:t>
            </a:r>
            <a:r>
              <a:rPr lang="es-MX" sz="3600" dirty="0" smtClean="0">
                <a:solidFill>
                  <a:schemeClr val="bg1"/>
                </a:solidFill>
              </a:rPr>
              <a:t>, y destruye todo lo que tiene, y no te apiades de él; mata a hombres, mujeres, niños, y aun los de pecho, vacas, ovejas, camellos y asnos.</a:t>
            </a:r>
          </a:p>
          <a:p>
            <a:r>
              <a:rPr lang="es-MX" sz="3600" dirty="0" smtClean="0">
                <a:solidFill>
                  <a:schemeClr val="bg1"/>
                </a:solidFill>
              </a:rPr>
              <a:t>15:11 Me pesa haber puesto por rey a Saúl, porque se ha vuelto de en pos de mí, y no ha cumplido mis palabras. Y se apesadumbró Samuel, y clamó a Jehová toda aquella noche.</a:t>
            </a:r>
            <a:br>
              <a:rPr lang="es-MX" sz="3600" dirty="0" smtClean="0">
                <a:solidFill>
                  <a:schemeClr val="bg1"/>
                </a:solidFill>
              </a:rPr>
            </a:br>
            <a:endParaRPr lang="es-MX" sz="3600" dirty="0" smtClean="0">
              <a:solidFill>
                <a:schemeClr val="bg1"/>
              </a:solidFill>
            </a:endParaRPr>
          </a:p>
          <a:p>
            <a:pPr>
              <a:buNone/>
            </a:pPr>
            <a:endParaRPr lang="es-MX" sz="3600" dirty="0" smtClean="0">
              <a:solidFill>
                <a:schemeClr val="bg1"/>
              </a:solidFill>
            </a:endParaRPr>
          </a:p>
          <a:p>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MX" sz="3600" dirty="0" smtClean="0">
                <a:solidFill>
                  <a:schemeClr val="bg1"/>
                </a:solidFill>
              </a:rPr>
              <a:t>15:20 Y Saúl respondió a Samuel: Antes bien he obedecido la voz de Jehová, y fui a la misión que Jehová me envió, y he traído a </a:t>
            </a:r>
            <a:r>
              <a:rPr lang="es-MX" sz="3600" dirty="0" err="1" smtClean="0">
                <a:solidFill>
                  <a:schemeClr val="bg1"/>
                </a:solidFill>
              </a:rPr>
              <a:t>Agag</a:t>
            </a:r>
            <a:r>
              <a:rPr lang="es-MX" sz="3600" dirty="0" smtClean="0">
                <a:solidFill>
                  <a:schemeClr val="bg1"/>
                </a:solidFill>
              </a:rPr>
              <a:t> rey de </a:t>
            </a:r>
            <a:r>
              <a:rPr lang="es-MX" sz="3600" dirty="0" err="1" smtClean="0">
                <a:solidFill>
                  <a:schemeClr val="bg1"/>
                </a:solidFill>
              </a:rPr>
              <a:t>Amalec</a:t>
            </a:r>
            <a:r>
              <a:rPr lang="es-MX" sz="3600" dirty="0" smtClean="0">
                <a:solidFill>
                  <a:schemeClr val="bg1"/>
                </a:solidFill>
              </a:rPr>
              <a:t>, y he destruido a los amalecitas. </a:t>
            </a:r>
            <a:br>
              <a:rPr lang="es-MX" sz="3600" dirty="0" smtClean="0">
                <a:solidFill>
                  <a:schemeClr val="bg1"/>
                </a:solidFill>
              </a:rPr>
            </a:br>
            <a:r>
              <a:rPr lang="es-MX" sz="3600" dirty="0" smtClean="0">
                <a:solidFill>
                  <a:schemeClr val="bg1"/>
                </a:solidFill>
              </a:rPr>
              <a:t>15:21 Mas el pueblo tomó del botín ovejas y vacas, las primicias del anatema, para ofrecer sacrificios a Jehová tu Dios en </a:t>
            </a:r>
            <a:r>
              <a:rPr lang="es-MX" sz="3600" dirty="0" err="1" smtClean="0">
                <a:solidFill>
                  <a:schemeClr val="bg1"/>
                </a:solidFill>
              </a:rPr>
              <a:t>Gilgal</a:t>
            </a:r>
            <a:r>
              <a:rPr lang="es-MX" sz="3600" dirty="0" smtClean="0">
                <a:solidFill>
                  <a:schemeClr val="bg1"/>
                </a:solidFill>
              </a:rPr>
              <a:t>. </a:t>
            </a:r>
            <a:br>
              <a:rPr lang="es-MX" sz="3600" dirty="0" smtClean="0">
                <a:solidFill>
                  <a:schemeClr val="bg1"/>
                </a:solidFill>
              </a:rPr>
            </a:br>
            <a:r>
              <a:rPr lang="es-MX" sz="3600" dirty="0" smtClean="0">
                <a:solidFill>
                  <a:schemeClr val="bg1"/>
                </a:solidFill>
              </a:rPr>
              <a:t>15:22 Y Samuel dijo: ¿Se complace Jehová tanto en los holocaustos y víctimas, como en que se obedezca a las palabras de Jehová? Ciertamente el obedecer es mejor que los sacrificios, y el prestar atención que la grosura de los carneros. </a:t>
            </a:r>
            <a:endParaRPr lang="es-MX"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596" y="0"/>
            <a:ext cx="8229600" cy="1143000"/>
          </a:xfrm>
        </p:spPr>
        <p:txBody>
          <a:bodyPr>
            <a:normAutofit fontScale="90000"/>
          </a:bodyPr>
          <a:lstStyle/>
          <a:p>
            <a:r>
              <a:rPr lang="es-MX" dirty="0" smtClean="0">
                <a:solidFill>
                  <a:schemeClr val="bg1"/>
                </a:solidFill>
              </a:rPr>
              <a:t>PARABOLA DE LOS TALENTOS</a:t>
            </a:r>
            <a:br>
              <a:rPr lang="es-MX" dirty="0" smtClean="0">
                <a:solidFill>
                  <a:schemeClr val="bg1"/>
                </a:solidFill>
              </a:rPr>
            </a:br>
            <a:endParaRPr lang="es-MX" dirty="0">
              <a:solidFill>
                <a:schemeClr val="bg1"/>
              </a:solidFill>
            </a:endParaRPr>
          </a:p>
        </p:txBody>
      </p:sp>
      <p:sp>
        <p:nvSpPr>
          <p:cNvPr id="3" name="2 Marcador de contenido"/>
          <p:cNvSpPr>
            <a:spLocks noGrp="1"/>
          </p:cNvSpPr>
          <p:nvPr>
            <p:ph idx="4294967295"/>
          </p:nvPr>
        </p:nvSpPr>
        <p:spPr>
          <a:xfrm>
            <a:off x="0" y="571480"/>
            <a:ext cx="9144000" cy="6286520"/>
          </a:xfrm>
        </p:spPr>
        <p:txBody>
          <a:bodyPr>
            <a:normAutofit/>
          </a:bodyPr>
          <a:lstStyle/>
          <a:p>
            <a:r>
              <a:rPr lang="es-MX" sz="4400" dirty="0" smtClean="0">
                <a:solidFill>
                  <a:schemeClr val="bg1"/>
                </a:solidFill>
              </a:rPr>
              <a:t>25:24 Pero llegando también el que había recibido un talento, dijo: Señor, te conocía que eres hombre duro, que siegas donde no sembraste y recoges donde no esparciste; </a:t>
            </a:r>
            <a:br>
              <a:rPr lang="es-MX" sz="4400" dirty="0" smtClean="0">
                <a:solidFill>
                  <a:schemeClr val="bg1"/>
                </a:solidFill>
              </a:rPr>
            </a:br>
            <a:r>
              <a:rPr lang="es-MX" sz="4400" dirty="0" smtClean="0">
                <a:solidFill>
                  <a:schemeClr val="bg1"/>
                </a:solidFill>
              </a:rPr>
              <a:t>25:25 por lo cual tuve miedo, y fui y escondí tu talento en la tierra; aquí tienes lo que es tuyo. </a:t>
            </a:r>
            <a:br>
              <a:rPr lang="es-MX" sz="4400" dirty="0" smtClean="0">
                <a:solidFill>
                  <a:schemeClr val="bg1"/>
                </a:solidFill>
              </a:rPr>
            </a:b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500034" y="214290"/>
            <a:ext cx="8358246" cy="5509200"/>
          </a:xfrm>
          <a:prstGeom prst="rect">
            <a:avLst/>
          </a:prstGeom>
        </p:spPr>
        <p:txBody>
          <a:bodyPr wrap="square">
            <a:spAutoFit/>
          </a:bodyPr>
          <a:lstStyle/>
          <a:p>
            <a:r>
              <a:rPr lang="es-MX" sz="4400" dirty="0" smtClean="0">
                <a:solidFill>
                  <a:schemeClr val="bg1"/>
                </a:solidFill>
              </a:rPr>
              <a:t>25:26 Respondiendo su señor, le dijo: Siervo malo y negligente, sabías que siego donde no sembré, y que recojo donde no esparcí. </a:t>
            </a:r>
            <a:br>
              <a:rPr lang="es-MX" sz="4400" dirty="0" smtClean="0">
                <a:solidFill>
                  <a:schemeClr val="bg1"/>
                </a:solidFill>
              </a:rPr>
            </a:br>
            <a:r>
              <a:rPr lang="es-MX" sz="4400" dirty="0" smtClean="0">
                <a:solidFill>
                  <a:schemeClr val="bg1"/>
                </a:solidFill>
              </a:rPr>
              <a:t>25:27 Por tanto, debías haber dado mi dinero a los banqueros, y al venir yo, hubiera recibido lo que es mío con los intereses.</a:t>
            </a:r>
            <a:endParaRPr lang="es-MX" sz="44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5786454"/>
          </a:xfrm>
        </p:spPr>
        <p:txBody>
          <a:bodyPr>
            <a:normAutofit/>
          </a:bodyPr>
          <a:lstStyle/>
          <a:p>
            <a:r>
              <a:rPr lang="es-MX" sz="5400" b="1" dirty="0">
                <a:solidFill>
                  <a:schemeClr val="bg1"/>
                </a:solidFill>
              </a:rPr>
              <a:t>“Hay quienes piensan que la disciplina es un castigo. Para mi la disciplina es la que me lleva a conquistar mis sueños.” </a:t>
            </a:r>
            <a:endParaRPr lang="es-MX" sz="5400" b="1" dirty="0" smtClean="0">
              <a:solidFill>
                <a:schemeClr val="bg1"/>
              </a:solidFill>
            </a:endParaRPr>
          </a:p>
          <a:p>
            <a:endParaRPr lang="es-MX" sz="3600" dirty="0">
              <a:solidFill>
                <a:schemeClr val="bg1"/>
              </a:solidFill>
            </a:endParaRPr>
          </a:p>
        </p:txBody>
      </p:sp>
      <p:pic>
        <p:nvPicPr>
          <p:cNvPr id="8194" name="Picture 2"/>
          <p:cNvPicPr>
            <a:picLocks noChangeAspect="1" noChangeArrowheads="1"/>
          </p:cNvPicPr>
          <p:nvPr/>
        </p:nvPicPr>
        <p:blipFill>
          <a:blip r:embed="rId2" cstate="print"/>
          <a:srcRect l="22486" t="7233"/>
          <a:stretch>
            <a:fillRect/>
          </a:stretch>
        </p:blipFill>
        <p:spPr bwMode="auto">
          <a:xfrm>
            <a:off x="6500826" y="2643182"/>
            <a:ext cx="2643174" cy="42148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4400" dirty="0">
                <a:solidFill>
                  <a:schemeClr val="bg1"/>
                </a:solidFill>
              </a:rPr>
              <a:t>Dios no espera que actuemos perfectamente, pero si espera que actúes con excelencia. Que no te conformes con lo bueno que seas excelente. </a:t>
            </a:r>
            <a:endParaRPr lang="es-MX" sz="4400" dirty="0" smtClean="0">
              <a:solidFill>
                <a:schemeClr val="bg1"/>
              </a:solidFill>
            </a:endParaRPr>
          </a:p>
          <a:p>
            <a:r>
              <a:rPr lang="es-MX" sz="4400" dirty="0" smtClean="0">
                <a:solidFill>
                  <a:schemeClr val="bg1"/>
                </a:solidFill>
              </a:rPr>
              <a:t>No </a:t>
            </a:r>
            <a:r>
              <a:rPr lang="es-MX" sz="4400" dirty="0">
                <a:solidFill>
                  <a:schemeClr val="bg1"/>
                </a:solidFill>
              </a:rPr>
              <a:t>tenemos matrimonios  excelentes porque nos conformamos con un buen matrimonio y para que esforzarse.</a:t>
            </a:r>
          </a:p>
          <a:p>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4800" dirty="0">
                <a:solidFill>
                  <a:schemeClr val="bg1"/>
                </a:solidFill>
              </a:rPr>
              <a:t>Si usted quiere un matrimonio excelente, una vida excelente, una empresa excelente, UNA IGLESIA EXCELENTE, usted necesita establecer un plan, tener metas pero sobre todo disciplina. Si usted quiere hacer la diferencia usted necesita disciplinarse a si mismo</a:t>
            </a:r>
            <a:r>
              <a:rPr lang="es-MX" sz="4800" dirty="0" smtClean="0">
                <a:solidFill>
                  <a:schemeClr val="bg1"/>
                </a:solidFill>
              </a:rPr>
              <a:t>.</a:t>
            </a:r>
            <a:endParaRPr lang="es-MX" sz="4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29425" y="1928803"/>
            <a:ext cx="2314575" cy="4929198"/>
          </a:xfrm>
          <a:prstGeom prst="rect">
            <a:avLst/>
          </a:prstGeom>
          <a:ln>
            <a:noFill/>
          </a:ln>
          <a:effectLst>
            <a:softEdge rad="112500"/>
          </a:effectLst>
        </p:spPr>
      </p:pic>
      <p:sp>
        <p:nvSpPr>
          <p:cNvPr id="3" name="2 Marcador de contenido"/>
          <p:cNvSpPr>
            <a:spLocks noGrp="1"/>
          </p:cNvSpPr>
          <p:nvPr>
            <p:ph idx="4294967295"/>
          </p:nvPr>
        </p:nvSpPr>
        <p:spPr>
          <a:xfrm>
            <a:off x="0" y="0"/>
            <a:ext cx="7643834" cy="6715148"/>
          </a:xfrm>
        </p:spPr>
        <p:txBody>
          <a:bodyPr>
            <a:noAutofit/>
          </a:bodyPr>
          <a:lstStyle/>
          <a:p>
            <a:r>
              <a:rPr lang="es-MX" dirty="0">
                <a:solidFill>
                  <a:schemeClr val="bg1"/>
                </a:solidFill>
              </a:rPr>
              <a:t>Aristóteles dijo: “Somos lo que hacemos una y otra vez. </a:t>
            </a:r>
            <a:r>
              <a:rPr lang="es-MX" dirty="0" smtClean="0">
                <a:solidFill>
                  <a:schemeClr val="bg1"/>
                </a:solidFill>
              </a:rPr>
              <a:t>Por lo tanto,  </a:t>
            </a:r>
            <a:r>
              <a:rPr lang="es-MX" dirty="0">
                <a:solidFill>
                  <a:schemeClr val="bg1"/>
                </a:solidFill>
              </a:rPr>
              <a:t>La excelencia, </a:t>
            </a:r>
            <a:r>
              <a:rPr lang="es-MX" dirty="0" smtClean="0">
                <a:solidFill>
                  <a:schemeClr val="bg1"/>
                </a:solidFill>
              </a:rPr>
              <a:t>no </a:t>
            </a:r>
            <a:r>
              <a:rPr lang="es-MX" dirty="0">
                <a:solidFill>
                  <a:schemeClr val="bg1"/>
                </a:solidFill>
              </a:rPr>
              <a:t>es un acto, sino un hábito</a:t>
            </a:r>
            <a:r>
              <a:rPr lang="es-MX" dirty="0" smtClean="0">
                <a:solidFill>
                  <a:schemeClr val="bg1"/>
                </a:solidFill>
              </a:rPr>
              <a:t>.”</a:t>
            </a:r>
          </a:p>
          <a:p>
            <a:pPr>
              <a:buNone/>
            </a:pPr>
            <a:endParaRPr lang="es-MX" dirty="0" smtClean="0">
              <a:solidFill>
                <a:schemeClr val="bg1"/>
              </a:solidFill>
            </a:endParaRPr>
          </a:p>
          <a:p>
            <a:r>
              <a:rPr lang="es-MX" dirty="0">
                <a:solidFill>
                  <a:schemeClr val="bg1"/>
                </a:solidFill>
              </a:rPr>
              <a:t>  ¿Cuáles son tus metas? ¿Las estás alcanzando? ¿Qué está faltando para lograrlas</a:t>
            </a:r>
            <a:r>
              <a:rPr lang="es-MX" dirty="0" smtClean="0">
                <a:solidFill>
                  <a:schemeClr val="bg1"/>
                </a:solidFill>
              </a:rPr>
              <a:t>?</a:t>
            </a:r>
          </a:p>
          <a:p>
            <a:pPr>
              <a:buNone/>
            </a:pPr>
            <a:endParaRPr lang="es-MX" dirty="0" smtClean="0">
              <a:solidFill>
                <a:schemeClr val="bg1"/>
              </a:solidFill>
            </a:endParaRPr>
          </a:p>
          <a:p>
            <a:r>
              <a:rPr lang="es-MX" dirty="0" smtClean="0">
                <a:solidFill>
                  <a:schemeClr val="bg1"/>
                </a:solidFill>
              </a:rPr>
              <a:t>Usted </a:t>
            </a:r>
            <a:r>
              <a:rPr lang="es-MX" dirty="0">
                <a:solidFill>
                  <a:schemeClr val="bg1"/>
                </a:solidFill>
              </a:rPr>
              <a:t>comienza a dejar la mediocridad cuando disciplina su mente, su lengua, sus emociones y su cuerpo, y elige caminar en pos de la excelencia.</a:t>
            </a:r>
          </a:p>
          <a:p>
            <a:endParaRPr lang="es-MX"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6000" dirty="0">
                <a:solidFill>
                  <a:schemeClr val="bg1"/>
                </a:solidFill>
              </a:rPr>
              <a:t>“Lo que hagamos en alguna gran ocasión probablemente dependerá de lo que ya somos; y lo que somos será resultado de años previos de autodisciplina.” </a:t>
            </a:r>
            <a:r>
              <a:rPr lang="es-MX" sz="6000" dirty="0" err="1" smtClean="0">
                <a:solidFill>
                  <a:schemeClr val="bg1"/>
                </a:solidFill>
              </a:rPr>
              <a:t>H.P.Liddon</a:t>
            </a:r>
            <a:endParaRPr lang="es-MX" sz="6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000760" cy="6858000"/>
          </a:xfrm>
        </p:spPr>
        <p:txBody>
          <a:bodyPr>
            <a:normAutofit/>
          </a:bodyPr>
          <a:lstStyle/>
          <a:p>
            <a:r>
              <a:rPr lang="es-MX" sz="4000" dirty="0">
                <a:solidFill>
                  <a:schemeClr val="bg1"/>
                </a:solidFill>
              </a:rPr>
              <a:t>Mediocre viene de medio, una persona que se queda a medias y que por lo regular no termina lo que empieza porque no se traza ninguna meta o no se esfuerza para llegar a ella porque se da por vencido antes</a:t>
            </a:r>
            <a:r>
              <a:rPr lang="es-MX" sz="4000" dirty="0" smtClean="0">
                <a:solidFill>
                  <a:schemeClr val="bg1"/>
                </a:solidFill>
              </a:rPr>
              <a:t>.....</a:t>
            </a:r>
            <a:endParaRPr lang="es-MX" sz="40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5857885" y="1923950"/>
            <a:ext cx="3286116" cy="4934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357158" y="0"/>
            <a:ext cx="8572560" cy="6863417"/>
          </a:xfrm>
          <a:prstGeom prst="rect">
            <a:avLst/>
          </a:prstGeom>
        </p:spPr>
        <p:txBody>
          <a:bodyPr wrap="square">
            <a:spAutoFit/>
          </a:bodyPr>
          <a:lstStyle/>
          <a:p>
            <a:r>
              <a:rPr lang="es-MX" sz="4000" dirty="0" smtClean="0">
                <a:solidFill>
                  <a:schemeClr val="bg1"/>
                </a:solidFill>
              </a:rPr>
              <a:t>Si queremos salir de nuestra mediocridad, si anhelamos hacer las cosas con excelencia, si queremos ser diligentes y crecer cada día. Necesitamos aprender el principio de la autodisciplina o mejor dicho DOMINIO PROPIO</a:t>
            </a:r>
          </a:p>
          <a:p>
            <a:pPr>
              <a:buNone/>
            </a:pPr>
            <a:endParaRPr lang="es-MX" sz="4000" dirty="0" smtClean="0">
              <a:solidFill>
                <a:schemeClr val="bg1"/>
              </a:solidFill>
            </a:endParaRPr>
          </a:p>
          <a:p>
            <a:r>
              <a:rPr lang="es-MX" sz="4000" dirty="0" smtClean="0">
                <a:solidFill>
                  <a:schemeClr val="bg1"/>
                </a:solidFill>
              </a:rPr>
              <a:t>2 de </a:t>
            </a:r>
            <a:r>
              <a:rPr lang="es-MX" sz="4000" dirty="0" err="1" smtClean="0">
                <a:solidFill>
                  <a:schemeClr val="bg1"/>
                </a:solidFill>
              </a:rPr>
              <a:t>Tim.</a:t>
            </a:r>
            <a:r>
              <a:rPr lang="es-MX" sz="4000" dirty="0" smtClean="0">
                <a:solidFill>
                  <a:schemeClr val="bg1"/>
                </a:solidFill>
              </a:rPr>
              <a:t> 1:7 Porque no nos ha dado Dios espíritu de cobardía, sino de poder, de amor y de </a:t>
            </a:r>
            <a:r>
              <a:rPr lang="es-MX" sz="4000" u="sng" dirty="0" smtClean="0">
                <a:solidFill>
                  <a:schemeClr val="bg1"/>
                </a:solidFill>
              </a:rPr>
              <a:t>dominio propio</a:t>
            </a:r>
            <a:endParaRPr lang="es-MX" sz="4000" u="sng"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5400" dirty="0">
                <a:solidFill>
                  <a:schemeClr val="bg1"/>
                </a:solidFill>
              </a:rPr>
              <a:t>Si queremos salir de nuestra mediocridad, si anhelamos hacer las cosas con excelencia, si queremos ser diligentes y crecer cada día. Necesitamos aprender el principio de la autodisciplina.</a:t>
            </a:r>
          </a:p>
          <a:p>
            <a:endParaRPr lang="es-MX"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214282" y="214290"/>
            <a:ext cx="8358278" cy="6186309"/>
          </a:xfrm>
          <a:prstGeom prst="rect">
            <a:avLst/>
          </a:prstGeom>
        </p:spPr>
        <p:txBody>
          <a:bodyPr wrap="square">
            <a:spAutoFit/>
          </a:bodyPr>
          <a:lstStyle/>
          <a:p>
            <a:r>
              <a:rPr lang="es-MX" sz="3600" dirty="0" smtClean="0">
                <a:solidFill>
                  <a:schemeClr val="bg1"/>
                </a:solidFill>
              </a:rPr>
              <a:t>A continuación seis claves que te ayudaran a tener una vida disciplinada:</a:t>
            </a:r>
            <a:br>
              <a:rPr lang="es-MX" sz="3600" dirty="0" smtClean="0">
                <a:solidFill>
                  <a:schemeClr val="bg1"/>
                </a:solidFill>
              </a:rPr>
            </a:br>
            <a:r>
              <a:rPr lang="es-MX" sz="3600" dirty="0" smtClean="0">
                <a:solidFill>
                  <a:schemeClr val="bg1"/>
                </a:solidFill>
              </a:rPr>
              <a:t>1. Administra bien tu vida. No malgastes el tiempo.</a:t>
            </a:r>
            <a:br>
              <a:rPr lang="es-MX" sz="3600" dirty="0" smtClean="0">
                <a:solidFill>
                  <a:schemeClr val="bg1"/>
                </a:solidFill>
              </a:rPr>
            </a:br>
            <a:r>
              <a:rPr lang="es-MX" sz="3600" dirty="0" smtClean="0">
                <a:solidFill>
                  <a:schemeClr val="bg1"/>
                </a:solidFill>
              </a:rPr>
              <a:t>2. Descubre tus fortalezas y enfócate en ellas. ¿En que eres bueno o buena?</a:t>
            </a:r>
            <a:br>
              <a:rPr lang="es-MX" sz="3600" dirty="0" smtClean="0">
                <a:solidFill>
                  <a:schemeClr val="bg1"/>
                </a:solidFill>
              </a:rPr>
            </a:br>
            <a:r>
              <a:rPr lang="es-MX" sz="3600" dirty="0" smtClean="0">
                <a:solidFill>
                  <a:schemeClr val="bg1"/>
                </a:solidFill>
              </a:rPr>
              <a:t>3. Ordena y establece prioridades.</a:t>
            </a:r>
            <a:br>
              <a:rPr lang="es-MX" sz="3600" dirty="0" smtClean="0">
                <a:solidFill>
                  <a:schemeClr val="bg1"/>
                </a:solidFill>
              </a:rPr>
            </a:br>
            <a:r>
              <a:rPr lang="es-MX" sz="3600" dirty="0" smtClean="0">
                <a:solidFill>
                  <a:schemeClr val="bg1"/>
                </a:solidFill>
              </a:rPr>
              <a:t>4. Se sabio en tomar decisiones.</a:t>
            </a:r>
            <a:br>
              <a:rPr lang="es-MX" sz="3600" dirty="0" smtClean="0">
                <a:solidFill>
                  <a:schemeClr val="bg1"/>
                </a:solidFill>
              </a:rPr>
            </a:br>
            <a:r>
              <a:rPr lang="es-MX" sz="3600" dirty="0" smtClean="0">
                <a:solidFill>
                  <a:schemeClr val="bg1"/>
                </a:solidFill>
              </a:rPr>
              <a:t>5. Establece metas que te desafíen.</a:t>
            </a:r>
            <a:br>
              <a:rPr lang="es-MX" sz="3600" dirty="0" smtClean="0">
                <a:solidFill>
                  <a:schemeClr val="bg1"/>
                </a:solidFill>
              </a:rPr>
            </a:br>
            <a:r>
              <a:rPr lang="es-MX" sz="3600" dirty="0" smtClean="0">
                <a:solidFill>
                  <a:schemeClr val="bg1"/>
                </a:solidFill>
              </a:rPr>
              <a:t>6. Manos a la obra. La Fe sin acción no sirve.</a:t>
            </a:r>
            <a:endParaRPr lang="es-MX" sz="3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285776"/>
            <a:ext cx="8229600" cy="1143000"/>
          </a:xfrm>
        </p:spPr>
        <p:txBody>
          <a:bodyPr>
            <a:normAutofit/>
          </a:bodyPr>
          <a:lstStyle/>
          <a:p>
            <a:r>
              <a:rPr lang="es-MX" dirty="0" smtClean="0">
                <a:solidFill>
                  <a:schemeClr val="bg1"/>
                </a:solidFill>
              </a:rPr>
              <a:t>RECOMPENSAS DE SER ESFORZADO</a:t>
            </a:r>
            <a:endParaRPr lang="es-MX" dirty="0">
              <a:solidFill>
                <a:schemeClr val="bg1"/>
              </a:solidFill>
            </a:endParaRPr>
          </a:p>
        </p:txBody>
      </p:sp>
      <p:sp>
        <p:nvSpPr>
          <p:cNvPr id="3" name="2 Marcador de contenido"/>
          <p:cNvSpPr>
            <a:spLocks noGrp="1"/>
          </p:cNvSpPr>
          <p:nvPr>
            <p:ph idx="4294967295"/>
          </p:nvPr>
        </p:nvSpPr>
        <p:spPr>
          <a:xfrm>
            <a:off x="0" y="642918"/>
            <a:ext cx="9144000" cy="6143668"/>
          </a:xfrm>
        </p:spPr>
        <p:txBody>
          <a:bodyPr>
            <a:normAutofit lnSpcReduction="10000"/>
          </a:bodyPr>
          <a:lstStyle/>
          <a:p>
            <a:r>
              <a:rPr lang="es-MX" sz="4800" dirty="0" smtClean="0">
                <a:solidFill>
                  <a:schemeClr val="bg1"/>
                </a:solidFill>
              </a:rPr>
              <a:t>JOSUE 1:7 Solamente esfuérzate y sé muy valiente, para cuidar de hacer conforme a toda la ley que mi siervo Moisés te mandó; no te apartes de ella ni a diestra ni a siniestra, para que seas prosperado en todas las cosas que emprendas. </a:t>
            </a:r>
            <a:r>
              <a:rPr lang="es-MX" dirty="0" smtClean="0">
                <a:solidFill>
                  <a:schemeClr val="bg1"/>
                </a:solidFill>
              </a:rPr>
              <a:t/>
            </a:r>
            <a:br>
              <a:rPr lang="es-MX" dirty="0" smtClean="0">
                <a:solidFill>
                  <a:schemeClr val="bg1"/>
                </a:solidFill>
              </a:rPr>
            </a:br>
            <a:endParaRPr lang="es-MX"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500034" y="285728"/>
            <a:ext cx="8215370" cy="5509200"/>
          </a:xfrm>
          <a:prstGeom prst="rect">
            <a:avLst/>
          </a:prstGeom>
        </p:spPr>
        <p:txBody>
          <a:bodyPr wrap="square">
            <a:spAutoFit/>
          </a:bodyPr>
          <a:lstStyle/>
          <a:p>
            <a:r>
              <a:rPr lang="es-MX" sz="4400" dirty="0" smtClean="0">
                <a:solidFill>
                  <a:schemeClr val="bg1"/>
                </a:solidFill>
              </a:rPr>
              <a:t>1:8 Nunca se apartará de tu boca este libro de la ley, sino que de día y de noche meditarás en él, para que guardes y hagas conforme a todo lo que en él está escrito; porque entonces harás prosperar tu camino, y todo te saldrá bien. </a:t>
            </a:r>
            <a:br>
              <a:rPr lang="es-MX" sz="4400" dirty="0" smtClean="0">
                <a:solidFill>
                  <a:schemeClr val="bg1"/>
                </a:solidFill>
              </a:rPr>
            </a:br>
            <a:r>
              <a:rPr lang="es-MX" sz="4400" dirty="0" smtClean="0">
                <a:solidFill>
                  <a:schemeClr val="bg1"/>
                </a:solidFill>
              </a:rPr>
              <a:t> JOSUE 1:7 Y 8</a:t>
            </a:r>
            <a:endParaRPr lang="es-MX" sz="4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42928" y="-24"/>
            <a:ext cx="8229600" cy="1143000"/>
          </a:xfrm>
        </p:spPr>
        <p:txBody>
          <a:bodyPr>
            <a:normAutofit fontScale="90000"/>
          </a:bodyPr>
          <a:lstStyle/>
          <a:p>
            <a:r>
              <a:rPr lang="es-ES" b="1" dirty="0" smtClean="0">
                <a:solidFill>
                  <a:schemeClr val="bg1"/>
                </a:solidFill>
              </a:rPr>
              <a:t>El ser mediocre y el ser excelente</a:t>
            </a:r>
            <a:r>
              <a:rPr lang="es-MX" b="1" dirty="0" smtClean="0">
                <a:solidFill>
                  <a:schemeClr val="bg1"/>
                </a:solidFill>
              </a:rPr>
              <a:t/>
            </a:r>
            <a:br>
              <a:rPr lang="es-MX" b="1" dirty="0" smtClean="0">
                <a:solidFill>
                  <a:schemeClr val="bg1"/>
                </a:solidFill>
              </a:rPr>
            </a:br>
            <a:endParaRPr lang="es-MX" dirty="0">
              <a:solidFill>
                <a:schemeClr val="bg1"/>
              </a:solidFill>
            </a:endParaRPr>
          </a:p>
        </p:txBody>
      </p:sp>
      <p:sp>
        <p:nvSpPr>
          <p:cNvPr id="3" name="2 Marcador de contenido"/>
          <p:cNvSpPr>
            <a:spLocks noGrp="1"/>
          </p:cNvSpPr>
          <p:nvPr>
            <p:ph idx="4294967295"/>
          </p:nvPr>
        </p:nvSpPr>
        <p:spPr>
          <a:xfrm>
            <a:off x="0" y="500042"/>
            <a:ext cx="9144000" cy="6357958"/>
          </a:xfrm>
        </p:spPr>
        <p:txBody>
          <a:bodyPr>
            <a:normAutofit/>
          </a:bodyPr>
          <a:lstStyle/>
          <a:p>
            <a:pPr>
              <a:buNone/>
            </a:pPr>
            <a:r>
              <a:rPr lang="es-ES" sz="4000" dirty="0">
                <a:solidFill>
                  <a:schemeClr val="bg1"/>
                </a:solidFill>
              </a:rPr>
              <a:t>  </a:t>
            </a:r>
            <a:endParaRPr lang="es-MX" sz="4000" dirty="0">
              <a:solidFill>
                <a:schemeClr val="bg1"/>
              </a:solidFill>
            </a:endParaRPr>
          </a:p>
          <a:p>
            <a:r>
              <a:rPr lang="es-ES" sz="4000" dirty="0">
                <a:solidFill>
                  <a:schemeClr val="bg1"/>
                </a:solidFill>
              </a:rPr>
              <a:t>El mediocre ama su cama como a sí mismo. </a:t>
            </a:r>
            <a:endParaRPr lang="es-MX" sz="4000" dirty="0">
              <a:solidFill>
                <a:schemeClr val="bg1"/>
              </a:solidFill>
            </a:endParaRPr>
          </a:p>
          <a:p>
            <a:r>
              <a:rPr lang="es-ES" sz="4000" dirty="0">
                <a:solidFill>
                  <a:schemeClr val="bg1"/>
                </a:solidFill>
              </a:rPr>
              <a:t>El mediocre nace cansado y vive para descansar. </a:t>
            </a:r>
            <a:endParaRPr lang="es-MX" sz="4000" dirty="0">
              <a:solidFill>
                <a:schemeClr val="bg1"/>
              </a:solidFill>
            </a:endParaRPr>
          </a:p>
          <a:p>
            <a:r>
              <a:rPr lang="es-ES" sz="4000" dirty="0">
                <a:solidFill>
                  <a:schemeClr val="bg1"/>
                </a:solidFill>
              </a:rPr>
              <a:t>El mediocre descansa de día para que pueda dormir de noche. </a:t>
            </a:r>
            <a:endParaRPr lang="es-MX" sz="4000" dirty="0">
              <a:solidFill>
                <a:schemeClr val="bg1"/>
              </a:solidFill>
            </a:endParaRPr>
          </a:p>
          <a:p>
            <a:r>
              <a:rPr lang="es-ES" sz="4000" dirty="0">
                <a:solidFill>
                  <a:schemeClr val="bg1"/>
                </a:solidFill>
              </a:rPr>
              <a:t>Si el mediocre ve a alguien descansando, de inmediato lo apoya y lo ayuda. </a:t>
            </a:r>
            <a:endParaRPr lang="es-MX" sz="4000" dirty="0">
              <a:solidFill>
                <a:schemeClr val="bg1"/>
              </a:solidFill>
            </a:endParaRPr>
          </a:p>
          <a:p>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ES" sz="5400" dirty="0" smtClean="0">
                <a:solidFill>
                  <a:schemeClr val="bg1"/>
                </a:solidFill>
              </a:rPr>
              <a:t>El mediocre sabe que si está en conflicto la fiesta  con el trabajo, está dispuesto a abandonar el trabajo. </a:t>
            </a:r>
            <a:endParaRPr lang="es-MX" sz="5400" dirty="0" smtClean="0">
              <a:solidFill>
                <a:schemeClr val="bg1"/>
              </a:solidFill>
            </a:endParaRPr>
          </a:p>
          <a:p>
            <a:r>
              <a:rPr lang="es-ES" sz="5400" dirty="0" smtClean="0">
                <a:solidFill>
                  <a:schemeClr val="bg1"/>
                </a:solidFill>
              </a:rPr>
              <a:t>Para quien es mediocre el trabajo es sagrado, por eso no lo toca. </a:t>
            </a:r>
            <a:endParaRPr lang="es-MX" sz="5400" dirty="0" smtClean="0">
              <a:solidFill>
                <a:schemeClr val="bg1"/>
              </a:solidFill>
            </a:endParaRPr>
          </a:p>
          <a:p>
            <a:r>
              <a:rPr lang="es-ES" sz="5400" dirty="0" smtClean="0">
                <a:solidFill>
                  <a:schemeClr val="bg1"/>
                </a:solidFill>
              </a:rPr>
              <a:t> </a:t>
            </a:r>
            <a:endParaRPr lang="es-MX" sz="5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072594" cy="5016758"/>
          </a:xfrm>
          <a:prstGeom prst="rect">
            <a:avLst/>
          </a:prstGeom>
        </p:spPr>
        <p:txBody>
          <a:bodyPr wrap="square">
            <a:spAutoFit/>
          </a:bodyPr>
          <a:lstStyle/>
          <a:p>
            <a:r>
              <a:rPr lang="es-ES" sz="8000" dirty="0" smtClean="0">
                <a:solidFill>
                  <a:schemeClr val="bg1"/>
                </a:solidFill>
              </a:rPr>
              <a:t>El mediocre evade las tareas y siempre está buscando que su labor la realice otro. </a:t>
            </a:r>
            <a:endParaRPr lang="es-MX" sz="80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001156" cy="5509200"/>
          </a:xfrm>
          <a:prstGeom prst="rect">
            <a:avLst/>
          </a:prstGeom>
        </p:spPr>
        <p:txBody>
          <a:bodyPr wrap="square">
            <a:spAutoFit/>
          </a:bodyPr>
          <a:lstStyle/>
          <a:p>
            <a:pPr algn="ctr"/>
            <a:r>
              <a:rPr lang="es-ES" sz="8800" dirty="0" smtClean="0">
                <a:solidFill>
                  <a:schemeClr val="bg1"/>
                </a:solidFill>
              </a:rPr>
              <a:t>El mediocre tiene presente que nadie se muere por descansar. </a:t>
            </a:r>
            <a:endParaRPr lang="es-MX" sz="88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5509200"/>
          </a:xfrm>
          <a:prstGeom prst="rect">
            <a:avLst/>
          </a:prstGeom>
        </p:spPr>
        <p:txBody>
          <a:bodyPr wrap="square">
            <a:spAutoFit/>
          </a:bodyPr>
          <a:lstStyle/>
          <a:p>
            <a:pPr algn="ctr"/>
            <a:r>
              <a:rPr lang="es-ES" sz="8800" dirty="0" smtClean="0">
                <a:solidFill>
                  <a:schemeClr val="bg1"/>
                </a:solidFill>
              </a:rPr>
              <a:t>El mediocre deja siempre para mañana lo que debe hacer hoy. </a:t>
            </a:r>
            <a:endParaRPr lang="es-MX" sz="88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000760" cy="6858000"/>
          </a:xfrm>
        </p:spPr>
        <p:txBody>
          <a:bodyPr>
            <a:normAutofit/>
          </a:bodyPr>
          <a:lstStyle/>
          <a:p>
            <a:r>
              <a:rPr lang="es-MX" sz="4400" dirty="0">
                <a:solidFill>
                  <a:schemeClr val="bg1"/>
                </a:solidFill>
              </a:rPr>
              <a:t>Para muchos hoy en día la mediocridad es algo normal, están satisfechos con su vida que no hacen el mínimo esfuerzo en buscar una vida de excelencia. </a:t>
            </a:r>
          </a:p>
          <a:p>
            <a:endParaRPr lang="es-MX" sz="4400"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5857885" y="1923950"/>
            <a:ext cx="3286116" cy="4934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247864"/>
          </a:xfrm>
          <a:prstGeom prst="rect">
            <a:avLst/>
          </a:prstGeom>
        </p:spPr>
        <p:txBody>
          <a:bodyPr wrap="square">
            <a:spAutoFit/>
          </a:bodyPr>
          <a:lstStyle/>
          <a:p>
            <a:pPr algn="ctr"/>
            <a:r>
              <a:rPr lang="es-ES" sz="8000" dirty="0" smtClean="0">
                <a:solidFill>
                  <a:schemeClr val="bg1"/>
                </a:solidFill>
              </a:rPr>
              <a:t>El mediocre se dice a sí mismo: "Si el trabajo es salud, que trabajen los enfermos". </a:t>
            </a:r>
            <a:endParaRPr lang="es-MX" sz="80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186309"/>
          </a:xfrm>
          <a:prstGeom prst="rect">
            <a:avLst/>
          </a:prstGeom>
        </p:spPr>
        <p:txBody>
          <a:bodyPr wrap="square">
            <a:spAutoFit/>
          </a:bodyPr>
          <a:lstStyle/>
          <a:p>
            <a:pPr algn="ctr"/>
            <a:r>
              <a:rPr lang="es-ES" sz="6600" dirty="0" smtClean="0">
                <a:solidFill>
                  <a:schemeClr val="bg1"/>
                </a:solidFill>
              </a:rPr>
              <a:t>Cuando el mediocre siente deseos de trabajar se busca un lugar tranquilo y espera pacientemente que esos deseos se le pasen.</a:t>
            </a:r>
            <a:endParaRPr lang="es-MX" sz="6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14366" y="-285776"/>
            <a:ext cx="8229600" cy="1143000"/>
          </a:xfrm>
        </p:spPr>
        <p:txBody>
          <a:bodyPr>
            <a:normAutofit/>
          </a:bodyPr>
          <a:lstStyle/>
          <a:p>
            <a:r>
              <a:rPr lang="es-ES" b="1" dirty="0" smtClean="0">
                <a:solidFill>
                  <a:schemeClr val="bg1"/>
                </a:solidFill>
              </a:rPr>
              <a:t>En cambio</a:t>
            </a:r>
            <a:endParaRPr lang="es-MX" dirty="0">
              <a:solidFill>
                <a:schemeClr val="bg1"/>
              </a:solidFill>
            </a:endParaRPr>
          </a:p>
        </p:txBody>
      </p:sp>
      <p:sp>
        <p:nvSpPr>
          <p:cNvPr id="3" name="2 Marcador de contenido"/>
          <p:cNvSpPr>
            <a:spLocks noGrp="1"/>
          </p:cNvSpPr>
          <p:nvPr>
            <p:ph idx="4294967295"/>
          </p:nvPr>
        </p:nvSpPr>
        <p:spPr>
          <a:xfrm>
            <a:off x="0" y="857250"/>
            <a:ext cx="8643938" cy="5643563"/>
          </a:xfrm>
        </p:spPr>
        <p:txBody>
          <a:bodyPr>
            <a:noAutofit/>
          </a:bodyPr>
          <a:lstStyle/>
          <a:p>
            <a:r>
              <a:rPr lang="es-ES" sz="3600" dirty="0" smtClean="0">
                <a:solidFill>
                  <a:schemeClr val="bg1"/>
                </a:solidFill>
              </a:rPr>
              <a:t>El </a:t>
            </a:r>
            <a:r>
              <a:rPr lang="es-ES" sz="3600" dirty="0">
                <a:solidFill>
                  <a:schemeClr val="bg1"/>
                </a:solidFill>
              </a:rPr>
              <a:t>ser excelente saluda al nuevo día con mil proyectos por realizar. </a:t>
            </a:r>
            <a:endParaRPr lang="es-MX" sz="3600" dirty="0">
              <a:solidFill>
                <a:schemeClr val="bg1"/>
              </a:solidFill>
            </a:endParaRPr>
          </a:p>
          <a:p>
            <a:r>
              <a:rPr lang="es-ES" sz="3600" dirty="0">
                <a:solidFill>
                  <a:schemeClr val="bg1"/>
                </a:solidFill>
              </a:rPr>
              <a:t>El ser excelente sabe que para disfrutar el descanso debe terminar el día sin gota de energía. </a:t>
            </a:r>
            <a:endParaRPr lang="es-MX" sz="3600" dirty="0">
              <a:solidFill>
                <a:schemeClr val="bg1"/>
              </a:solidFill>
            </a:endParaRPr>
          </a:p>
          <a:p>
            <a:r>
              <a:rPr lang="es-ES" sz="3600" dirty="0">
                <a:solidFill>
                  <a:schemeClr val="bg1"/>
                </a:solidFill>
              </a:rPr>
              <a:t>El ser excelente disfruta la noche después de un largo día luchando por alcanzar estrellas. </a:t>
            </a:r>
            <a:endParaRPr lang="es-MX" sz="3600" dirty="0">
              <a:solidFill>
                <a:schemeClr val="bg1"/>
              </a:solidFill>
            </a:endParaRPr>
          </a:p>
          <a:p>
            <a:pPr>
              <a:buNone/>
            </a:pPr>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ES" sz="3600" dirty="0" smtClean="0">
                <a:solidFill>
                  <a:schemeClr val="bg1"/>
                </a:solidFill>
              </a:rPr>
              <a:t>El ser excelente reta a quienes le rodean a luchar. </a:t>
            </a:r>
            <a:endParaRPr lang="es-MX" sz="3600" dirty="0" smtClean="0">
              <a:solidFill>
                <a:schemeClr val="bg1"/>
              </a:solidFill>
            </a:endParaRPr>
          </a:p>
          <a:p>
            <a:r>
              <a:rPr lang="es-ES" sz="3600" dirty="0" smtClean="0">
                <a:solidFill>
                  <a:schemeClr val="bg1"/>
                </a:solidFill>
              </a:rPr>
              <a:t>El ser excelente renuncia a todo aquello que obstaculiza sus sueños. </a:t>
            </a:r>
            <a:endParaRPr lang="es-MX" sz="3600" dirty="0" smtClean="0">
              <a:solidFill>
                <a:schemeClr val="bg1"/>
              </a:solidFill>
            </a:endParaRPr>
          </a:p>
          <a:p>
            <a:r>
              <a:rPr lang="es-ES" sz="3600" dirty="0" smtClean="0">
                <a:solidFill>
                  <a:schemeClr val="bg1"/>
                </a:solidFill>
              </a:rPr>
              <a:t>Para el ser excelente el trabajo significa el medio para alcanzar todo lo que desea. </a:t>
            </a:r>
            <a:endParaRPr lang="es-MX" sz="3600" dirty="0" smtClean="0">
              <a:solidFill>
                <a:schemeClr val="bg1"/>
              </a:solidFill>
            </a:endParaRPr>
          </a:p>
          <a:p>
            <a:r>
              <a:rPr lang="es-ES" sz="3600" dirty="0" smtClean="0">
                <a:solidFill>
                  <a:schemeClr val="bg1"/>
                </a:solidFill>
              </a:rPr>
              <a:t>El ser excelente arrebata tareas y como líder va siempre adelante. </a:t>
            </a:r>
            <a:endParaRPr lang="es-MX" sz="3600" dirty="0" smtClean="0">
              <a:solidFill>
                <a:schemeClr val="bg1"/>
              </a:solidFill>
            </a:endParaRPr>
          </a:p>
          <a:p>
            <a:r>
              <a:rPr lang="es-ES" sz="3600" dirty="0" smtClean="0">
                <a:solidFill>
                  <a:schemeClr val="bg1"/>
                </a:solidFill>
              </a:rPr>
              <a:t>El ser excelente está consciente de que son tiempos de construir y que ya tendrá tiempo en la eternidad para descansar en paz. </a:t>
            </a:r>
            <a:endParaRPr lang="es-MX" sz="3600" dirty="0" smtClean="0">
              <a:solidFill>
                <a:schemeClr val="bg1"/>
              </a:solidFill>
            </a:endParaRPr>
          </a:p>
          <a:p>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ES" sz="5400" dirty="0" smtClean="0">
                <a:solidFill>
                  <a:schemeClr val="bg1"/>
                </a:solidFill>
              </a:rPr>
              <a:t>Para el ser excelente el día es corto, por todo lo que tiene por realizar. </a:t>
            </a:r>
            <a:endParaRPr lang="es-MX" sz="5400" dirty="0" smtClean="0">
              <a:solidFill>
                <a:schemeClr val="bg1"/>
              </a:solidFill>
            </a:endParaRPr>
          </a:p>
          <a:p>
            <a:r>
              <a:rPr lang="es-ES" sz="5400" dirty="0" smtClean="0">
                <a:solidFill>
                  <a:schemeClr val="bg1"/>
                </a:solidFill>
              </a:rPr>
              <a:t>Para el ser excelente la peor enfermedad es sentirse inútil. </a:t>
            </a:r>
            <a:endParaRPr lang="es-MX" sz="5400" dirty="0" smtClean="0">
              <a:solidFill>
                <a:schemeClr val="bg1"/>
              </a:solidFill>
            </a:endParaRPr>
          </a:p>
          <a:p>
            <a:r>
              <a:rPr lang="es-ES" sz="5400" dirty="0" smtClean="0">
                <a:solidFill>
                  <a:schemeClr val="bg1"/>
                </a:solidFill>
              </a:rPr>
              <a:t>El ser excelente sabe que en sus deseos está la dimensión de sus realizaciones. </a:t>
            </a:r>
            <a:endParaRPr lang="es-MX" sz="5400"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357158" y="214290"/>
            <a:ext cx="8572560" cy="6186309"/>
          </a:xfrm>
          <a:prstGeom prst="rect">
            <a:avLst/>
          </a:prstGeom>
        </p:spPr>
        <p:txBody>
          <a:bodyPr wrap="square">
            <a:spAutoFit/>
          </a:bodyPr>
          <a:lstStyle/>
          <a:p>
            <a:r>
              <a:rPr lang="es-ES" sz="4400" dirty="0" smtClean="0">
                <a:solidFill>
                  <a:schemeClr val="bg1"/>
                </a:solidFill>
              </a:rPr>
              <a:t>El ser excelente hace todo aquello que el mediocre no sería capaz de realizar y está convencido que solamente a través de su entrega incondicional y generosa el mundo puede mejorar, es protagonista del cambio, es el arquitecto social de su tiempo, el ser excelente es por supuesto un triunfador. </a:t>
            </a:r>
            <a:endParaRPr lang="es-MX" sz="4400"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1490" y="-285776"/>
            <a:ext cx="8229600" cy="1143000"/>
          </a:xfrm>
        </p:spPr>
        <p:txBody>
          <a:bodyPr/>
          <a:lstStyle/>
          <a:p>
            <a:r>
              <a:rPr lang="es-MX" dirty="0" smtClean="0">
                <a:solidFill>
                  <a:schemeClr val="bg1"/>
                </a:solidFill>
              </a:rPr>
              <a:t>EJEMPLO BIBLICOS DE EXCELENCIA</a:t>
            </a:r>
            <a:endParaRPr lang="es-MX" dirty="0">
              <a:solidFill>
                <a:schemeClr val="bg1"/>
              </a:solidFill>
            </a:endParaRPr>
          </a:p>
        </p:txBody>
      </p:sp>
      <p:sp>
        <p:nvSpPr>
          <p:cNvPr id="3" name="2 Marcador de contenido"/>
          <p:cNvSpPr>
            <a:spLocks noGrp="1"/>
          </p:cNvSpPr>
          <p:nvPr>
            <p:ph idx="4294967295"/>
          </p:nvPr>
        </p:nvSpPr>
        <p:spPr>
          <a:xfrm>
            <a:off x="-32" y="571480"/>
            <a:ext cx="9144032" cy="6143668"/>
          </a:xfrm>
        </p:spPr>
        <p:txBody>
          <a:bodyPr>
            <a:normAutofit/>
          </a:bodyPr>
          <a:lstStyle/>
          <a:p>
            <a:r>
              <a:rPr lang="es-MX" sz="4000" dirty="0" smtClean="0">
                <a:solidFill>
                  <a:schemeClr val="bg1"/>
                </a:solidFill>
              </a:rPr>
              <a:t>4:7 He peleado la buena batalla, he acabado la carrera, he guardado la fe. </a:t>
            </a:r>
            <a:br>
              <a:rPr lang="es-MX" sz="4000" dirty="0" smtClean="0">
                <a:solidFill>
                  <a:schemeClr val="bg1"/>
                </a:solidFill>
              </a:rPr>
            </a:br>
            <a:r>
              <a:rPr lang="es-MX" sz="4000" dirty="0" smtClean="0">
                <a:solidFill>
                  <a:schemeClr val="bg1"/>
                </a:solidFill>
              </a:rPr>
              <a:t>4:8 Por lo demás, me está guardada la corona de justicia, la cual me dará el Señor, juez justo, en aquel día; y no sólo a mí, sino también a todos los que aman su venida.</a:t>
            </a:r>
          </a:p>
          <a:p>
            <a:r>
              <a:rPr lang="es-MX" sz="4000" dirty="0" smtClean="0">
                <a:solidFill>
                  <a:schemeClr val="bg1"/>
                </a:solidFill>
              </a:rPr>
              <a:t>2 TIMOTEO 4:7 Y 8</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5804" y="0"/>
            <a:ext cx="8229600" cy="1143000"/>
          </a:xfrm>
        </p:spPr>
        <p:txBody>
          <a:bodyPr>
            <a:normAutofit fontScale="90000"/>
          </a:bodyPr>
          <a:lstStyle/>
          <a:p>
            <a:r>
              <a:rPr lang="es-MX" dirty="0" smtClean="0">
                <a:solidFill>
                  <a:schemeClr val="bg1"/>
                </a:solidFill>
              </a:rPr>
              <a:t>DAVID UN VARON CONFORME AL CORAZON DE DIOS.</a:t>
            </a:r>
            <a:endParaRPr lang="es-MX" dirty="0">
              <a:solidFill>
                <a:schemeClr val="bg1"/>
              </a:solidFill>
            </a:endParaRPr>
          </a:p>
        </p:txBody>
      </p:sp>
      <p:sp>
        <p:nvSpPr>
          <p:cNvPr id="3" name="2 Marcador de contenido"/>
          <p:cNvSpPr>
            <a:spLocks noGrp="1"/>
          </p:cNvSpPr>
          <p:nvPr>
            <p:ph idx="4294967295"/>
          </p:nvPr>
        </p:nvSpPr>
        <p:spPr>
          <a:xfrm>
            <a:off x="0" y="1214422"/>
            <a:ext cx="9144000" cy="5643578"/>
          </a:xfrm>
        </p:spPr>
        <p:txBody>
          <a:bodyPr>
            <a:normAutofit/>
          </a:bodyPr>
          <a:lstStyle/>
          <a:p>
            <a:r>
              <a:rPr lang="es-MX" sz="4400" dirty="0" smtClean="0">
                <a:solidFill>
                  <a:schemeClr val="bg1"/>
                </a:solidFill>
              </a:rPr>
              <a:t>1 SAM. 13:14 Mas ahora tu reino no será duradero. Jehová se ha buscado un varón conforme a su corazón, al cual Jehová ha designado para que sea príncipe sobre su pueblo, por cuanto tú no has guardado lo que Jehová te mandó.</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186309"/>
          </a:xfrm>
          <a:prstGeom prst="rect">
            <a:avLst/>
          </a:prstGeom>
        </p:spPr>
        <p:txBody>
          <a:bodyPr wrap="square">
            <a:spAutoFit/>
          </a:bodyPr>
          <a:lstStyle/>
          <a:p>
            <a:r>
              <a:rPr lang="es-MX" sz="4400" dirty="0" smtClean="0">
                <a:solidFill>
                  <a:schemeClr val="bg1"/>
                </a:solidFill>
              </a:rPr>
              <a:t>HECHOS 13:22 Quitado éste, les levantó por rey a David, de quien dio también testimonio diciendo: He hallado a David hijo de </a:t>
            </a:r>
            <a:r>
              <a:rPr lang="es-MX" sz="4400" dirty="0" err="1" smtClean="0">
                <a:solidFill>
                  <a:schemeClr val="bg1"/>
                </a:solidFill>
              </a:rPr>
              <a:t>Isaí</a:t>
            </a:r>
            <a:r>
              <a:rPr lang="es-MX" sz="4400" dirty="0" smtClean="0">
                <a:solidFill>
                  <a:schemeClr val="bg1"/>
                </a:solidFill>
              </a:rPr>
              <a:t>, varón conforme a mi corazón, </a:t>
            </a:r>
            <a:r>
              <a:rPr lang="es-MX" sz="4400" u="sng" dirty="0" smtClean="0">
                <a:solidFill>
                  <a:schemeClr val="bg1"/>
                </a:solidFill>
              </a:rPr>
              <a:t>quien hará todo lo que yo quiero.</a:t>
            </a:r>
            <a:r>
              <a:rPr lang="es-MX" sz="4400" dirty="0" smtClean="0">
                <a:solidFill>
                  <a:schemeClr val="bg1"/>
                </a:solidFill>
              </a:rPr>
              <a:t/>
            </a:r>
            <a:br>
              <a:rPr lang="es-MX" sz="4400" dirty="0" smtClean="0">
                <a:solidFill>
                  <a:schemeClr val="bg1"/>
                </a:solidFill>
              </a:rPr>
            </a:br>
            <a:r>
              <a:rPr lang="es-MX" sz="4400" dirty="0" smtClean="0">
                <a:solidFill>
                  <a:schemeClr val="bg1"/>
                </a:solidFill>
              </a:rPr>
              <a:t>13:23 De la descendencia de éste, y conforme a la promesa, Dios levantó a Jesús por Salvador a Israel.</a:t>
            </a: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6000760" cy="6247864"/>
          </a:xfrm>
          <a:prstGeom prst="rect">
            <a:avLst/>
          </a:prstGeom>
        </p:spPr>
        <p:txBody>
          <a:bodyPr wrap="square">
            <a:spAutoFit/>
          </a:bodyPr>
          <a:lstStyle/>
          <a:p>
            <a:r>
              <a:rPr lang="es-MX" sz="4000" dirty="0" smtClean="0">
                <a:solidFill>
                  <a:schemeClr val="bg1"/>
                </a:solidFill>
              </a:rPr>
              <a:t>Es tan fácil ser mediocre y tan difícil ser excelente que no nos esforzamos en tener un plan para desarrollar todo nuestro potencial y lo mas triste es que todo lo dejamos “a la voluntad de Dios”, allí nos escudamos para no tener éxito, para no ser excelente en la vida.</a:t>
            </a:r>
            <a:endParaRPr lang="es-MX" sz="4000" dirty="0"/>
          </a:p>
        </p:txBody>
      </p:sp>
      <p:pic>
        <p:nvPicPr>
          <p:cNvPr id="3" name="Picture 2"/>
          <p:cNvPicPr>
            <a:picLocks noChangeAspect="1" noChangeArrowheads="1"/>
          </p:cNvPicPr>
          <p:nvPr/>
        </p:nvPicPr>
        <p:blipFill>
          <a:blip r:embed="rId2" cstate="print"/>
          <a:srcRect/>
          <a:stretch>
            <a:fillRect/>
          </a:stretch>
        </p:blipFill>
        <p:spPr bwMode="auto">
          <a:xfrm>
            <a:off x="5857885" y="1923950"/>
            <a:ext cx="3286116" cy="4934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001156" cy="4714884"/>
          </a:xfrm>
        </p:spPr>
        <p:txBody>
          <a:bodyPr>
            <a:normAutofit/>
          </a:bodyPr>
          <a:lstStyle/>
          <a:p>
            <a:r>
              <a:rPr lang="es-MX" sz="3600" dirty="0">
                <a:solidFill>
                  <a:schemeClr val="bg1"/>
                </a:solidFill>
              </a:rPr>
              <a:t>Algunas de las frases típicas que más escuchamos en este tipo de personas son: ! Para que intentarlo!, !No puedo hacerlo!, !Es muy difícil!, !Nadie hace eso!, !Yo no nací para eso!, !No se como hacerlo!, !Vamos a intentarlo a ver que pasa!. ¡Ya lo intenté! ¡Creo que Dios me quiere así! ¡Eso no va a funcionar!</a:t>
            </a:r>
          </a:p>
        </p:txBody>
      </p:sp>
      <p:pic>
        <p:nvPicPr>
          <p:cNvPr id="3074" name="Picture 2"/>
          <p:cNvPicPr>
            <a:picLocks noChangeAspect="1" noChangeArrowheads="1"/>
          </p:cNvPicPr>
          <p:nvPr/>
        </p:nvPicPr>
        <p:blipFill>
          <a:blip r:embed="rId2" cstate="print"/>
          <a:srcRect/>
          <a:stretch>
            <a:fillRect/>
          </a:stretch>
        </p:blipFill>
        <p:spPr bwMode="auto">
          <a:xfrm>
            <a:off x="3357554" y="3786190"/>
            <a:ext cx="4015438" cy="3071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3600" dirty="0">
                <a:solidFill>
                  <a:schemeClr val="bg1"/>
                </a:solidFill>
              </a:rPr>
              <a:t>Piensa por un momento que Dios es Padre y Él desea lo mejor para sus hijos. Acaso no es lo que usted desea para sus hijos. Dios es un Dios de excelencia, él todo lo hizo bueno y El espera que usted sea excelente en su vida, en su matrimonio, en sus estudios, sus negocios y en todo lo que hagas</a:t>
            </a:r>
            <a:r>
              <a:rPr lang="es-MX" sz="3600" dirty="0" smtClean="0">
                <a:solidFill>
                  <a:schemeClr val="bg1"/>
                </a:solidFill>
              </a:rPr>
              <a:t>.</a:t>
            </a:r>
            <a:endParaRPr lang="es-MX" sz="3600" dirty="0">
              <a:solidFill>
                <a:schemeClr val="bg1"/>
              </a:solidFill>
            </a:endParaRPr>
          </a:p>
        </p:txBody>
      </p:sp>
      <p:pic>
        <p:nvPicPr>
          <p:cNvPr id="4098" name="Picture 2"/>
          <p:cNvPicPr>
            <a:picLocks noChangeAspect="1" noChangeArrowheads="1"/>
          </p:cNvPicPr>
          <p:nvPr/>
        </p:nvPicPr>
        <p:blipFill>
          <a:blip r:embed="rId2" cstate="print"/>
          <a:srcRect l="6909" t="6915" r="5579" b="7801"/>
          <a:stretch>
            <a:fillRect/>
          </a:stretch>
        </p:blipFill>
        <p:spPr bwMode="auto">
          <a:xfrm>
            <a:off x="5000628" y="3445920"/>
            <a:ext cx="3357586" cy="3269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1938992"/>
          </a:xfrm>
          <a:prstGeom prst="rect">
            <a:avLst/>
          </a:prstGeom>
        </p:spPr>
        <p:txBody>
          <a:bodyPr wrap="square">
            <a:spAutoFit/>
          </a:bodyPr>
          <a:lstStyle/>
          <a:p>
            <a:pPr algn="ctr"/>
            <a:r>
              <a:rPr lang="es-MX" sz="4000" dirty="0" smtClean="0">
                <a:solidFill>
                  <a:schemeClr val="bg1"/>
                </a:solidFill>
              </a:rPr>
              <a:t>“Si quieres llevar una vida extraordinaria averigua lo que hace la gente común y no lo hagas”</a:t>
            </a:r>
            <a:endParaRPr lang="es-MX" sz="4000" dirty="0">
              <a:solidFill>
                <a:schemeClr val="bg1"/>
              </a:solidFill>
            </a:endParaRPr>
          </a:p>
        </p:txBody>
      </p:sp>
      <p:pic>
        <p:nvPicPr>
          <p:cNvPr id="5124" name="Picture 4"/>
          <p:cNvPicPr>
            <a:picLocks noChangeAspect="1" noChangeArrowheads="1"/>
          </p:cNvPicPr>
          <p:nvPr/>
        </p:nvPicPr>
        <p:blipFill>
          <a:blip r:embed="rId2" cstate="print"/>
          <a:srcRect/>
          <a:stretch>
            <a:fillRect/>
          </a:stretch>
        </p:blipFill>
        <p:spPr bwMode="auto">
          <a:xfrm>
            <a:off x="5572133" y="1494898"/>
            <a:ext cx="3571868" cy="53631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572132" cy="6858000"/>
          </a:xfrm>
        </p:spPr>
        <p:txBody>
          <a:bodyPr>
            <a:noAutofit/>
          </a:bodyPr>
          <a:lstStyle/>
          <a:p>
            <a:r>
              <a:rPr lang="es-MX" sz="4400" dirty="0">
                <a:solidFill>
                  <a:schemeClr val="bg1"/>
                </a:solidFill>
              </a:rPr>
              <a:t>Ejemplos tangibles:</a:t>
            </a:r>
          </a:p>
          <a:p>
            <a:r>
              <a:rPr lang="es-MX" sz="4400" dirty="0">
                <a:solidFill>
                  <a:schemeClr val="bg1"/>
                </a:solidFill>
              </a:rPr>
              <a:t>-Inicio un negocio y al poco tiempo lo cierra</a:t>
            </a:r>
          </a:p>
          <a:p>
            <a:r>
              <a:rPr lang="es-MX" sz="4400" dirty="0">
                <a:solidFill>
                  <a:schemeClr val="bg1"/>
                </a:solidFill>
              </a:rPr>
              <a:t>-Inicia negocios de los que no sabe nada y a pesar de no ofrecer servicio de calidad quiere obtener ganancias estupendas</a:t>
            </a:r>
          </a:p>
          <a:p>
            <a:endParaRPr lang="es-MX" sz="4400"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5534473" y="1643051"/>
            <a:ext cx="3609559" cy="52149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5572132" cy="6001643"/>
          </a:xfrm>
          <a:prstGeom prst="rect">
            <a:avLst/>
          </a:prstGeom>
        </p:spPr>
        <p:txBody>
          <a:bodyPr wrap="square">
            <a:spAutoFit/>
          </a:bodyPr>
          <a:lstStyle/>
          <a:p>
            <a:r>
              <a:rPr lang="es-MX" sz="3200" dirty="0" smtClean="0">
                <a:solidFill>
                  <a:schemeClr val="bg1"/>
                </a:solidFill>
              </a:rPr>
              <a:t>-se propone una meta y no la lleva acabo</a:t>
            </a:r>
          </a:p>
          <a:p>
            <a:r>
              <a:rPr lang="es-MX" sz="3200" dirty="0" smtClean="0">
                <a:solidFill>
                  <a:schemeClr val="bg1"/>
                </a:solidFill>
              </a:rPr>
              <a:t>- pide prestado o fiado y no paga a tiempo o nunca paga</a:t>
            </a:r>
          </a:p>
          <a:p>
            <a:r>
              <a:rPr lang="es-MX" sz="3200" dirty="0" smtClean="0">
                <a:solidFill>
                  <a:schemeClr val="bg1"/>
                </a:solidFill>
              </a:rPr>
              <a:t>- tiene deseos de un puesto o tener un lugar en una institución o empresa y lo niega porque tiene miedo de no lograrlo.</a:t>
            </a:r>
          </a:p>
          <a:p>
            <a:r>
              <a:rPr lang="es-MX" sz="3200" dirty="0" smtClean="0">
                <a:solidFill>
                  <a:schemeClr val="bg1"/>
                </a:solidFill>
              </a:rPr>
              <a:t>-presume muchas cosas y logra muy pocas</a:t>
            </a:r>
          </a:p>
          <a:p>
            <a:r>
              <a:rPr lang="es-MX" sz="3200" dirty="0" smtClean="0">
                <a:solidFill>
                  <a:schemeClr val="bg1"/>
                </a:solidFill>
              </a:rPr>
              <a:t>-promete cosas o Dios y no las cumple.</a:t>
            </a:r>
            <a:endParaRPr lang="es-MX" sz="3200" dirty="0">
              <a:solidFill>
                <a:schemeClr val="bg1"/>
              </a:solidFill>
            </a:endParaRPr>
          </a:p>
        </p:txBody>
      </p:sp>
      <p:pic>
        <p:nvPicPr>
          <p:cNvPr id="3" name="Picture 2"/>
          <p:cNvPicPr>
            <a:picLocks noChangeAspect="1" noChangeArrowheads="1"/>
          </p:cNvPicPr>
          <p:nvPr/>
        </p:nvPicPr>
        <p:blipFill>
          <a:blip r:embed="rId2" cstate="print"/>
          <a:srcRect/>
          <a:stretch>
            <a:fillRect/>
          </a:stretch>
        </p:blipFill>
        <p:spPr bwMode="auto">
          <a:xfrm>
            <a:off x="5534473" y="1643051"/>
            <a:ext cx="3609559" cy="52149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1980</Words>
  <Application>Microsoft Office PowerPoint</Application>
  <PresentationFormat>Presentación en pantalla (4:3)</PresentationFormat>
  <Paragraphs>77</Paragraphs>
  <Slides>38</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38</vt:i4>
      </vt:variant>
    </vt:vector>
  </HeadingPairs>
  <TitlesOfParts>
    <vt:vector size="39" baseType="lpstr">
      <vt:lpstr>Tema de Office</vt:lpstr>
      <vt:lpstr>VENCIENDO EL GIGANTE</vt:lpstr>
      <vt:lpstr>Diapositiva 2</vt:lpstr>
      <vt:lpstr>Diapositiva 3</vt:lpstr>
      <vt:lpstr>Diapositiva 4</vt:lpstr>
      <vt:lpstr>Diapositiva 5</vt:lpstr>
      <vt:lpstr>Diapositiva 6</vt:lpstr>
      <vt:lpstr>Diapositiva 7</vt:lpstr>
      <vt:lpstr>Diapositiva 8</vt:lpstr>
      <vt:lpstr>Diapositiva 9</vt:lpstr>
      <vt:lpstr>EJEMPLOS BIBLICOS</vt:lpstr>
      <vt:lpstr>SAUL</vt:lpstr>
      <vt:lpstr>Diapositiva 12</vt:lpstr>
      <vt:lpstr>PARABOLA DE LOS TALENTOS </vt:lpstr>
      <vt:lpstr>Diapositiva 14</vt:lpstr>
      <vt:lpstr>Diapositiva 15</vt:lpstr>
      <vt:lpstr>Diapositiva 16</vt:lpstr>
      <vt:lpstr>Diapositiva 17</vt:lpstr>
      <vt:lpstr>Diapositiva 18</vt:lpstr>
      <vt:lpstr>Diapositiva 19</vt:lpstr>
      <vt:lpstr>Diapositiva 20</vt:lpstr>
      <vt:lpstr>Diapositiva 21</vt:lpstr>
      <vt:lpstr>Diapositiva 22</vt:lpstr>
      <vt:lpstr>RECOMPENSAS DE SER ESFORZADO</vt:lpstr>
      <vt:lpstr>Diapositiva 24</vt:lpstr>
      <vt:lpstr>El ser mediocre y el ser excelente </vt:lpstr>
      <vt:lpstr>Diapositiva 26</vt:lpstr>
      <vt:lpstr>Diapositiva 27</vt:lpstr>
      <vt:lpstr>Diapositiva 28</vt:lpstr>
      <vt:lpstr>Diapositiva 29</vt:lpstr>
      <vt:lpstr>Diapositiva 30</vt:lpstr>
      <vt:lpstr>Diapositiva 31</vt:lpstr>
      <vt:lpstr>En cambio</vt:lpstr>
      <vt:lpstr>Diapositiva 33</vt:lpstr>
      <vt:lpstr>Diapositiva 34</vt:lpstr>
      <vt:lpstr>Diapositiva 35</vt:lpstr>
      <vt:lpstr>EJEMPLO BIBLICOS DE EXCELENCIA</vt:lpstr>
      <vt:lpstr>DAVID UN VARON CONFORME AL CORAZON DE DIOS.</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VENCIENDO EL GIGANTE</dc:title>
  <dc:creator>Martha Paez</dc:creator>
  <cp:lastModifiedBy>ELIAS  PAEZ DE LA CERDA</cp:lastModifiedBy>
  <cp:revision>42</cp:revision>
  <dcterms:created xsi:type="dcterms:W3CDTF">2013-11-21T02:15:58Z</dcterms:created>
  <dcterms:modified xsi:type="dcterms:W3CDTF">2013-11-21T02:22:12Z</dcterms:modified>
</cp:coreProperties>
</file>