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0" r:id="rId4"/>
    <p:sldId id="273" r:id="rId5"/>
    <p:sldId id="274" r:id="rId6"/>
    <p:sldId id="281" r:id="rId7"/>
    <p:sldId id="275" r:id="rId8"/>
    <p:sldId id="276" r:id="rId9"/>
    <p:sldId id="279" r:id="rId10"/>
    <p:sldId id="277" r:id="rId11"/>
    <p:sldId id="282" r:id="rId12"/>
    <p:sldId id="278" r:id="rId13"/>
    <p:sldId id="283" r:id="rId14"/>
    <p:sldId id="264" r:id="rId15"/>
    <p:sldId id="266" r:id="rId16"/>
    <p:sldId id="265" r:id="rId17"/>
    <p:sldId id="268" r:id="rId18"/>
    <p:sldId id="267" r:id="rId19"/>
    <p:sldId id="269" r:id="rId20"/>
    <p:sldId id="270" r:id="rId21"/>
    <p:sldId id="271" r:id="rId22"/>
    <p:sldId id="260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32D8-D723-4BFD-BEE8-D3ED0E449B0D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8ED3-A407-46ED-9CF8-E0FCF83A7B3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32D8-D723-4BFD-BEE8-D3ED0E449B0D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8ED3-A407-46ED-9CF8-E0FCF83A7B3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32D8-D723-4BFD-BEE8-D3ED0E449B0D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8ED3-A407-46ED-9CF8-E0FCF83A7B3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32D8-D723-4BFD-BEE8-D3ED0E449B0D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8ED3-A407-46ED-9CF8-E0FCF83A7B3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32D8-D723-4BFD-BEE8-D3ED0E449B0D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8ED3-A407-46ED-9CF8-E0FCF83A7B3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32D8-D723-4BFD-BEE8-D3ED0E449B0D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8ED3-A407-46ED-9CF8-E0FCF83A7B3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32D8-D723-4BFD-BEE8-D3ED0E449B0D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8ED3-A407-46ED-9CF8-E0FCF83A7B3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32D8-D723-4BFD-BEE8-D3ED0E449B0D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8ED3-A407-46ED-9CF8-E0FCF83A7B3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32D8-D723-4BFD-BEE8-D3ED0E449B0D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8ED3-A407-46ED-9CF8-E0FCF83A7B3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32D8-D723-4BFD-BEE8-D3ED0E449B0D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8ED3-A407-46ED-9CF8-E0FCF83A7B3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32D8-D723-4BFD-BEE8-D3ED0E449B0D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8ED3-A407-46ED-9CF8-E0FCF83A7B3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C32D8-D723-4BFD-BEE8-D3ED0E449B0D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88ED3-A407-46ED-9CF8-E0FCF83A7B3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728690" y="-71462"/>
            <a:ext cx="7772400" cy="1470025"/>
          </a:xfrm>
        </p:spPr>
        <p:txBody>
          <a:bodyPr>
            <a:normAutofit/>
          </a:bodyPr>
          <a:lstStyle/>
          <a:p>
            <a:r>
              <a:rPr lang="es-ES" b="1" i="1" u="sng" dirty="0">
                <a:solidFill>
                  <a:schemeClr val="bg1"/>
                </a:solidFill>
              </a:rPr>
              <a:t>VENCIENDO AL GIGANTE DEL </a:t>
            </a:r>
            <a:r>
              <a:rPr lang="es-ES" b="1" i="1" u="sng" dirty="0" smtClean="0">
                <a:solidFill>
                  <a:schemeClr val="bg1"/>
                </a:solidFill>
              </a:rPr>
              <a:t>TEMOR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615672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 smtClean="0">
                <a:solidFill>
                  <a:schemeClr val="bg1"/>
                </a:solidFill>
              </a:rPr>
              <a:t>HECHOS</a:t>
            </a:r>
            <a:r>
              <a:rPr lang="es-MX" sz="4000" dirty="0" smtClean="0">
                <a:solidFill>
                  <a:schemeClr val="bg1"/>
                </a:solidFill>
              </a:rPr>
              <a:t> </a:t>
            </a:r>
            <a:r>
              <a:rPr lang="es-MX" sz="4000" dirty="0" smtClean="0">
                <a:solidFill>
                  <a:schemeClr val="bg1"/>
                </a:solidFill>
              </a:rPr>
              <a:t>27:34  Por tanto,  os ruego que comáis por vuestra salud;  pues ni aun un cabello de la cabeza de ninguno de vosotros perecerá.</a:t>
            </a:r>
          </a:p>
          <a:p>
            <a:r>
              <a:rPr lang="es-MX" sz="4000" dirty="0" smtClean="0">
                <a:solidFill>
                  <a:schemeClr val="bg1"/>
                </a:solidFill>
              </a:rPr>
              <a:t>HECHOS </a:t>
            </a:r>
            <a:r>
              <a:rPr lang="es-MX" sz="4000" dirty="0" smtClean="0">
                <a:solidFill>
                  <a:schemeClr val="bg1"/>
                </a:solidFill>
              </a:rPr>
              <a:t> </a:t>
            </a:r>
            <a:r>
              <a:rPr lang="es-MX" sz="4000" dirty="0" smtClean="0">
                <a:solidFill>
                  <a:schemeClr val="bg1"/>
                </a:solidFill>
              </a:rPr>
              <a:t>27:35  Y habiendo dicho esto,  tomó el pan y dio gracias a Dios en presencia de todos,  y partiéndolo,  comenzó a comer.</a:t>
            </a:r>
          </a:p>
          <a:p>
            <a:r>
              <a:rPr lang="es-MX" sz="4000" dirty="0" smtClean="0">
                <a:solidFill>
                  <a:schemeClr val="bg1"/>
                </a:solidFill>
              </a:rPr>
              <a:t>HECHOS </a:t>
            </a:r>
            <a:r>
              <a:rPr lang="es-MX" sz="4000" dirty="0" smtClean="0">
                <a:solidFill>
                  <a:schemeClr val="bg1"/>
                </a:solidFill>
              </a:rPr>
              <a:t> </a:t>
            </a:r>
            <a:r>
              <a:rPr lang="es-MX" sz="4000" dirty="0" smtClean="0">
                <a:solidFill>
                  <a:schemeClr val="bg1"/>
                </a:solidFill>
              </a:rPr>
              <a:t>27:36  Entonces todos,  teniendo ya mejor ánimo,  comieron también.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 smtClean="0">
                <a:solidFill>
                  <a:schemeClr val="bg1"/>
                </a:solidFill>
              </a:rPr>
              <a:t>HECHOS  </a:t>
            </a:r>
            <a:r>
              <a:rPr lang="es-MX" sz="4000" dirty="0" smtClean="0">
                <a:solidFill>
                  <a:schemeClr val="bg1"/>
                </a:solidFill>
              </a:rPr>
              <a:t>27:37  </a:t>
            </a:r>
            <a:r>
              <a:rPr lang="es-MX" sz="4000" dirty="0" smtClean="0">
                <a:solidFill>
                  <a:schemeClr val="bg1"/>
                </a:solidFill>
              </a:rPr>
              <a:t>Y éramos todas las personas en la nave doscientas setenta y seis.</a:t>
            </a:r>
          </a:p>
          <a:p>
            <a:r>
              <a:rPr lang="es-MX" sz="4000" dirty="0" smtClean="0">
                <a:solidFill>
                  <a:schemeClr val="bg1"/>
                </a:solidFill>
              </a:rPr>
              <a:t>HECHOS </a:t>
            </a:r>
            <a:r>
              <a:rPr lang="es-MX" sz="4000" dirty="0" smtClean="0">
                <a:solidFill>
                  <a:schemeClr val="bg1"/>
                </a:solidFill>
              </a:rPr>
              <a:t> </a:t>
            </a:r>
            <a:r>
              <a:rPr lang="es-MX" sz="4000" dirty="0" smtClean="0">
                <a:solidFill>
                  <a:schemeClr val="bg1"/>
                </a:solidFill>
              </a:rPr>
              <a:t>27:38  Y ya satisfechos,  aligeraron la nave,  echando el trigo al mar.</a:t>
            </a:r>
          </a:p>
          <a:p>
            <a:r>
              <a:rPr lang="es-MX" sz="4000" dirty="0" smtClean="0">
                <a:solidFill>
                  <a:schemeClr val="bg1"/>
                </a:solidFill>
              </a:rPr>
              <a:t>HECHOS </a:t>
            </a:r>
            <a:r>
              <a:rPr lang="es-MX" sz="4000" dirty="0" smtClean="0">
                <a:solidFill>
                  <a:schemeClr val="bg1"/>
                </a:solidFill>
              </a:rPr>
              <a:t> </a:t>
            </a:r>
            <a:r>
              <a:rPr lang="es-MX" sz="4000" dirty="0" smtClean="0">
                <a:solidFill>
                  <a:schemeClr val="bg1"/>
                </a:solidFill>
              </a:rPr>
              <a:t>27:39  Cuando se hizo de día,  no reconocían la tierra,  pero veían una ensenada que tenía playa,  en la cual acordaron varar,  si pudiesen,  la nave.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 smtClean="0">
                <a:solidFill>
                  <a:schemeClr val="bg1"/>
                </a:solidFill>
              </a:rPr>
              <a:t>HECHOS </a:t>
            </a:r>
            <a:r>
              <a:rPr lang="es-MX" sz="4000" dirty="0" smtClean="0">
                <a:solidFill>
                  <a:schemeClr val="bg1"/>
                </a:solidFill>
              </a:rPr>
              <a:t>27:40  </a:t>
            </a:r>
            <a:r>
              <a:rPr lang="es-MX" sz="4000" dirty="0" smtClean="0">
                <a:solidFill>
                  <a:schemeClr val="bg1"/>
                </a:solidFill>
              </a:rPr>
              <a:t>Cortando,  pues,  las anclas,  las dejaron en el mar,  largando también las amarras del timón;  e izada al viento la vela de proa,  enfilaron hacia la playa.</a:t>
            </a:r>
          </a:p>
          <a:p>
            <a:r>
              <a:rPr lang="es-MX" sz="4000" dirty="0" smtClean="0">
                <a:solidFill>
                  <a:schemeClr val="bg1"/>
                </a:solidFill>
              </a:rPr>
              <a:t>HECHOS  </a:t>
            </a:r>
            <a:r>
              <a:rPr lang="es-MX" sz="4000" dirty="0" smtClean="0">
                <a:solidFill>
                  <a:schemeClr val="bg1"/>
                </a:solidFill>
              </a:rPr>
              <a:t>27:41  </a:t>
            </a:r>
            <a:r>
              <a:rPr lang="es-MX" sz="4000" dirty="0" smtClean="0">
                <a:solidFill>
                  <a:schemeClr val="bg1"/>
                </a:solidFill>
              </a:rPr>
              <a:t>Pero dando en un lugar de dos aguas,  hicieron encallar la nave;  y la proa,  hincada,  quedó inmóvil,  y la popa se abría con la violencia del mar.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HECHOS </a:t>
            </a:r>
            <a:r>
              <a:rPr lang="es-MX" sz="3600" dirty="0" smtClean="0">
                <a:solidFill>
                  <a:schemeClr val="bg1"/>
                </a:solidFill>
              </a:rPr>
              <a:t> </a:t>
            </a:r>
            <a:r>
              <a:rPr lang="es-MX" sz="3600" dirty="0" smtClean="0">
                <a:solidFill>
                  <a:schemeClr val="bg1"/>
                </a:solidFill>
              </a:rPr>
              <a:t>27:42  Entonces los soldados acordaron matar a los presos,  para que ninguno se fugase nadando.</a:t>
            </a:r>
          </a:p>
          <a:p>
            <a:r>
              <a:rPr lang="es-MX" sz="3600" dirty="0" smtClean="0">
                <a:solidFill>
                  <a:schemeClr val="bg1"/>
                </a:solidFill>
              </a:rPr>
              <a:t>HECHOS  </a:t>
            </a:r>
            <a:r>
              <a:rPr lang="es-MX" sz="3600" dirty="0" smtClean="0">
                <a:solidFill>
                  <a:schemeClr val="bg1"/>
                </a:solidFill>
              </a:rPr>
              <a:t>27:43  </a:t>
            </a:r>
            <a:r>
              <a:rPr lang="es-MX" sz="3600" dirty="0" smtClean="0">
                <a:solidFill>
                  <a:schemeClr val="bg1"/>
                </a:solidFill>
              </a:rPr>
              <a:t>Pero el centurión,  queriendo salvar a Pablo,  les impidió este intento,  y mandó que los que pudiesen nadar se echasen los primeros,  y saliesen a tierra;</a:t>
            </a:r>
          </a:p>
          <a:p>
            <a:r>
              <a:rPr lang="es-MX" sz="3600" dirty="0" smtClean="0">
                <a:solidFill>
                  <a:schemeClr val="bg1"/>
                </a:solidFill>
              </a:rPr>
              <a:t>HECHOS  </a:t>
            </a:r>
            <a:r>
              <a:rPr lang="es-MX" sz="3600" dirty="0" smtClean="0">
                <a:solidFill>
                  <a:schemeClr val="bg1"/>
                </a:solidFill>
              </a:rPr>
              <a:t>27:44  </a:t>
            </a:r>
            <a:r>
              <a:rPr lang="es-MX" sz="3600" dirty="0" smtClean="0">
                <a:solidFill>
                  <a:schemeClr val="bg1"/>
                </a:solidFill>
              </a:rPr>
              <a:t>y los demás,  parte en tablas,  parte en cosas de la nave.  Y así aconteció que todos se salvaron saliendo a tierra.</a:t>
            </a:r>
            <a:endParaRPr lang="es-MX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072594" cy="32146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>
                <a:solidFill>
                  <a:schemeClr val="bg1"/>
                </a:solidFill>
              </a:rPr>
              <a:t>Pablo </a:t>
            </a:r>
            <a:r>
              <a:rPr lang="es-ES" dirty="0">
                <a:solidFill>
                  <a:schemeClr val="bg1"/>
                </a:solidFill>
              </a:rPr>
              <a:t>va hacia Roma, preso, en un barco.  Hay tempestad que hunde el navío, pero a pesar de esta tragedia, Pablo, siervo de Jesucristo, le cree a Dios y confía en Él, no se deja vencer por el temor.  De esta historia podemos aprender algunos principios para derribar al gigante del temor.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00372"/>
            <a:ext cx="5287937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34290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s-ES" sz="3200" b="1" dirty="0">
                <a:solidFill>
                  <a:schemeClr val="bg1"/>
                </a:solidFill>
              </a:rPr>
              <a:t>Estar en constante </a:t>
            </a:r>
            <a:r>
              <a:rPr lang="es-ES" sz="3200" b="1" dirty="0" smtClean="0">
                <a:solidFill>
                  <a:schemeClr val="bg1"/>
                </a:solidFill>
              </a:rPr>
              <a:t>COMUNICACIÓN con </a:t>
            </a:r>
            <a:r>
              <a:rPr lang="es-ES" sz="3200" b="1" dirty="0">
                <a:solidFill>
                  <a:schemeClr val="bg1"/>
                </a:solidFill>
              </a:rPr>
              <a:t>Dios.  </a:t>
            </a:r>
            <a:r>
              <a:rPr lang="es-ES" sz="3200" dirty="0">
                <a:solidFill>
                  <a:schemeClr val="bg1"/>
                </a:solidFill>
              </a:rPr>
              <a:t>La clave fue la estrecha comunicación que Pablo tenía con Dios, lo que permitió que un ángel se le apareciera y le dijera lo que iba a suceder v. 23-24 “Porque esta noche ha estado conmigo el ángel del Dios de quien soy y a quien  sirvo</a:t>
            </a:r>
            <a:r>
              <a:rPr lang="es-ES" sz="3200" dirty="0" smtClean="0">
                <a:solidFill>
                  <a:schemeClr val="bg1"/>
                </a:solidFill>
              </a:rPr>
              <a:t>…”.</a:t>
            </a:r>
            <a:endParaRPr lang="es-MX" sz="3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000372"/>
            <a:ext cx="5465007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072594" cy="4525963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 </a:t>
            </a:r>
            <a:r>
              <a:rPr lang="es-ES" b="1" dirty="0" smtClean="0">
                <a:solidFill>
                  <a:schemeClr val="bg1"/>
                </a:solidFill>
              </a:rPr>
              <a:t>CREALE a la Palabra de Dios.   </a:t>
            </a:r>
            <a:r>
              <a:rPr lang="es-ES" dirty="0" smtClean="0">
                <a:solidFill>
                  <a:schemeClr val="bg1"/>
                </a:solidFill>
              </a:rPr>
              <a:t>v. 25 “Por tanto, oh varones, tened buen ánimo; porque yo confío en Dios que será así como se me ha dicho.”  Pablo se aferró a lo que el ángel le dijo, cuando el Señor le hable o le de una promesa (por medio de la Biblia, profecía, sueños, hermanos, pastores, circunstancias, en oración, etc.),  créala y aférrese a ella.</a:t>
            </a:r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24" y="3375451"/>
            <a:ext cx="4357678" cy="326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929322" cy="6857999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</a:rPr>
              <a:t>Confiese VICTORIA.  </a:t>
            </a:r>
            <a:r>
              <a:rPr lang="es-ES" dirty="0" smtClean="0">
                <a:solidFill>
                  <a:schemeClr val="bg1"/>
                </a:solidFill>
              </a:rPr>
              <a:t>Salmo 116:10. 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La fe va acompañada de obras.  Pablo no solo creyó por fe,  sino habló la palabra recibida v. 22 “Pero ahora os exhorto a tener buen ánimo, pues no habrá ninguna pérdida de vida entre vosotros, sino solamente de la nave.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Cuando usted le cree a Dios, confiesa y declara lo que ha recibido de Él, no sólo usted es fortalecido y crece su fe, sino que  los que están cerca de usted también.</a:t>
            </a: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0" y="2200275"/>
            <a:ext cx="3314700" cy="465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6000760" cy="68580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</a:rPr>
              <a:t>ACTUE en base a la fe.  </a:t>
            </a:r>
            <a:r>
              <a:rPr lang="es-ES" dirty="0" smtClean="0">
                <a:solidFill>
                  <a:schemeClr val="bg1"/>
                </a:solidFill>
              </a:rPr>
              <a:t>Pablo habló y comió  v 35-36 “Y habiendo dicho esto, tomó el pan y dio gracias a Dios en presencia de todos, y partiéndolo, comenzó a comer.  Entonces todos, teniendo ya mejor ánimo, comieron también.”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No deje que el temor lo paralice, no importa que tan difícil sea la situación, actúe, al actuar vence al temor.  El hecho de que Dios le dijo a Pablo que nadie moriría, no implicaba que no debían nadar y comer.</a:t>
            </a:r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075" y="2038350"/>
            <a:ext cx="3209925" cy="481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bg1"/>
                </a:solidFill>
              </a:rPr>
              <a:t>Tenga una VISION OBJETIVA.</a:t>
            </a:r>
            <a:r>
              <a:rPr lang="es-ES" sz="3200" dirty="0" smtClean="0">
                <a:solidFill>
                  <a:schemeClr val="bg1"/>
                </a:solidFill>
              </a:rPr>
              <a:t>  El que Dios le haya dado una visión, no implica que no habrán problemas.  Dios no le dijo a Pablo que evitaría el naufragio ni que el barco no iba a hundirse,  pero sí que las personas se salvarían. (v. 22).  Note que Dios no promete evitarle los problemas, sino que  aunque el barco se le esté hundiendo, usted saldrá victorioso.</a:t>
            </a:r>
            <a:endParaRPr lang="es-MX" sz="3200" dirty="0" smtClean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495675"/>
            <a:ext cx="4610100" cy="3362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>
          <a:xfrm>
            <a:off x="0" y="0"/>
            <a:ext cx="3571868" cy="714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1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Hechos 27:13-44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71435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</a:rPr>
              <a:t>HECHOS </a:t>
            </a:r>
            <a:r>
              <a:rPr lang="es-MX" sz="3600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</a:rPr>
              <a:t>27:13  Y soplando una brisa del sur,  pareciéndoles que ya tenían lo que deseaban,  levaron anclas e iban costeando Creta.</a:t>
            </a:r>
          </a:p>
          <a:p>
            <a:r>
              <a:rPr lang="es-MX" sz="3600" dirty="0" smtClean="0">
                <a:solidFill>
                  <a:schemeClr val="bg1"/>
                </a:solidFill>
              </a:rPr>
              <a:t>HECHOS </a:t>
            </a:r>
            <a:r>
              <a:rPr lang="es-MX" sz="3600" dirty="0" smtClean="0">
                <a:solidFill>
                  <a:schemeClr val="bg1"/>
                </a:solidFill>
              </a:rPr>
              <a:t> </a:t>
            </a:r>
            <a:r>
              <a:rPr lang="es-MX" sz="3600" dirty="0" smtClean="0">
                <a:solidFill>
                  <a:schemeClr val="bg1"/>
                </a:solidFill>
              </a:rPr>
              <a:t>27:14  Pero no mucho después dio contra la nave un viento huracanado llamado </a:t>
            </a:r>
            <a:r>
              <a:rPr lang="es-MX" sz="3600" dirty="0" err="1" smtClean="0">
                <a:solidFill>
                  <a:schemeClr val="bg1"/>
                </a:solidFill>
              </a:rPr>
              <a:t>Euroclidón</a:t>
            </a:r>
            <a:r>
              <a:rPr lang="es-MX" sz="36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bg1"/>
                </a:solidFill>
              </a:rPr>
              <a:t>Esté seguro del PROPOSITO de Dios para su vida.</a:t>
            </a:r>
            <a:r>
              <a:rPr lang="es-ES" sz="3200" dirty="0" smtClean="0">
                <a:solidFill>
                  <a:schemeClr val="bg1"/>
                </a:solidFill>
              </a:rPr>
              <a:t>  Otro elemento que le dará seguridad y le ayudará a vencer el temor es estar seguro del propósito de Dios para su vida.  Pablo no temía morir en el naufragio porque sabía que Dios quería que él llegara a Roma, </a:t>
            </a:r>
            <a:endParaRPr lang="es-MX" sz="32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9414" y="2500306"/>
            <a:ext cx="3812982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6929454" cy="685800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s-ES" sz="4000" dirty="0" smtClean="0">
                <a:solidFill>
                  <a:schemeClr val="bg1"/>
                </a:solidFill>
              </a:rPr>
              <a:t>v. 24  “diciendo: Pablo, no temas; es necesario que comparezcas ante César; y he aquí, Dios te ha concedido todos los que navegan contigo.  Si usted tiene claro el propósito de Dios para usted, no importa lo que venga pues Él le hará salir vencedor y le ayudará a cumplir lo que le ha encomendado.</a:t>
            </a:r>
            <a:endParaRPr lang="es-MX" sz="40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160332"/>
            <a:ext cx="2428860" cy="3697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2714620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CONCLUSIÓN: Deseche el TEMOR y viva una vida victoriosa sabiendo que el que lo llamó, lo cuidará y lo ayudará a cumplir con la visión y el propósito para su vida</a:t>
            </a:r>
            <a:r>
              <a:rPr lang="es-ES" sz="3600" dirty="0" smtClean="0">
                <a:solidFill>
                  <a:schemeClr val="bg1"/>
                </a:solidFill>
              </a:rPr>
              <a:t>.</a:t>
            </a:r>
            <a:endParaRPr lang="es-MX" sz="36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3" y="2071678"/>
            <a:ext cx="4786347" cy="4731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HECHOS </a:t>
            </a:r>
            <a:r>
              <a:rPr lang="es-MX" sz="3600" dirty="0" smtClean="0">
                <a:solidFill>
                  <a:schemeClr val="bg1"/>
                </a:solidFill>
              </a:rPr>
              <a:t> </a:t>
            </a:r>
            <a:r>
              <a:rPr lang="es-MX" sz="3600" dirty="0" smtClean="0">
                <a:solidFill>
                  <a:schemeClr val="bg1"/>
                </a:solidFill>
              </a:rPr>
              <a:t>27:15  Y siendo arrebatada la nave,  y no pudiendo poner proa al viento,  nos abandonamos a él y nos dejamos llevar.</a:t>
            </a:r>
          </a:p>
          <a:p>
            <a:r>
              <a:rPr lang="es-MX" sz="3600" dirty="0" smtClean="0">
                <a:solidFill>
                  <a:schemeClr val="bg1"/>
                </a:solidFill>
              </a:rPr>
              <a:t>HECHOS </a:t>
            </a:r>
            <a:r>
              <a:rPr lang="es-MX" sz="3600" dirty="0" smtClean="0">
                <a:solidFill>
                  <a:schemeClr val="bg1"/>
                </a:solidFill>
              </a:rPr>
              <a:t> </a:t>
            </a:r>
            <a:r>
              <a:rPr lang="es-MX" sz="3600" dirty="0" smtClean="0">
                <a:solidFill>
                  <a:schemeClr val="bg1"/>
                </a:solidFill>
              </a:rPr>
              <a:t>27:16  Y habiendo corrido a sotavento de una pequeña isla llamada </a:t>
            </a:r>
            <a:r>
              <a:rPr lang="es-MX" sz="3600" dirty="0" err="1" smtClean="0">
                <a:solidFill>
                  <a:schemeClr val="bg1"/>
                </a:solidFill>
              </a:rPr>
              <a:t>Clauda</a:t>
            </a:r>
            <a:r>
              <a:rPr lang="es-MX" sz="3600" dirty="0" smtClean="0">
                <a:solidFill>
                  <a:schemeClr val="bg1"/>
                </a:solidFill>
              </a:rPr>
              <a:t>,  con dificultad pudimos recoger el esquife.</a:t>
            </a:r>
          </a:p>
          <a:p>
            <a:r>
              <a:rPr lang="es-MX" sz="3600" dirty="0" smtClean="0">
                <a:solidFill>
                  <a:schemeClr val="bg1"/>
                </a:solidFill>
              </a:rPr>
              <a:t>HECHOS  </a:t>
            </a:r>
            <a:r>
              <a:rPr lang="es-MX" sz="3600" dirty="0" smtClean="0">
                <a:solidFill>
                  <a:schemeClr val="bg1"/>
                </a:solidFill>
              </a:rPr>
              <a:t>27:17  </a:t>
            </a:r>
            <a:r>
              <a:rPr lang="es-MX" sz="3600" dirty="0" smtClean="0">
                <a:solidFill>
                  <a:schemeClr val="bg1"/>
                </a:solidFill>
              </a:rPr>
              <a:t>Y una vez subido a bordo,  usaron de refuerzos para ceñir la nave;  y teniendo temor de dar en la Sirte,  arriaron las velas y quedaron a la deriva.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HECHOS  </a:t>
            </a:r>
            <a:r>
              <a:rPr lang="es-MX" sz="3600" dirty="0" smtClean="0">
                <a:solidFill>
                  <a:schemeClr val="bg1"/>
                </a:solidFill>
              </a:rPr>
              <a:t>27:18  </a:t>
            </a:r>
            <a:r>
              <a:rPr lang="es-MX" sz="3600" dirty="0" smtClean="0">
                <a:solidFill>
                  <a:schemeClr val="bg1"/>
                </a:solidFill>
              </a:rPr>
              <a:t>Pero siendo combatidos por una furiosa tempestad,  al siguiente día empezaron a alijar,</a:t>
            </a:r>
          </a:p>
          <a:p>
            <a:r>
              <a:rPr lang="es-MX" sz="3600" dirty="0" smtClean="0">
                <a:solidFill>
                  <a:schemeClr val="bg1"/>
                </a:solidFill>
              </a:rPr>
              <a:t>HECHOS  </a:t>
            </a:r>
            <a:r>
              <a:rPr lang="es-MX" sz="3600" dirty="0" smtClean="0">
                <a:solidFill>
                  <a:schemeClr val="bg1"/>
                </a:solidFill>
              </a:rPr>
              <a:t>27:19  </a:t>
            </a:r>
            <a:r>
              <a:rPr lang="es-MX" sz="3600" dirty="0" smtClean="0">
                <a:solidFill>
                  <a:schemeClr val="bg1"/>
                </a:solidFill>
              </a:rPr>
              <a:t>y al tercer día con nuestras propias manos arrojamos los aparejos de la nave.</a:t>
            </a:r>
          </a:p>
          <a:p>
            <a:r>
              <a:rPr lang="es-MX" sz="3600" dirty="0" smtClean="0">
                <a:solidFill>
                  <a:schemeClr val="bg1"/>
                </a:solidFill>
              </a:rPr>
              <a:t>HECHOS  </a:t>
            </a:r>
            <a:r>
              <a:rPr lang="es-MX" sz="3600" dirty="0" smtClean="0">
                <a:solidFill>
                  <a:schemeClr val="bg1"/>
                </a:solidFill>
              </a:rPr>
              <a:t>27:20  </a:t>
            </a:r>
            <a:r>
              <a:rPr lang="es-MX" sz="3600" dirty="0" smtClean="0">
                <a:solidFill>
                  <a:schemeClr val="bg1"/>
                </a:solidFill>
              </a:rPr>
              <a:t>Y no apareciendo ni sol ni estrellas por muchos días,  y acosados por una tempestad no pequeña,  ya habíamos perdido toda esperanza de salvarnos.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HECHOS  </a:t>
            </a:r>
            <a:r>
              <a:rPr lang="es-MX" sz="3600" dirty="0" smtClean="0">
                <a:solidFill>
                  <a:schemeClr val="bg1"/>
                </a:solidFill>
              </a:rPr>
              <a:t>27:21  </a:t>
            </a:r>
            <a:r>
              <a:rPr lang="es-MX" sz="3600" dirty="0" smtClean="0">
                <a:solidFill>
                  <a:schemeClr val="bg1"/>
                </a:solidFill>
              </a:rPr>
              <a:t>Entonces Pablo,  como hacía ya mucho que no comíamos,  puesto en pie en medio de ellos,  dijo:  Habría sido por cierto conveniente,  oh varones,  haberme oído,  y no zarpar de Creta tan sólo para recibir este perjuicio y pérdida.</a:t>
            </a:r>
          </a:p>
          <a:p>
            <a:r>
              <a:rPr lang="es-MX" sz="3600" dirty="0" smtClean="0">
                <a:solidFill>
                  <a:schemeClr val="bg1"/>
                </a:solidFill>
              </a:rPr>
              <a:t>HECHOS  </a:t>
            </a:r>
            <a:r>
              <a:rPr lang="es-MX" sz="3600" dirty="0" smtClean="0">
                <a:solidFill>
                  <a:schemeClr val="bg1"/>
                </a:solidFill>
              </a:rPr>
              <a:t>27:22  </a:t>
            </a:r>
            <a:r>
              <a:rPr lang="es-MX" sz="3600" dirty="0" smtClean="0">
                <a:solidFill>
                  <a:schemeClr val="bg1"/>
                </a:solidFill>
              </a:rPr>
              <a:t>Pero ahora os exhorto a tener buen ánimo,  pues no habrá ninguna pérdida de vida entre vosotros,  sino solamente de la nave.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HECHOS </a:t>
            </a:r>
            <a:r>
              <a:rPr lang="es-MX" sz="3600" dirty="0" smtClean="0">
                <a:solidFill>
                  <a:schemeClr val="bg1"/>
                </a:solidFill>
              </a:rPr>
              <a:t>27:23  </a:t>
            </a:r>
            <a:r>
              <a:rPr lang="es-MX" sz="3600" dirty="0" smtClean="0">
                <a:solidFill>
                  <a:schemeClr val="bg1"/>
                </a:solidFill>
              </a:rPr>
              <a:t>Porque esta noche ha estado conmigo el ángel del Dios de quien soy y a quien sirvo,</a:t>
            </a:r>
          </a:p>
          <a:p>
            <a:r>
              <a:rPr lang="es-MX" sz="3600" dirty="0" smtClean="0">
                <a:solidFill>
                  <a:schemeClr val="bg1"/>
                </a:solidFill>
              </a:rPr>
              <a:t>HECHOS </a:t>
            </a:r>
            <a:r>
              <a:rPr lang="es-MX" sz="3600" dirty="0" smtClean="0">
                <a:solidFill>
                  <a:schemeClr val="bg1"/>
                </a:solidFill>
              </a:rPr>
              <a:t> </a:t>
            </a:r>
            <a:r>
              <a:rPr lang="es-MX" sz="3600" dirty="0" smtClean="0">
                <a:solidFill>
                  <a:schemeClr val="bg1"/>
                </a:solidFill>
              </a:rPr>
              <a:t>27:24  diciendo:  Pablo,  no temas;  es necesario que comparezcas ante César;  y he aquí,  Dios te ha concedido todos los que navegan contigo.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</a:rPr>
              <a:t>HECHOS  </a:t>
            </a:r>
            <a:r>
              <a:rPr lang="es-MX" sz="3200" dirty="0" smtClean="0">
                <a:solidFill>
                  <a:schemeClr val="bg1"/>
                </a:solidFill>
              </a:rPr>
              <a:t> </a:t>
            </a:r>
            <a:r>
              <a:rPr lang="es-MX" sz="3200" dirty="0" smtClean="0">
                <a:solidFill>
                  <a:schemeClr val="bg1"/>
                </a:solidFill>
              </a:rPr>
              <a:t>27:25  Por tanto,  oh varones,  tened buen ánimo;  porque yo confío en Dios que será así como se me ha dicho.</a:t>
            </a:r>
          </a:p>
          <a:p>
            <a:r>
              <a:rPr lang="es-MX" sz="3200" dirty="0" smtClean="0">
                <a:solidFill>
                  <a:schemeClr val="bg1"/>
                </a:solidFill>
              </a:rPr>
              <a:t>HECHOS  </a:t>
            </a:r>
            <a:r>
              <a:rPr lang="es-MX" sz="3200" dirty="0" smtClean="0">
                <a:solidFill>
                  <a:schemeClr val="bg1"/>
                </a:solidFill>
              </a:rPr>
              <a:t>27:26  </a:t>
            </a:r>
            <a:r>
              <a:rPr lang="es-MX" sz="3200" dirty="0" smtClean="0">
                <a:solidFill>
                  <a:schemeClr val="bg1"/>
                </a:solidFill>
              </a:rPr>
              <a:t>Con todo,  es necesario que demos en alguna isla.</a:t>
            </a:r>
          </a:p>
          <a:p>
            <a:r>
              <a:rPr lang="es-MX" sz="3200" dirty="0" smtClean="0">
                <a:solidFill>
                  <a:schemeClr val="bg1"/>
                </a:solidFill>
              </a:rPr>
              <a:t>HECHOS </a:t>
            </a:r>
            <a:r>
              <a:rPr lang="es-MX" sz="3200" dirty="0" smtClean="0">
                <a:solidFill>
                  <a:schemeClr val="bg1"/>
                </a:solidFill>
              </a:rPr>
              <a:t> </a:t>
            </a:r>
            <a:r>
              <a:rPr lang="es-MX" sz="3200" dirty="0" smtClean="0">
                <a:solidFill>
                  <a:schemeClr val="bg1"/>
                </a:solidFill>
              </a:rPr>
              <a:t>27:27  Venida la </a:t>
            </a:r>
            <a:r>
              <a:rPr lang="es-MX" sz="3200" dirty="0" err="1" smtClean="0">
                <a:solidFill>
                  <a:schemeClr val="bg1"/>
                </a:solidFill>
              </a:rPr>
              <a:t>decimacuarta</a:t>
            </a:r>
            <a:r>
              <a:rPr lang="es-MX" sz="3200" dirty="0" smtClean="0">
                <a:solidFill>
                  <a:schemeClr val="bg1"/>
                </a:solidFill>
              </a:rPr>
              <a:t> noche,  y siendo llevados a través del mar Adriático,  a la medianoche los marineros sospecharon que estaban cerca de tierra;</a:t>
            </a:r>
          </a:p>
          <a:p>
            <a:r>
              <a:rPr lang="es-MX" sz="3200" dirty="0" smtClean="0">
                <a:solidFill>
                  <a:schemeClr val="bg1"/>
                </a:solidFill>
              </a:rPr>
              <a:t>HECHOS  </a:t>
            </a:r>
            <a:r>
              <a:rPr lang="es-MX" sz="3200" dirty="0" smtClean="0">
                <a:solidFill>
                  <a:schemeClr val="bg1"/>
                </a:solidFill>
              </a:rPr>
              <a:t> </a:t>
            </a:r>
            <a:r>
              <a:rPr lang="es-MX" sz="3200" dirty="0" smtClean="0">
                <a:solidFill>
                  <a:schemeClr val="bg1"/>
                </a:solidFill>
              </a:rPr>
              <a:t>27:28  y echando la sonda,  hallaron veinte brazas;  y pasando un poco más adelante,  volviendo a echar la sonda,  hallaron quince brazas.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HECHOS </a:t>
            </a:r>
            <a:r>
              <a:rPr lang="es-MX" sz="3600" dirty="0" smtClean="0">
                <a:solidFill>
                  <a:schemeClr val="bg1"/>
                </a:solidFill>
              </a:rPr>
              <a:t> </a:t>
            </a:r>
            <a:r>
              <a:rPr lang="es-MX" sz="3600" dirty="0" smtClean="0">
                <a:solidFill>
                  <a:schemeClr val="bg1"/>
                </a:solidFill>
              </a:rPr>
              <a:t>27:29  Y temiendo dar en escollos,  echaron cuatro anclas por la popa,  y ansiaban que se hiciese de día.</a:t>
            </a:r>
          </a:p>
          <a:p>
            <a:r>
              <a:rPr lang="es-MX" sz="3600" dirty="0" smtClean="0">
                <a:solidFill>
                  <a:schemeClr val="bg1"/>
                </a:solidFill>
              </a:rPr>
              <a:t>HECHOS </a:t>
            </a:r>
            <a:r>
              <a:rPr lang="es-MX" sz="3600" dirty="0" smtClean="0">
                <a:solidFill>
                  <a:schemeClr val="bg1"/>
                </a:solidFill>
              </a:rPr>
              <a:t> </a:t>
            </a:r>
            <a:r>
              <a:rPr lang="es-MX" sz="3600" dirty="0" smtClean="0">
                <a:solidFill>
                  <a:schemeClr val="bg1"/>
                </a:solidFill>
              </a:rPr>
              <a:t>27:30  Entonces los marineros procuraron huir de la nave,  y echando el esquife al mar,  aparentaban como que querían largar las anclas de proa.</a:t>
            </a:r>
          </a:p>
          <a:p>
            <a:r>
              <a:rPr lang="es-MX" sz="3600" dirty="0" smtClean="0">
                <a:solidFill>
                  <a:schemeClr val="bg1"/>
                </a:solidFill>
              </a:rPr>
              <a:t>HECHOS </a:t>
            </a:r>
            <a:r>
              <a:rPr lang="es-MX" sz="3600" dirty="0" smtClean="0">
                <a:solidFill>
                  <a:schemeClr val="bg1"/>
                </a:solidFill>
              </a:rPr>
              <a:t> </a:t>
            </a:r>
            <a:r>
              <a:rPr lang="es-MX" sz="3600" dirty="0" smtClean="0">
                <a:solidFill>
                  <a:schemeClr val="bg1"/>
                </a:solidFill>
              </a:rPr>
              <a:t>27:31  Pero Pablo dijo al centurión y a los soldados:  Si éstos no permanecen en la nave,  vosotros no podéis salvaros.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HECHOS </a:t>
            </a:r>
            <a:r>
              <a:rPr lang="es-MX" sz="3600" dirty="0" smtClean="0">
                <a:solidFill>
                  <a:schemeClr val="bg1"/>
                </a:solidFill>
              </a:rPr>
              <a:t> </a:t>
            </a:r>
            <a:r>
              <a:rPr lang="es-MX" sz="3600" dirty="0" smtClean="0">
                <a:solidFill>
                  <a:schemeClr val="bg1"/>
                </a:solidFill>
              </a:rPr>
              <a:t>27:32  Entonces los soldados cortaron las amarras del esquife y lo dejaron perderse.</a:t>
            </a:r>
          </a:p>
          <a:p>
            <a:r>
              <a:rPr lang="es-MX" sz="3600" dirty="0" smtClean="0">
                <a:solidFill>
                  <a:schemeClr val="bg1"/>
                </a:solidFill>
              </a:rPr>
              <a:t>HECHOS  </a:t>
            </a:r>
            <a:r>
              <a:rPr lang="es-MX" sz="3600" dirty="0" smtClean="0">
                <a:solidFill>
                  <a:schemeClr val="bg1"/>
                </a:solidFill>
              </a:rPr>
              <a:t>27:33  </a:t>
            </a:r>
            <a:r>
              <a:rPr lang="es-MX" sz="3600" dirty="0" smtClean="0">
                <a:solidFill>
                  <a:schemeClr val="bg1"/>
                </a:solidFill>
              </a:rPr>
              <a:t>Cuando comenzó a amanecer,  Pablo exhortaba a todos que comiesen,  diciendo:  Este es el decimocuarto día que veláis y permanecéis en ayunas,  sin comer nada.</a:t>
            </a:r>
            <a:endParaRPr lang="es-MX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1352</Words>
  <Application>Microsoft Office PowerPoint</Application>
  <PresentationFormat>Presentación en pantalla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VENCIENDO AL GIGANTE DEL TEMOR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VENCIENDO AL GIGANTE DEL TEMOR</dc:title>
  <dc:creator>Martha Paez</dc:creator>
  <cp:lastModifiedBy>Elías Páez</cp:lastModifiedBy>
  <cp:revision>16</cp:revision>
  <dcterms:created xsi:type="dcterms:W3CDTF">2010-01-19T04:37:03Z</dcterms:created>
  <dcterms:modified xsi:type="dcterms:W3CDTF">2010-12-28T04:39:28Z</dcterms:modified>
</cp:coreProperties>
</file>