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0" r:id="rId5"/>
    <p:sldId id="259" r:id="rId6"/>
    <p:sldId id="258" r:id="rId7"/>
    <p:sldId id="261" r:id="rId8"/>
    <p:sldId id="264" r:id="rId9"/>
    <p:sldId id="263" r:id="rId10"/>
    <p:sldId id="262" r:id="rId11"/>
    <p:sldId id="265"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9978C1E-67EE-4137-A1D6-756493FD7E97}" type="datetimeFigureOut">
              <a:rPr lang="es-MX" smtClean="0"/>
              <a:pPr/>
              <a:t>20/01/2010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C9A6E4-4649-4A31-94F9-E822DA3C06A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978C1E-67EE-4137-A1D6-756493FD7E97}" type="datetimeFigureOut">
              <a:rPr lang="es-MX" smtClean="0"/>
              <a:pPr/>
              <a:t>20/01/2010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9A6E4-4649-4A31-94F9-E822DA3C06A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0"/>
            <a:ext cx="7772400" cy="1470025"/>
          </a:xfrm>
        </p:spPr>
        <p:txBody>
          <a:bodyPr/>
          <a:lstStyle/>
          <a:p>
            <a:r>
              <a:rPr lang="es-ES" b="1" i="1" u="sng" dirty="0">
                <a:solidFill>
                  <a:schemeClr val="bg1"/>
                </a:solidFill>
              </a:rPr>
              <a:t>VENCIENDO AL GIGANTE DE LA IRA</a:t>
            </a:r>
            <a:endParaRPr lang="es-MX" dirty="0">
              <a:solidFill>
                <a:schemeClr val="bg1"/>
              </a:solidFill>
            </a:endParaRPr>
          </a:p>
        </p:txBody>
      </p:sp>
      <p:sp>
        <p:nvSpPr>
          <p:cNvPr id="3" name="2 Subtítulo"/>
          <p:cNvSpPr>
            <a:spLocks noGrp="1"/>
          </p:cNvSpPr>
          <p:nvPr>
            <p:ph type="subTitle" idx="1"/>
          </p:nvPr>
        </p:nvSpPr>
        <p:spPr>
          <a:xfrm>
            <a:off x="3000364" y="1428736"/>
            <a:ext cx="3000396" cy="928694"/>
          </a:xfrm>
        </p:spPr>
        <p:txBody>
          <a:bodyPr/>
          <a:lstStyle/>
          <a:p>
            <a:r>
              <a:rPr lang="es-ES" b="1" i="1" dirty="0">
                <a:solidFill>
                  <a:schemeClr val="bg1"/>
                </a:solidFill>
              </a:rPr>
              <a:t>Hechos 2:1-18</a:t>
            </a:r>
            <a:endParaRPr lang="es-MX" dirty="0">
              <a:solidFill>
                <a:schemeClr val="bg1"/>
              </a:solidFill>
            </a:endParaRPr>
          </a:p>
          <a:p>
            <a:endParaRPr lang="es-MX" dirty="0">
              <a:solidFill>
                <a:schemeClr val="bg1"/>
              </a:solidFill>
            </a:endParaRPr>
          </a:p>
        </p:txBody>
      </p:sp>
      <p:pic>
        <p:nvPicPr>
          <p:cNvPr id="10242" name="Picture 2" descr="94501368, ballyscanlon /Digital Vision"/>
          <p:cNvPicPr>
            <a:picLocks noChangeAspect="1" noChangeArrowheads="1"/>
          </p:cNvPicPr>
          <p:nvPr/>
        </p:nvPicPr>
        <p:blipFill>
          <a:blip r:embed="rId2" cstate="print"/>
          <a:srcRect/>
          <a:stretch>
            <a:fillRect/>
          </a:stretch>
        </p:blipFill>
        <p:spPr bwMode="auto">
          <a:xfrm>
            <a:off x="142844" y="1857364"/>
            <a:ext cx="3753097" cy="5000636"/>
          </a:xfrm>
          <a:prstGeom prst="rect">
            <a:avLst/>
          </a:prstGeom>
          <a:ln>
            <a:noFill/>
          </a:ln>
          <a:effectLst>
            <a:softEdge rad="112500"/>
          </a:effectLst>
        </p:spPr>
      </p:pic>
      <p:pic>
        <p:nvPicPr>
          <p:cNvPr id="10246" name="Picture 6" descr="sb10063555c-002, Jonatan Fernstrom /Iconica"/>
          <p:cNvPicPr>
            <a:picLocks noChangeAspect="1" noChangeArrowheads="1"/>
          </p:cNvPicPr>
          <p:nvPr/>
        </p:nvPicPr>
        <p:blipFill>
          <a:blip r:embed="rId3" cstate="print"/>
          <a:srcRect/>
          <a:stretch>
            <a:fillRect/>
          </a:stretch>
        </p:blipFill>
        <p:spPr bwMode="auto">
          <a:xfrm>
            <a:off x="3919738" y="2714620"/>
            <a:ext cx="5224262" cy="41433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2" name="Picture 4" descr="90283852, John Lund /The Image Bank"/>
          <p:cNvPicPr>
            <a:picLocks noChangeAspect="1" noChangeArrowheads="1"/>
          </p:cNvPicPr>
          <p:nvPr/>
        </p:nvPicPr>
        <p:blipFill>
          <a:blip r:embed="rId2" cstate="print"/>
          <a:srcRect l="12550" r="34090"/>
          <a:stretch>
            <a:fillRect/>
          </a:stretch>
        </p:blipFill>
        <p:spPr bwMode="auto">
          <a:xfrm>
            <a:off x="5072066" y="1775657"/>
            <a:ext cx="4071934" cy="5082343"/>
          </a:xfrm>
          <a:prstGeom prst="rect">
            <a:avLst/>
          </a:prstGeom>
          <a:noFill/>
        </p:spPr>
      </p:pic>
      <p:sp>
        <p:nvSpPr>
          <p:cNvPr id="2" name="1 Título"/>
          <p:cNvSpPr>
            <a:spLocks noGrp="1"/>
          </p:cNvSpPr>
          <p:nvPr>
            <p:ph type="title"/>
          </p:nvPr>
        </p:nvSpPr>
        <p:spPr/>
        <p:txBody>
          <a:bodyPr>
            <a:normAutofit fontScale="90000"/>
          </a:bodyPr>
          <a:lstStyle/>
          <a:p>
            <a:r>
              <a:rPr lang="es-ES" dirty="0">
                <a:solidFill>
                  <a:schemeClr val="bg1"/>
                </a:solidFill>
              </a:rPr>
              <a:t>¿CÓMO VENCERÁ USTED AL GIGANTE DE LA </a:t>
            </a:r>
            <a:r>
              <a:rPr lang="es-ES" dirty="0" smtClean="0">
                <a:solidFill>
                  <a:schemeClr val="bg1"/>
                </a:solidFill>
              </a:rPr>
              <a:t>IRA?</a:t>
            </a:r>
            <a:endParaRPr lang="es-MX" dirty="0">
              <a:solidFill>
                <a:schemeClr val="bg1"/>
              </a:solidFill>
            </a:endParaRPr>
          </a:p>
        </p:txBody>
      </p:sp>
      <p:sp>
        <p:nvSpPr>
          <p:cNvPr id="3" name="2 Marcador de contenido"/>
          <p:cNvSpPr>
            <a:spLocks noGrp="1"/>
          </p:cNvSpPr>
          <p:nvPr>
            <p:ph idx="1"/>
          </p:nvPr>
        </p:nvSpPr>
        <p:spPr>
          <a:xfrm>
            <a:off x="0" y="1500174"/>
            <a:ext cx="7215206" cy="5357826"/>
          </a:xfrm>
        </p:spPr>
        <p:txBody>
          <a:bodyPr>
            <a:normAutofit/>
          </a:bodyPr>
          <a:lstStyle/>
          <a:p>
            <a:r>
              <a:rPr lang="es-ES" dirty="0" smtClean="0">
                <a:solidFill>
                  <a:schemeClr val="bg1"/>
                </a:solidFill>
              </a:rPr>
              <a:t>a</a:t>
            </a:r>
            <a:r>
              <a:rPr lang="es-ES" dirty="0">
                <a:solidFill>
                  <a:schemeClr val="bg1"/>
                </a:solidFill>
              </a:rPr>
              <a:t>)  </a:t>
            </a:r>
            <a:r>
              <a:rPr lang="es-ES" b="1" dirty="0">
                <a:solidFill>
                  <a:schemeClr val="bg1"/>
                </a:solidFill>
              </a:rPr>
              <a:t>Reconociendo que no controlar la ira es </a:t>
            </a:r>
            <a:r>
              <a:rPr lang="es-ES" b="1" dirty="0" smtClean="0">
                <a:solidFill>
                  <a:schemeClr val="bg1"/>
                </a:solidFill>
              </a:rPr>
              <a:t>pecado.   </a:t>
            </a:r>
            <a:r>
              <a:rPr lang="es-ES" dirty="0">
                <a:solidFill>
                  <a:schemeClr val="bg1"/>
                </a:solidFill>
              </a:rPr>
              <a:t>En Mateo 5:22, Jesús condena la ira o el enojo contra el hermano.</a:t>
            </a:r>
            <a:endParaRPr lang="es-MX" dirty="0">
              <a:solidFill>
                <a:schemeClr val="bg1"/>
              </a:solidFill>
            </a:endParaRPr>
          </a:p>
          <a:p>
            <a:r>
              <a:rPr lang="es-ES" dirty="0" smtClean="0">
                <a:solidFill>
                  <a:schemeClr val="bg1"/>
                </a:solidFill>
              </a:rPr>
              <a:t> </a:t>
            </a:r>
            <a:r>
              <a:rPr lang="es-ES" dirty="0">
                <a:solidFill>
                  <a:schemeClr val="bg1"/>
                </a:solidFill>
              </a:rPr>
              <a:t>b)   </a:t>
            </a:r>
            <a:r>
              <a:rPr lang="es-ES" b="1" dirty="0">
                <a:solidFill>
                  <a:schemeClr val="bg1"/>
                </a:solidFill>
              </a:rPr>
              <a:t>Siendo </a:t>
            </a:r>
            <a:r>
              <a:rPr lang="es-ES" b="1" dirty="0" smtClean="0">
                <a:solidFill>
                  <a:schemeClr val="bg1"/>
                </a:solidFill>
              </a:rPr>
              <a:t>lleno </a:t>
            </a:r>
            <a:r>
              <a:rPr lang="es-ES" b="1" dirty="0">
                <a:solidFill>
                  <a:schemeClr val="bg1"/>
                </a:solidFill>
              </a:rPr>
              <a:t>del Espíritu Santo y dando fruto.</a:t>
            </a:r>
            <a:endParaRPr lang="es-MX" dirty="0">
              <a:solidFill>
                <a:schemeClr val="bg1"/>
              </a:solidFill>
            </a:endParaRPr>
          </a:p>
          <a:p>
            <a:r>
              <a:rPr lang="es-ES" dirty="0" smtClean="0">
                <a:solidFill>
                  <a:schemeClr val="bg1"/>
                </a:solidFill>
              </a:rPr>
              <a:t>c</a:t>
            </a:r>
            <a:r>
              <a:rPr lang="es-ES" dirty="0">
                <a:solidFill>
                  <a:schemeClr val="bg1"/>
                </a:solidFill>
              </a:rPr>
              <a:t>)    </a:t>
            </a:r>
            <a:r>
              <a:rPr lang="es-ES" b="1" dirty="0">
                <a:solidFill>
                  <a:schemeClr val="bg1"/>
                </a:solidFill>
              </a:rPr>
              <a:t>Controlando </a:t>
            </a:r>
            <a:r>
              <a:rPr lang="es-ES" b="1" dirty="0" smtClean="0">
                <a:solidFill>
                  <a:schemeClr val="bg1"/>
                </a:solidFill>
              </a:rPr>
              <a:t>su carácter.</a:t>
            </a:r>
            <a:endParaRPr lang="es-MX" dirty="0">
              <a:solidFill>
                <a:schemeClr val="bg1"/>
              </a:solidFill>
            </a:endParaRPr>
          </a:p>
          <a:p>
            <a:r>
              <a:rPr lang="es-ES" dirty="0" smtClean="0">
                <a:solidFill>
                  <a:schemeClr val="bg1"/>
                </a:solidFill>
              </a:rPr>
              <a:t>d</a:t>
            </a:r>
            <a:r>
              <a:rPr lang="es-ES" dirty="0">
                <a:solidFill>
                  <a:schemeClr val="bg1"/>
                </a:solidFill>
              </a:rPr>
              <a:t>)   </a:t>
            </a:r>
            <a:r>
              <a:rPr lang="es-ES" b="1" dirty="0" smtClean="0">
                <a:solidFill>
                  <a:schemeClr val="bg1"/>
                </a:solidFill>
              </a:rPr>
              <a:t>cumplimiento </a:t>
            </a:r>
            <a:r>
              <a:rPr lang="es-ES" b="1" dirty="0">
                <a:solidFill>
                  <a:schemeClr val="bg1"/>
                </a:solidFill>
              </a:rPr>
              <a:t>con el propósito de Dios para su vida.</a:t>
            </a:r>
            <a:endParaRPr lang="es-MX"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3500438"/>
          </a:xfrm>
        </p:spPr>
        <p:txBody>
          <a:bodyPr>
            <a:normAutofit/>
          </a:bodyPr>
          <a:lstStyle/>
          <a:p>
            <a:r>
              <a:rPr lang="es-ES" sz="3600" dirty="0">
                <a:solidFill>
                  <a:schemeClr val="bg1"/>
                </a:solidFill>
              </a:rPr>
              <a:t>CONCLUSIÓN: Así como Pedro necesitó del Espíritu Santo para cambiar y se útil en las manos de Dios, usted  y yo también lo necesitamos, así que humillémonos delante de Dios, pidamos perdón y  seamos llenos de Su fuego Divino</a:t>
            </a:r>
            <a:r>
              <a:rPr lang="es-ES" sz="3600" dirty="0" smtClean="0">
                <a:solidFill>
                  <a:schemeClr val="bg1"/>
                </a:solidFill>
              </a:rPr>
              <a:t>.</a:t>
            </a:r>
            <a:endParaRPr lang="es-MX" sz="3600" dirty="0">
              <a:solidFill>
                <a:schemeClr val="bg1"/>
              </a:solidFill>
            </a:endParaRPr>
          </a:p>
        </p:txBody>
      </p:sp>
      <p:pic>
        <p:nvPicPr>
          <p:cNvPr id="1026" name="Picture 2" descr="http://api.ning.com/files/YAg1LRFaGhbP-XsW9LEiRq0Aw7rcj4DxwJTyyX*mj6B6CgHz1M6WwjwpVR-xhrAPmNJls6QHVmlm6Ad*xvzKx6OMoavfOoXW/adoracion.jpg"/>
          <p:cNvPicPr>
            <a:picLocks noChangeAspect="1" noChangeArrowheads="1"/>
          </p:cNvPicPr>
          <p:nvPr/>
        </p:nvPicPr>
        <p:blipFill>
          <a:blip r:embed="rId2" cstate="print"/>
          <a:srcRect l="13258" t="10101" r="10984" b="48232"/>
          <a:stretch>
            <a:fillRect/>
          </a:stretch>
        </p:blipFill>
        <p:spPr bwMode="auto">
          <a:xfrm>
            <a:off x="214282" y="4000504"/>
            <a:ext cx="5715040" cy="2357454"/>
          </a:xfrm>
          <a:prstGeom prst="rect">
            <a:avLst/>
          </a:prstGeom>
          <a:ln>
            <a:noFill/>
          </a:ln>
          <a:effectLst>
            <a:softEdge rad="112500"/>
          </a:effectLst>
        </p:spPr>
      </p:pic>
      <p:pic>
        <p:nvPicPr>
          <p:cNvPr id="5" name="Picture 4" descr="90283852, John Lund /The Image Bank"/>
          <p:cNvPicPr>
            <a:picLocks noChangeAspect="1" noChangeArrowheads="1"/>
          </p:cNvPicPr>
          <p:nvPr/>
        </p:nvPicPr>
        <p:blipFill>
          <a:blip r:embed="rId3" cstate="print"/>
          <a:srcRect l="12550" r="34090"/>
          <a:stretch>
            <a:fillRect/>
          </a:stretch>
        </p:blipFill>
        <p:spPr bwMode="auto">
          <a:xfrm>
            <a:off x="6215074" y="3214686"/>
            <a:ext cx="2428860" cy="3031557"/>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rmAutofit/>
          </a:bodyPr>
          <a:lstStyle/>
          <a:p>
            <a:r>
              <a:rPr lang="es-ES" sz="6000" dirty="0">
                <a:solidFill>
                  <a:schemeClr val="bg1"/>
                </a:solidFill>
              </a:rPr>
              <a:t>OBJETIVO: Conocer y motivarse a seguir algunos consejos que le ayudarán a controlar la ira</a:t>
            </a:r>
            <a:r>
              <a:rPr lang="es-ES" sz="6000" dirty="0" smtClean="0">
                <a:solidFill>
                  <a:schemeClr val="bg1"/>
                </a:solidFill>
              </a:rPr>
              <a:t>.</a:t>
            </a:r>
            <a:endParaRPr lang="es-MX" sz="6000" dirty="0">
              <a:solidFill>
                <a:schemeClr val="bg1"/>
              </a:solidFill>
            </a:endParaRPr>
          </a:p>
        </p:txBody>
      </p:sp>
      <p:pic>
        <p:nvPicPr>
          <p:cNvPr id="9218" name="Picture 2" descr="95691863, Don Farrall /Photodisc"/>
          <p:cNvPicPr>
            <a:picLocks noChangeAspect="1" noChangeArrowheads="1"/>
          </p:cNvPicPr>
          <p:nvPr/>
        </p:nvPicPr>
        <p:blipFill>
          <a:blip r:embed="rId2" cstate="print"/>
          <a:srcRect/>
          <a:stretch>
            <a:fillRect/>
          </a:stretch>
        </p:blipFill>
        <p:spPr bwMode="auto">
          <a:xfrm>
            <a:off x="5457825" y="2666999"/>
            <a:ext cx="3686175" cy="41910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5509200"/>
          </a:xfrm>
          <a:prstGeom prst="rect">
            <a:avLst/>
          </a:prstGeom>
        </p:spPr>
        <p:txBody>
          <a:bodyPr wrap="square">
            <a:spAutoFit/>
          </a:bodyPr>
          <a:lstStyle/>
          <a:p>
            <a:r>
              <a:rPr lang="es-ES" sz="3200" dirty="0" smtClean="0">
                <a:solidFill>
                  <a:schemeClr val="bg1"/>
                </a:solidFill>
              </a:rPr>
              <a:t>INTRODUCCIÓN: Todo ser humano constantemente está expuesto a sufrir agravios, disgustos o desacuerdos, generalmente causados por malos entendidos, palabras ofensivas o negativas, limitaciones, malos tratos, injusticias, que los lleva a reaccionar con ira o enojo, pero lo más grave es cuando la ira es incontrolable.   En la Biblia encontramos personajes que eran muy iracundos, tan así que los llevaron incluso al asesinato, pero con la ayuda de Dios y el Espíritu Santo, lograron dominar su carácter y ser siervos útiles en las manos de Dios.</a:t>
            </a:r>
            <a:endParaRPr lang="es-MX"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normAutofit/>
          </a:bodyPr>
          <a:lstStyle/>
          <a:p>
            <a:r>
              <a:rPr lang="es-ES" dirty="0" smtClean="0">
                <a:solidFill>
                  <a:schemeClr val="bg1"/>
                </a:solidFill>
              </a:rPr>
              <a:t>QUIËN  ERA PEDRO?</a:t>
            </a:r>
            <a:endParaRPr lang="es-MX" dirty="0">
              <a:solidFill>
                <a:schemeClr val="bg1"/>
              </a:solidFill>
            </a:endParaRPr>
          </a:p>
        </p:txBody>
      </p:sp>
      <p:sp>
        <p:nvSpPr>
          <p:cNvPr id="3" name="2 Marcador de contenido"/>
          <p:cNvSpPr>
            <a:spLocks noGrp="1"/>
          </p:cNvSpPr>
          <p:nvPr>
            <p:ph idx="1"/>
          </p:nvPr>
        </p:nvSpPr>
        <p:spPr>
          <a:xfrm>
            <a:off x="0" y="928670"/>
            <a:ext cx="6715140" cy="5929330"/>
          </a:xfrm>
        </p:spPr>
        <p:txBody>
          <a:bodyPr>
            <a:normAutofit fontScale="92500" lnSpcReduction="20000"/>
          </a:bodyPr>
          <a:lstStyle/>
          <a:p>
            <a:pPr lvl="0"/>
            <a:r>
              <a:rPr lang="es-ES" b="1" dirty="0" smtClean="0">
                <a:solidFill>
                  <a:schemeClr val="bg1"/>
                </a:solidFill>
              </a:rPr>
              <a:t>Era </a:t>
            </a:r>
            <a:r>
              <a:rPr lang="es-ES" b="1" dirty="0">
                <a:solidFill>
                  <a:schemeClr val="bg1"/>
                </a:solidFill>
              </a:rPr>
              <a:t>una persona </a:t>
            </a:r>
            <a:r>
              <a:rPr lang="es-ES" b="1" dirty="0" smtClean="0">
                <a:solidFill>
                  <a:schemeClr val="bg1"/>
                </a:solidFill>
              </a:rPr>
              <a:t>común y corriente</a:t>
            </a:r>
            <a:r>
              <a:rPr lang="es-ES" dirty="0" smtClean="0">
                <a:solidFill>
                  <a:schemeClr val="bg1"/>
                </a:solidFill>
              </a:rPr>
              <a:t>.  </a:t>
            </a:r>
            <a:r>
              <a:rPr lang="es-ES" dirty="0">
                <a:solidFill>
                  <a:schemeClr val="bg1"/>
                </a:solidFill>
              </a:rPr>
              <a:t>Pedro tenía una vida normal, familia, trabajaba como pescador. (Mateo 8:14; 4:18)</a:t>
            </a:r>
            <a:endParaRPr lang="es-MX" dirty="0">
              <a:solidFill>
                <a:schemeClr val="bg1"/>
              </a:solidFill>
            </a:endParaRPr>
          </a:p>
          <a:p>
            <a:pPr lvl="0"/>
            <a:r>
              <a:rPr lang="es-ES" b="1" dirty="0">
                <a:solidFill>
                  <a:schemeClr val="bg1"/>
                </a:solidFill>
              </a:rPr>
              <a:t>Tenía su propio </a:t>
            </a:r>
            <a:r>
              <a:rPr lang="es-ES" b="1" dirty="0" err="1" smtClean="0">
                <a:solidFill>
                  <a:schemeClr val="bg1"/>
                </a:solidFill>
              </a:rPr>
              <a:t>caracter</a:t>
            </a:r>
            <a:r>
              <a:rPr lang="es-ES" dirty="0" smtClean="0">
                <a:solidFill>
                  <a:schemeClr val="bg1"/>
                </a:solidFill>
              </a:rPr>
              <a:t>.  </a:t>
            </a:r>
            <a:r>
              <a:rPr lang="es-ES" dirty="0">
                <a:solidFill>
                  <a:schemeClr val="bg1"/>
                </a:solidFill>
              </a:rPr>
              <a:t>Era impulsivo por naturaleza (Mateo 14:28; 17:4), compasivo y afectuoso (Mateo 26:75, Juan 21:15-17), lleno de contradicciones extrañas: a veces presuntuoso (Mateo 16:22, Juan 13:8), otras veces tímido y cobarde (Mateo 14:30; 26:69-72), abnegado (Marcos 1:18), pero inclinado a ser egoísta (Mateo19:27), iracundo (Juan 18:10</a:t>
            </a:r>
            <a:r>
              <a:rPr lang="es-ES" dirty="0" smtClean="0">
                <a:solidFill>
                  <a:schemeClr val="bg1"/>
                </a:solidFill>
              </a:rPr>
              <a:t>)</a:t>
            </a:r>
            <a:endParaRPr lang="es-MX" dirty="0">
              <a:solidFill>
                <a:schemeClr val="bg1"/>
              </a:solidFill>
            </a:endParaRPr>
          </a:p>
        </p:txBody>
      </p:sp>
      <p:pic>
        <p:nvPicPr>
          <p:cNvPr id="8194" name="Picture 2" descr="74953680, Somos/Veer /Somos"/>
          <p:cNvPicPr>
            <a:picLocks noChangeAspect="1" noChangeArrowheads="1"/>
          </p:cNvPicPr>
          <p:nvPr/>
        </p:nvPicPr>
        <p:blipFill>
          <a:blip r:embed="rId2" cstate="print"/>
          <a:srcRect/>
          <a:stretch>
            <a:fillRect/>
          </a:stretch>
        </p:blipFill>
        <p:spPr bwMode="auto">
          <a:xfrm>
            <a:off x="6500827" y="2889318"/>
            <a:ext cx="2643174" cy="39686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
            <a:ext cx="9144000" cy="4071942"/>
          </a:xfrm>
        </p:spPr>
        <p:txBody>
          <a:bodyPr>
            <a:normAutofit fontScale="92500" lnSpcReduction="20000"/>
          </a:bodyPr>
          <a:lstStyle/>
          <a:p>
            <a:pPr lvl="0"/>
            <a:r>
              <a:rPr lang="es-ES" b="1" dirty="0">
                <a:solidFill>
                  <a:schemeClr val="bg1"/>
                </a:solidFill>
              </a:rPr>
              <a:t>Era influenciado por las </a:t>
            </a:r>
            <a:r>
              <a:rPr lang="es-ES" b="1" dirty="0" smtClean="0">
                <a:solidFill>
                  <a:schemeClr val="bg1"/>
                </a:solidFill>
              </a:rPr>
              <a:t>circunstancias.  </a:t>
            </a:r>
            <a:r>
              <a:rPr lang="es-ES" dirty="0">
                <a:solidFill>
                  <a:schemeClr val="bg1"/>
                </a:solidFill>
              </a:rPr>
              <a:t>Pedro era dotado de una visión espiritual (Mateo 16:16; Juan 6:68-69), pero lento para comprender las verdades profundas (Mateo 15:15).  Se dejaba llevar por los impulsos de su carácter o por el miedo como cuando negó a Jesús, maldijo y blasfemó (Marcos 14:67-71)</a:t>
            </a:r>
            <a:endParaRPr lang="es-MX" dirty="0">
              <a:solidFill>
                <a:schemeClr val="bg1"/>
              </a:solidFill>
            </a:endParaRPr>
          </a:p>
          <a:p>
            <a:r>
              <a:rPr lang="es-ES" dirty="0">
                <a:solidFill>
                  <a:schemeClr val="bg1"/>
                </a:solidFill>
              </a:rPr>
              <a:t>Pedro actuaba así porque no tenía la llenura del Espíritu Santo que lo ayudara a controlar su carácter, era un cristiano fluctuante, a veces en victoria y a veces en derrota, vencido por el gigante de la ira.</a:t>
            </a:r>
            <a:endParaRPr lang="es-MX" dirty="0">
              <a:solidFill>
                <a:schemeClr val="bg1"/>
              </a:solidFill>
            </a:endParaRPr>
          </a:p>
          <a:p>
            <a:endParaRPr lang="es-MX" dirty="0">
              <a:solidFill>
                <a:schemeClr val="bg1"/>
              </a:solidFill>
            </a:endParaRPr>
          </a:p>
        </p:txBody>
      </p:sp>
      <p:pic>
        <p:nvPicPr>
          <p:cNvPr id="7170" name="Picture 2" descr="86532179, Jupiterimages /Comstock Images"/>
          <p:cNvPicPr>
            <a:picLocks noChangeAspect="1" noChangeArrowheads="1"/>
          </p:cNvPicPr>
          <p:nvPr/>
        </p:nvPicPr>
        <p:blipFill>
          <a:blip r:embed="rId2" cstate="print"/>
          <a:srcRect/>
          <a:stretch>
            <a:fillRect/>
          </a:stretch>
        </p:blipFill>
        <p:spPr bwMode="auto">
          <a:xfrm>
            <a:off x="2071670" y="3648074"/>
            <a:ext cx="4819650" cy="32099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solidFill>
                  <a:schemeClr val="bg1"/>
                </a:solidFill>
              </a:rPr>
              <a:t> </a:t>
            </a:r>
            <a:r>
              <a:rPr lang="es-MX" dirty="0">
                <a:solidFill>
                  <a:schemeClr val="bg1"/>
                </a:solidFill>
              </a:rPr>
              <a:t/>
            </a:r>
            <a:br>
              <a:rPr lang="es-MX" dirty="0">
                <a:solidFill>
                  <a:schemeClr val="bg1"/>
                </a:solidFill>
              </a:rPr>
            </a:br>
            <a:r>
              <a:rPr lang="es-ES" dirty="0" smtClean="0">
                <a:solidFill>
                  <a:schemeClr val="bg1"/>
                </a:solidFill>
              </a:rPr>
              <a:t> </a:t>
            </a:r>
            <a:r>
              <a:rPr lang="es-ES" dirty="0">
                <a:solidFill>
                  <a:schemeClr val="bg1"/>
                </a:solidFill>
              </a:rPr>
              <a:t>¿CÓMO LOGRÓ PEDRO VENCER AL GIGANTE DE LA IRA?</a:t>
            </a:r>
            <a:r>
              <a:rPr lang="es-MX" dirty="0">
                <a:solidFill>
                  <a:schemeClr val="bg1"/>
                </a:solidFill>
              </a:rPr>
              <a:t/>
            </a:r>
            <a:br>
              <a:rPr lang="es-MX" dirty="0">
                <a:solidFill>
                  <a:schemeClr val="bg1"/>
                </a:solidFill>
              </a:rPr>
            </a:br>
            <a:endParaRPr lang="es-MX" dirty="0">
              <a:solidFill>
                <a:schemeClr val="bg1"/>
              </a:solidFill>
            </a:endParaRPr>
          </a:p>
        </p:txBody>
      </p:sp>
      <p:sp>
        <p:nvSpPr>
          <p:cNvPr id="3" name="2 Marcador de contenido"/>
          <p:cNvSpPr>
            <a:spLocks noGrp="1"/>
          </p:cNvSpPr>
          <p:nvPr>
            <p:ph idx="1"/>
          </p:nvPr>
        </p:nvSpPr>
        <p:spPr>
          <a:xfrm>
            <a:off x="0" y="1500174"/>
            <a:ext cx="5214942" cy="5357826"/>
          </a:xfrm>
        </p:spPr>
        <p:txBody>
          <a:bodyPr>
            <a:normAutofit/>
          </a:bodyPr>
          <a:lstStyle/>
          <a:p>
            <a:pPr marL="342900" lvl="2" indent="-342900"/>
            <a:r>
              <a:rPr lang="es-ES" sz="2800" b="1" dirty="0">
                <a:solidFill>
                  <a:schemeClr val="bg1"/>
                </a:solidFill>
              </a:rPr>
              <a:t>Fue lleno del fuego del </a:t>
            </a:r>
            <a:r>
              <a:rPr lang="es-ES" sz="2800" b="1" dirty="0" smtClean="0">
                <a:solidFill>
                  <a:schemeClr val="bg1"/>
                </a:solidFill>
              </a:rPr>
              <a:t>espíritu santo.</a:t>
            </a:r>
            <a:r>
              <a:rPr lang="es-ES" sz="2800" dirty="0" smtClean="0">
                <a:solidFill>
                  <a:schemeClr val="bg1"/>
                </a:solidFill>
              </a:rPr>
              <a:t>  </a:t>
            </a:r>
            <a:r>
              <a:rPr lang="es-ES" sz="2800" dirty="0">
                <a:solidFill>
                  <a:schemeClr val="bg1"/>
                </a:solidFill>
              </a:rPr>
              <a:t>Pedro junto con otros hermanos en la fe experimentaron el bautismo en el Espíritu Santo (Hechos 2:1-4).  Nosotros también necesitamos de ese fuego para poder experimentar el cambio que Pedro experimentó en su vida después de ser lleno y lograr así vencer a los gigantes que nos quieren derrotar. </a:t>
            </a:r>
            <a:endParaRPr lang="es-MX" sz="2800" dirty="0">
              <a:solidFill>
                <a:schemeClr val="bg1"/>
              </a:solidFill>
            </a:endParaRPr>
          </a:p>
        </p:txBody>
      </p:sp>
      <p:pic>
        <p:nvPicPr>
          <p:cNvPr id="6146" name="Picture 2" descr="http://mentiraconfortable.files.wordpress.com/2009/02/fuego.jpg"/>
          <p:cNvPicPr>
            <a:picLocks noChangeAspect="1" noChangeArrowheads="1"/>
          </p:cNvPicPr>
          <p:nvPr/>
        </p:nvPicPr>
        <p:blipFill>
          <a:blip r:embed="rId2" cstate="print"/>
          <a:srcRect/>
          <a:stretch>
            <a:fillRect/>
          </a:stretch>
        </p:blipFill>
        <p:spPr bwMode="auto">
          <a:xfrm>
            <a:off x="5214942" y="1643050"/>
            <a:ext cx="3714744" cy="52149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p:spPr>
        <p:txBody>
          <a:bodyPr>
            <a:noAutofit/>
          </a:bodyPr>
          <a:lstStyle/>
          <a:p>
            <a:pPr marL="342900" lvl="2" indent="-342900"/>
            <a:r>
              <a:rPr lang="es-ES" sz="2800" b="1" dirty="0">
                <a:solidFill>
                  <a:schemeClr val="bg1"/>
                </a:solidFill>
              </a:rPr>
              <a:t>Practicó el </a:t>
            </a:r>
            <a:r>
              <a:rPr lang="es-ES" sz="2800" b="1" dirty="0" smtClean="0">
                <a:solidFill>
                  <a:schemeClr val="bg1"/>
                </a:solidFill>
              </a:rPr>
              <a:t>amor </a:t>
            </a:r>
            <a:r>
              <a:rPr lang="es-ES" sz="2800" b="1" dirty="0">
                <a:solidFill>
                  <a:schemeClr val="bg1"/>
                </a:solidFill>
              </a:rPr>
              <a:t>de Dios.  </a:t>
            </a:r>
            <a:r>
              <a:rPr lang="es-ES" sz="2800" dirty="0">
                <a:solidFill>
                  <a:schemeClr val="bg1"/>
                </a:solidFill>
              </a:rPr>
              <a:t>Pedro había oído  la lección del evangelio que por 3 años y medio  Jesús le había enseñado con su ejemplo y palabras: “</a:t>
            </a:r>
            <a:r>
              <a:rPr lang="es-ES" sz="2800" i="1" dirty="0">
                <a:solidFill>
                  <a:schemeClr val="bg1"/>
                </a:solidFill>
              </a:rPr>
              <a:t>amar a los enemigos”, “bendecir a los que maldicen”, “poner la otra mejía”, “perdonar a los que nos ofenden”, etc.</a:t>
            </a:r>
            <a:endParaRPr lang="es-MX" sz="2800" dirty="0">
              <a:solidFill>
                <a:schemeClr val="bg1"/>
              </a:solidFill>
            </a:endParaRPr>
          </a:p>
          <a:p>
            <a:r>
              <a:rPr lang="es-ES" sz="3600" dirty="0">
                <a:solidFill>
                  <a:schemeClr val="bg1"/>
                </a:solidFill>
              </a:rPr>
              <a:t>Sin embargo,  no había podido ponerlo en práctica porque no había experimentado el amor de Dios como fruto del Espíritu (Gálatas 5:22), pídale a Dios poder dar ese fruto y expresar el amor como lo describe 1 Corintios 13:1-8.</a:t>
            </a:r>
            <a:endParaRPr lang="es-MX" sz="3600" dirty="0">
              <a:solidFill>
                <a:schemeClr val="bg1"/>
              </a:solidFill>
            </a:endParaRPr>
          </a:p>
          <a:p>
            <a:endParaRPr lang="es-MX" sz="36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6000760" cy="6857999"/>
          </a:xfrm>
        </p:spPr>
        <p:txBody>
          <a:bodyPr>
            <a:normAutofit/>
          </a:bodyPr>
          <a:lstStyle/>
          <a:p>
            <a:pPr marL="342900" lvl="2" indent="-342900"/>
            <a:r>
              <a:rPr lang="es-ES" sz="3200" b="1" dirty="0">
                <a:solidFill>
                  <a:schemeClr val="bg1"/>
                </a:solidFill>
              </a:rPr>
              <a:t>Aprendió a </a:t>
            </a:r>
            <a:r>
              <a:rPr lang="es-ES" sz="3200" b="1" dirty="0" smtClean="0">
                <a:solidFill>
                  <a:schemeClr val="bg1"/>
                </a:solidFill>
              </a:rPr>
              <a:t>controlar </a:t>
            </a:r>
            <a:r>
              <a:rPr lang="es-ES" sz="3200" b="1" dirty="0">
                <a:solidFill>
                  <a:schemeClr val="bg1"/>
                </a:solidFill>
              </a:rPr>
              <a:t>su carácter.  </a:t>
            </a:r>
            <a:r>
              <a:rPr lang="es-ES" sz="3200" dirty="0">
                <a:solidFill>
                  <a:schemeClr val="bg1"/>
                </a:solidFill>
              </a:rPr>
              <a:t>Con la ayuda y el fuego del Espíritu Santo Pedro cambió de un hombre temeroso, tímido y cobarde a un hombre valiente, inconmovible y obediente a  Dios (Hechos 4:19-20; 5:28-29, 40-42) y de ser iracundo e  impulsivo  a ser templado, humilde y tranquilo (Hechos 2:13-16, a pesar de las burlas, contestó tranquilo y usando la Escritura</a:t>
            </a:r>
            <a:r>
              <a:rPr lang="es-ES" sz="3200" dirty="0" smtClean="0">
                <a:solidFill>
                  <a:schemeClr val="bg1"/>
                </a:solidFill>
              </a:rPr>
              <a:t>).</a:t>
            </a:r>
          </a:p>
          <a:p>
            <a:pPr>
              <a:buNone/>
            </a:pPr>
            <a:endParaRPr lang="es-MX" sz="4000" dirty="0">
              <a:solidFill>
                <a:schemeClr val="bg1"/>
              </a:solidFill>
            </a:endParaRPr>
          </a:p>
        </p:txBody>
      </p:sp>
      <p:pic>
        <p:nvPicPr>
          <p:cNvPr id="4098" name="Picture 2" descr="92609551, PM Images /Iconica"/>
          <p:cNvPicPr>
            <a:picLocks noChangeAspect="1" noChangeArrowheads="1"/>
          </p:cNvPicPr>
          <p:nvPr/>
        </p:nvPicPr>
        <p:blipFill>
          <a:blip r:embed="rId2" cstate="print"/>
          <a:srcRect/>
          <a:stretch>
            <a:fillRect/>
          </a:stretch>
        </p:blipFill>
        <p:spPr bwMode="auto">
          <a:xfrm>
            <a:off x="5924550" y="2057399"/>
            <a:ext cx="3219450" cy="48006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4525963"/>
          </a:xfrm>
        </p:spPr>
        <p:txBody>
          <a:bodyPr>
            <a:noAutofit/>
          </a:bodyPr>
          <a:lstStyle/>
          <a:p>
            <a:pPr marL="342900" lvl="2" indent="-342900"/>
            <a:r>
              <a:rPr lang="es-ES" sz="2800" b="1" dirty="0">
                <a:solidFill>
                  <a:schemeClr val="bg1"/>
                </a:solidFill>
              </a:rPr>
              <a:t>Cumplió con el </a:t>
            </a:r>
            <a:r>
              <a:rPr lang="es-ES" sz="2800" b="1" dirty="0" smtClean="0">
                <a:solidFill>
                  <a:schemeClr val="bg1"/>
                </a:solidFill>
              </a:rPr>
              <a:t>propósito </a:t>
            </a:r>
            <a:r>
              <a:rPr lang="es-ES" sz="2800" b="1" dirty="0">
                <a:solidFill>
                  <a:schemeClr val="bg1"/>
                </a:solidFill>
              </a:rPr>
              <a:t>de Dios para su vida.  </a:t>
            </a:r>
            <a:r>
              <a:rPr lang="es-ES" sz="2800" dirty="0">
                <a:solidFill>
                  <a:schemeClr val="bg1"/>
                </a:solidFill>
              </a:rPr>
              <a:t>Pedro fue llamado por Dios para ser pescador de hombres (Lucas 5:10), a apacentar la grey de Dios (Juan 21:15-17), a sanar enfermos, predicar la Palabra de Dios, etc., pero antes del día de Pentecostés no lo hizo, sino fue después de ser lleno que cumplió con lo que Dios le había mandado a hacer. (Hechos 2:38-41;  3:6-7;  5:15-16).  Llénese del poder del Espíritu Santo y cumpla el propósito de Dios para su vida, porque Él le llamó para cosas grandes en Su obra</a:t>
            </a:r>
            <a:r>
              <a:rPr lang="es-ES" sz="2800" dirty="0" smtClean="0">
                <a:solidFill>
                  <a:schemeClr val="bg1"/>
                </a:solidFill>
              </a:rPr>
              <a:t>.</a:t>
            </a:r>
            <a:endParaRPr lang="es-MX" sz="2800" dirty="0">
              <a:solidFill>
                <a:schemeClr val="bg1"/>
              </a:solidFill>
            </a:endParaRPr>
          </a:p>
        </p:txBody>
      </p:sp>
      <p:pic>
        <p:nvPicPr>
          <p:cNvPr id="3074" name="Picture 2" descr="85823870, Martin Harvey /Digital Vision"/>
          <p:cNvPicPr>
            <a:picLocks noChangeAspect="1" noChangeArrowheads="1"/>
          </p:cNvPicPr>
          <p:nvPr/>
        </p:nvPicPr>
        <p:blipFill>
          <a:blip r:embed="rId2" cstate="print"/>
          <a:srcRect/>
          <a:stretch>
            <a:fillRect/>
          </a:stretch>
        </p:blipFill>
        <p:spPr bwMode="auto">
          <a:xfrm>
            <a:off x="2214546" y="3885965"/>
            <a:ext cx="4462460" cy="29720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774</Words>
  <Application>Microsoft Office PowerPoint</Application>
  <PresentationFormat>Presentación en pantalla (4:3)</PresentationFormat>
  <Paragraphs>21</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VENCIENDO AL GIGANTE DE LA IRA</vt:lpstr>
      <vt:lpstr>Diapositiva 2</vt:lpstr>
      <vt:lpstr>Diapositiva 3</vt:lpstr>
      <vt:lpstr>QUIËN  ERA PEDRO?</vt:lpstr>
      <vt:lpstr>Diapositiva 5</vt:lpstr>
      <vt:lpstr>   ¿CÓMO LOGRÓ PEDRO VENCER AL GIGANTE DE LA IRA? </vt:lpstr>
      <vt:lpstr>Diapositiva 7</vt:lpstr>
      <vt:lpstr>Diapositiva 8</vt:lpstr>
      <vt:lpstr>Diapositiva 9</vt:lpstr>
      <vt:lpstr>¿CÓMO VENCERÁ USTED AL GIGANTE DE LA IRA?</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VENCIENDO AL GIGANTE DE LA IRA</dc:title>
  <dc:creator>Martha Paez</dc:creator>
  <cp:lastModifiedBy>La Misión</cp:lastModifiedBy>
  <cp:revision>8</cp:revision>
  <dcterms:created xsi:type="dcterms:W3CDTF">2010-01-19T05:16:02Z</dcterms:created>
  <dcterms:modified xsi:type="dcterms:W3CDTF">2010-01-20T21:26:59Z</dcterms:modified>
</cp:coreProperties>
</file>