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6" r:id="rId3"/>
    <p:sldId id="267" r:id="rId4"/>
    <p:sldId id="270" r:id="rId5"/>
    <p:sldId id="257" r:id="rId6"/>
    <p:sldId id="271" r:id="rId7"/>
    <p:sldId id="258" r:id="rId8"/>
    <p:sldId id="272" r:id="rId9"/>
    <p:sldId id="273" r:id="rId10"/>
    <p:sldId id="259" r:id="rId11"/>
    <p:sldId id="274" r:id="rId12"/>
    <p:sldId id="265" r:id="rId13"/>
    <p:sldId id="275" r:id="rId14"/>
    <p:sldId id="260" r:id="rId15"/>
    <p:sldId id="276" r:id="rId16"/>
    <p:sldId id="261" r:id="rId17"/>
    <p:sldId id="262" r:id="rId18"/>
    <p:sldId id="277" r:id="rId19"/>
    <p:sldId id="263" r:id="rId20"/>
    <p:sldId id="264" r:id="rId21"/>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0" d="100"/>
          <a:sy n="110" d="100"/>
        </p:scale>
        <p:origin x="-164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p:txBody>
          <a:bodyPr/>
          <a:lstStyle/>
          <a:p>
            <a:fld id="{0DA85DAD-F76B-446E-921A-ADA5EBEF71A1}" type="datetimeFigureOut">
              <a:rPr lang="es-MX" smtClean="0"/>
              <a:pPr/>
              <a:t>21/01/2010</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EF839E1B-7D02-4B35-8D7F-AE84C78AA164}" type="slidenum">
              <a:rPr lang="es-MX" smtClean="0"/>
              <a:pPr/>
              <a:t>‹Nº›</a:t>
            </a:fld>
            <a:endParaRPr lang="es-MX"/>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0DA85DAD-F76B-446E-921A-ADA5EBEF71A1}" type="datetimeFigureOut">
              <a:rPr lang="es-MX" smtClean="0"/>
              <a:pPr/>
              <a:t>21/01/2010</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EF839E1B-7D02-4B35-8D7F-AE84C78AA164}" type="slidenum">
              <a:rPr lang="es-MX" smtClean="0"/>
              <a:pPr/>
              <a:t>‹Nº›</a:t>
            </a:fld>
            <a:endParaRPr lang="es-MX"/>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0DA85DAD-F76B-446E-921A-ADA5EBEF71A1}" type="datetimeFigureOut">
              <a:rPr lang="es-MX" smtClean="0"/>
              <a:pPr/>
              <a:t>21/01/2010</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EF839E1B-7D02-4B35-8D7F-AE84C78AA164}" type="slidenum">
              <a:rPr lang="es-MX" smtClean="0"/>
              <a:pPr/>
              <a:t>‹Nº›</a:t>
            </a:fld>
            <a:endParaRPr lang="es-MX"/>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0DA85DAD-F76B-446E-921A-ADA5EBEF71A1}" type="datetimeFigureOut">
              <a:rPr lang="es-MX" smtClean="0"/>
              <a:pPr/>
              <a:t>21/01/2010</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EF839E1B-7D02-4B35-8D7F-AE84C78AA164}" type="slidenum">
              <a:rPr lang="es-MX" smtClean="0"/>
              <a:pPr/>
              <a:t>‹Nº›</a:t>
            </a:fld>
            <a:endParaRPr lang="es-MX"/>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0DA85DAD-F76B-446E-921A-ADA5EBEF71A1}" type="datetimeFigureOut">
              <a:rPr lang="es-MX" smtClean="0"/>
              <a:pPr/>
              <a:t>21/01/2010</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EF839E1B-7D02-4B35-8D7F-AE84C78AA164}" type="slidenum">
              <a:rPr lang="es-MX" smtClean="0"/>
              <a:pPr/>
              <a:t>‹Nº›</a:t>
            </a:fld>
            <a:endParaRPr lang="es-MX"/>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p:txBody>
          <a:bodyPr/>
          <a:lstStyle/>
          <a:p>
            <a:fld id="{0DA85DAD-F76B-446E-921A-ADA5EBEF71A1}" type="datetimeFigureOut">
              <a:rPr lang="es-MX" smtClean="0"/>
              <a:pPr/>
              <a:t>21/01/2010</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EF839E1B-7D02-4B35-8D7F-AE84C78AA164}" type="slidenum">
              <a:rPr lang="es-MX" smtClean="0"/>
              <a:pPr/>
              <a:t>‹Nº›</a:t>
            </a:fld>
            <a:endParaRPr lang="es-MX"/>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p:txBody>
          <a:bodyPr/>
          <a:lstStyle/>
          <a:p>
            <a:fld id="{0DA85DAD-F76B-446E-921A-ADA5EBEF71A1}" type="datetimeFigureOut">
              <a:rPr lang="es-MX" smtClean="0"/>
              <a:pPr/>
              <a:t>21/01/2010</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EF839E1B-7D02-4B35-8D7F-AE84C78AA164}" type="slidenum">
              <a:rPr lang="es-MX" smtClean="0"/>
              <a:pPr/>
              <a:t>‹Nº›</a:t>
            </a:fld>
            <a:endParaRPr lang="es-MX"/>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p:txBody>
          <a:bodyPr/>
          <a:lstStyle/>
          <a:p>
            <a:fld id="{0DA85DAD-F76B-446E-921A-ADA5EBEF71A1}" type="datetimeFigureOut">
              <a:rPr lang="es-MX" smtClean="0"/>
              <a:pPr/>
              <a:t>21/01/2010</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EF839E1B-7D02-4B35-8D7F-AE84C78AA164}" type="slidenum">
              <a:rPr lang="es-MX" smtClean="0"/>
              <a:pPr/>
              <a:t>‹Nº›</a:t>
            </a:fld>
            <a:endParaRPr lang="es-MX"/>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0DA85DAD-F76B-446E-921A-ADA5EBEF71A1}" type="datetimeFigureOut">
              <a:rPr lang="es-MX" smtClean="0"/>
              <a:pPr/>
              <a:t>21/01/2010</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EF839E1B-7D02-4B35-8D7F-AE84C78AA164}" type="slidenum">
              <a:rPr lang="es-MX" smtClean="0"/>
              <a:pPr/>
              <a:t>‹Nº›</a:t>
            </a:fld>
            <a:endParaRPr lang="es-MX"/>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0DA85DAD-F76B-446E-921A-ADA5EBEF71A1}" type="datetimeFigureOut">
              <a:rPr lang="es-MX" smtClean="0"/>
              <a:pPr/>
              <a:t>21/01/2010</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EF839E1B-7D02-4B35-8D7F-AE84C78AA164}" type="slidenum">
              <a:rPr lang="es-MX" smtClean="0"/>
              <a:pPr/>
              <a:t>‹Nº›</a:t>
            </a:fld>
            <a:endParaRPr lang="es-MX"/>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0DA85DAD-F76B-446E-921A-ADA5EBEF71A1}" type="datetimeFigureOut">
              <a:rPr lang="es-MX" smtClean="0"/>
              <a:pPr/>
              <a:t>21/01/2010</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EF839E1B-7D02-4B35-8D7F-AE84C78AA164}" type="slidenum">
              <a:rPr lang="es-MX" smtClean="0"/>
              <a:pPr/>
              <a:t>‹Nº›</a:t>
            </a:fld>
            <a:endParaRPr lang="es-MX"/>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A85DAD-F76B-446E-921A-ADA5EBEF71A1}" type="datetimeFigureOut">
              <a:rPr lang="es-MX" smtClean="0"/>
              <a:pPr/>
              <a:t>21/01/2010</a:t>
            </a:fld>
            <a:endParaRPr lang="es-MX"/>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839E1B-7D02-4B35-8D7F-AE84C78AA164}" type="slidenum">
              <a:rPr lang="es-MX" smtClean="0"/>
              <a:pPr/>
              <a:t>‹Nº›</a:t>
            </a:fld>
            <a:endParaRPr lang="es-MX"/>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idx="4294967295"/>
          </p:nvPr>
        </p:nvSpPr>
        <p:spPr>
          <a:xfrm>
            <a:off x="0" y="285728"/>
            <a:ext cx="9072594" cy="1470025"/>
          </a:xfrm>
        </p:spPr>
        <p:txBody>
          <a:bodyPr>
            <a:noAutofit/>
          </a:bodyPr>
          <a:lstStyle/>
          <a:p>
            <a:r>
              <a:rPr lang="es-ES" sz="6600" b="1" u="sng" dirty="0" smtClean="0">
                <a:solidFill>
                  <a:schemeClr val="bg1"/>
                </a:solidFill>
              </a:rPr>
              <a:t>VENCIENDO GIGANTES</a:t>
            </a:r>
            <a:r>
              <a:rPr lang="es-MX" sz="6600" u="sng" dirty="0" smtClean="0">
                <a:solidFill>
                  <a:schemeClr val="bg1"/>
                </a:solidFill>
              </a:rPr>
              <a:t/>
            </a:r>
            <a:br>
              <a:rPr lang="es-MX" sz="6600" u="sng" dirty="0" smtClean="0">
                <a:solidFill>
                  <a:schemeClr val="bg1"/>
                </a:solidFill>
              </a:rPr>
            </a:br>
            <a:endParaRPr lang="es-MX" sz="6600" u="sng" dirty="0">
              <a:solidFill>
                <a:schemeClr val="bg1"/>
              </a:solidFill>
            </a:endParaRPr>
          </a:p>
        </p:txBody>
      </p:sp>
      <p:pic>
        <p:nvPicPr>
          <p:cNvPr id="1026" name="Picture 2"/>
          <p:cNvPicPr>
            <a:picLocks noChangeAspect="1" noChangeArrowheads="1"/>
          </p:cNvPicPr>
          <p:nvPr/>
        </p:nvPicPr>
        <p:blipFill>
          <a:blip r:embed="rId2" cstate="print"/>
          <a:srcRect b="11111"/>
          <a:stretch>
            <a:fillRect/>
          </a:stretch>
        </p:blipFill>
        <p:spPr bwMode="auto">
          <a:xfrm>
            <a:off x="0" y="2214554"/>
            <a:ext cx="9001147" cy="4500594"/>
          </a:xfrm>
          <a:prstGeom prst="rect">
            <a:avLst/>
          </a:prstGeom>
          <a:ln>
            <a:noFill/>
          </a:ln>
          <a:effectLst>
            <a:softEdge rad="112500"/>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4294967295"/>
          </p:nvPr>
        </p:nvSpPr>
        <p:spPr>
          <a:xfrm>
            <a:off x="0" y="0"/>
            <a:ext cx="5643570" cy="6858000"/>
          </a:xfrm>
        </p:spPr>
        <p:txBody>
          <a:bodyPr>
            <a:normAutofit/>
          </a:bodyPr>
          <a:lstStyle/>
          <a:p>
            <a:pPr lvl="0"/>
            <a:r>
              <a:rPr lang="es-ES" sz="4400" b="1" dirty="0">
                <a:solidFill>
                  <a:schemeClr val="bg1"/>
                </a:solidFill>
              </a:rPr>
              <a:t>Confesaba las </a:t>
            </a:r>
            <a:r>
              <a:rPr lang="es-ES" sz="4400" b="1" dirty="0" smtClean="0">
                <a:solidFill>
                  <a:schemeClr val="bg1"/>
                </a:solidFill>
              </a:rPr>
              <a:t>promesas </a:t>
            </a:r>
            <a:r>
              <a:rPr lang="es-ES" sz="4400" b="1" dirty="0">
                <a:solidFill>
                  <a:schemeClr val="bg1"/>
                </a:solidFill>
              </a:rPr>
              <a:t>de Dios a lo largo del día.</a:t>
            </a:r>
            <a:endParaRPr lang="es-MX" sz="4400" dirty="0">
              <a:solidFill>
                <a:schemeClr val="bg1"/>
              </a:solidFill>
            </a:endParaRPr>
          </a:p>
          <a:p>
            <a:r>
              <a:rPr lang="es-ES" sz="4400" dirty="0">
                <a:solidFill>
                  <a:schemeClr val="bg1"/>
                </a:solidFill>
              </a:rPr>
              <a:t>Salmo 119:97“¡Oh cuánto amo yo tu ley! Todo el día es ella mi  meditación.”</a:t>
            </a:r>
            <a:r>
              <a:rPr lang="es-ES" sz="4400" b="1" dirty="0">
                <a:solidFill>
                  <a:schemeClr val="bg1"/>
                </a:solidFill>
              </a:rPr>
              <a:t>  </a:t>
            </a:r>
            <a:r>
              <a:rPr lang="es-ES" sz="4400" dirty="0">
                <a:solidFill>
                  <a:schemeClr val="bg1"/>
                </a:solidFill>
              </a:rPr>
              <a:t>Pero  nosotros cómo lo podremos lograr</a:t>
            </a:r>
            <a:r>
              <a:rPr lang="es-ES" sz="4400" dirty="0" smtClean="0">
                <a:solidFill>
                  <a:schemeClr val="bg1"/>
                </a:solidFill>
              </a:rPr>
              <a:t>.</a:t>
            </a:r>
            <a:endParaRPr lang="es-MX" sz="4400" dirty="0">
              <a:solidFill>
                <a:schemeClr val="bg1"/>
              </a:solidFill>
            </a:endParaRPr>
          </a:p>
        </p:txBody>
      </p:sp>
      <p:pic>
        <p:nvPicPr>
          <p:cNvPr id="5122" name="Picture 2"/>
          <p:cNvPicPr>
            <a:picLocks noChangeAspect="1" noChangeArrowheads="1"/>
          </p:cNvPicPr>
          <p:nvPr/>
        </p:nvPicPr>
        <p:blipFill>
          <a:blip r:embed="rId2" cstate="print"/>
          <a:srcRect/>
          <a:stretch>
            <a:fillRect/>
          </a:stretch>
        </p:blipFill>
        <p:spPr bwMode="auto">
          <a:xfrm>
            <a:off x="5572132" y="1714488"/>
            <a:ext cx="3571868" cy="3571868"/>
          </a:xfrm>
          <a:prstGeom prst="rect">
            <a:avLst/>
          </a:prstGeom>
          <a:ln>
            <a:noFill/>
          </a:ln>
          <a:effectLst>
            <a:softEdge rad="112500"/>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4294967295"/>
          </p:nvPr>
        </p:nvSpPr>
        <p:spPr>
          <a:xfrm>
            <a:off x="0" y="0"/>
            <a:ext cx="5643570" cy="6858000"/>
          </a:xfrm>
        </p:spPr>
        <p:txBody>
          <a:bodyPr>
            <a:normAutofit/>
          </a:bodyPr>
          <a:lstStyle/>
          <a:p>
            <a:pPr lvl="0"/>
            <a:r>
              <a:rPr lang="es-ES" sz="3600" b="1" dirty="0" smtClean="0">
                <a:solidFill>
                  <a:schemeClr val="bg1"/>
                </a:solidFill>
              </a:rPr>
              <a:t>Atesorando </a:t>
            </a:r>
            <a:r>
              <a:rPr lang="es-ES" sz="3600" b="1" dirty="0">
                <a:solidFill>
                  <a:schemeClr val="bg1"/>
                </a:solidFill>
              </a:rPr>
              <a:t>la Palabra de Dios en su corazón. </a:t>
            </a:r>
            <a:r>
              <a:rPr lang="es-ES" sz="3600" dirty="0">
                <a:solidFill>
                  <a:schemeClr val="bg1"/>
                </a:solidFill>
              </a:rPr>
              <a:t>  Salmo 119:11 “En  mi corazón he guardado tus dichos, para no pecar contra ti.”  Debe memorizar la Palabra para tenerla en el banco de su memoria y poder usarla en el momento adecuado. Jesús venció a Satanás citándole la Palabra.  Mateo 4:10</a:t>
            </a:r>
            <a:r>
              <a:rPr lang="es-ES" sz="3600" dirty="0" smtClean="0">
                <a:solidFill>
                  <a:schemeClr val="bg1"/>
                </a:solidFill>
              </a:rPr>
              <a:t>.</a:t>
            </a:r>
            <a:endParaRPr lang="es-MX" sz="3600" dirty="0">
              <a:solidFill>
                <a:schemeClr val="bg1"/>
              </a:solidFill>
            </a:endParaRPr>
          </a:p>
        </p:txBody>
      </p:sp>
      <p:pic>
        <p:nvPicPr>
          <p:cNvPr id="5122" name="Picture 2"/>
          <p:cNvPicPr>
            <a:picLocks noChangeAspect="1" noChangeArrowheads="1"/>
          </p:cNvPicPr>
          <p:nvPr/>
        </p:nvPicPr>
        <p:blipFill>
          <a:blip r:embed="rId2" cstate="print"/>
          <a:srcRect/>
          <a:stretch>
            <a:fillRect/>
          </a:stretch>
        </p:blipFill>
        <p:spPr bwMode="auto">
          <a:xfrm>
            <a:off x="5572132" y="1714488"/>
            <a:ext cx="3571868" cy="3571868"/>
          </a:xfrm>
          <a:prstGeom prst="rect">
            <a:avLst/>
          </a:prstGeom>
          <a:ln>
            <a:noFill/>
          </a:ln>
          <a:effectLst>
            <a:softEdge rad="112500"/>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4294967295"/>
          </p:nvPr>
        </p:nvSpPr>
        <p:spPr>
          <a:xfrm>
            <a:off x="0" y="0"/>
            <a:ext cx="8229600" cy="4525963"/>
          </a:xfrm>
        </p:spPr>
        <p:txBody>
          <a:bodyPr>
            <a:normAutofit/>
          </a:bodyPr>
          <a:lstStyle/>
          <a:p>
            <a:pPr lvl="0"/>
            <a:r>
              <a:rPr lang="es-ES" sz="4000" b="1" dirty="0" smtClean="0">
                <a:solidFill>
                  <a:schemeClr val="bg1"/>
                </a:solidFill>
              </a:rPr>
              <a:t>Utilizando la Palabra que hay en su corazón.</a:t>
            </a:r>
            <a:r>
              <a:rPr lang="es-ES" sz="4000" i="1" dirty="0" smtClean="0">
                <a:solidFill>
                  <a:schemeClr val="bg1"/>
                </a:solidFill>
              </a:rPr>
              <a:t>  </a:t>
            </a:r>
            <a:r>
              <a:rPr lang="es-ES" sz="4000" dirty="0" smtClean="0">
                <a:solidFill>
                  <a:schemeClr val="bg1"/>
                </a:solidFill>
              </a:rPr>
              <a:t>Hay situaciones y momentos difíciles cuando no se puede buscar un versículo en la Biblia, por no tenerla a la mano o no contar con tiempo para hacerlo; </a:t>
            </a:r>
            <a:endParaRPr lang="es-MX" sz="4000" dirty="0" smtClean="0">
              <a:solidFill>
                <a:schemeClr val="bg1"/>
              </a:solidFill>
            </a:endParaRPr>
          </a:p>
        </p:txBody>
      </p:sp>
      <p:pic>
        <p:nvPicPr>
          <p:cNvPr id="6146" name="Picture 2"/>
          <p:cNvPicPr>
            <a:picLocks noChangeAspect="1" noChangeArrowheads="1"/>
          </p:cNvPicPr>
          <p:nvPr/>
        </p:nvPicPr>
        <p:blipFill>
          <a:blip r:embed="rId2" cstate="print"/>
          <a:srcRect t="33240"/>
          <a:stretch>
            <a:fillRect/>
          </a:stretch>
        </p:blipFill>
        <p:spPr bwMode="auto">
          <a:xfrm>
            <a:off x="1726745" y="3786190"/>
            <a:ext cx="5845651" cy="2928958"/>
          </a:xfrm>
          <a:prstGeom prst="rect">
            <a:avLst/>
          </a:prstGeom>
          <a:ln>
            <a:noFill/>
          </a:ln>
          <a:effectLst>
            <a:softEdge rad="112500"/>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0"/>
            <a:ext cx="9144000" cy="4401205"/>
          </a:xfrm>
          <a:prstGeom prst="rect">
            <a:avLst/>
          </a:prstGeom>
        </p:spPr>
        <p:txBody>
          <a:bodyPr wrap="square">
            <a:spAutoFit/>
          </a:bodyPr>
          <a:lstStyle/>
          <a:p>
            <a:r>
              <a:rPr lang="es-ES" sz="4000" dirty="0" smtClean="0">
                <a:solidFill>
                  <a:schemeClr val="bg1"/>
                </a:solidFill>
              </a:rPr>
              <a:t>entonces el Espíritu Santo (de nuestro banco de memoria) le recuerda las citas necesarias y adecuadas. Hay más de 7,000 promesas en la Biblia, atesórelas y aprópieselas, son para usted.  Imagínese si no hay nada en su corazón, ¿qué podría pasar?</a:t>
            </a:r>
            <a:r>
              <a:rPr lang="es-MX" sz="4000" dirty="0" smtClean="0">
                <a:solidFill>
                  <a:schemeClr val="bg1"/>
                </a:solidFill>
              </a:rPr>
              <a:t>.</a:t>
            </a:r>
            <a:endParaRPr lang="es-MX" sz="4000" dirty="0"/>
          </a:p>
        </p:txBody>
      </p:sp>
      <p:pic>
        <p:nvPicPr>
          <p:cNvPr id="3" name="Picture 2"/>
          <p:cNvPicPr>
            <a:picLocks noChangeAspect="1" noChangeArrowheads="1"/>
          </p:cNvPicPr>
          <p:nvPr/>
        </p:nvPicPr>
        <p:blipFill>
          <a:blip r:embed="rId2" cstate="print"/>
          <a:srcRect t="33240"/>
          <a:stretch>
            <a:fillRect/>
          </a:stretch>
        </p:blipFill>
        <p:spPr bwMode="auto">
          <a:xfrm>
            <a:off x="1726745" y="3786190"/>
            <a:ext cx="5845651" cy="2928958"/>
          </a:xfrm>
          <a:prstGeom prst="rect">
            <a:avLst/>
          </a:prstGeom>
          <a:ln>
            <a:noFill/>
          </a:ln>
          <a:effectLst>
            <a:softEdge rad="112500"/>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4294967295"/>
          </p:nvPr>
        </p:nvSpPr>
        <p:spPr>
          <a:xfrm>
            <a:off x="0" y="0"/>
            <a:ext cx="6572264" cy="6786586"/>
          </a:xfrm>
        </p:spPr>
        <p:txBody>
          <a:bodyPr>
            <a:normAutofit/>
          </a:bodyPr>
          <a:lstStyle/>
          <a:p>
            <a:pPr lvl="0"/>
            <a:r>
              <a:rPr lang="es-ES" sz="3600" b="1" dirty="0" smtClean="0">
                <a:solidFill>
                  <a:schemeClr val="bg1"/>
                </a:solidFill>
              </a:rPr>
              <a:t>Confiaba en </a:t>
            </a:r>
            <a:r>
              <a:rPr lang="es-ES" sz="3600" b="1" dirty="0">
                <a:solidFill>
                  <a:schemeClr val="bg1"/>
                </a:solidFill>
              </a:rPr>
              <a:t>el amor de Dios aún cuando las cosas se veían mal.  </a:t>
            </a:r>
            <a:r>
              <a:rPr lang="es-ES" sz="3600" dirty="0">
                <a:solidFill>
                  <a:schemeClr val="bg1"/>
                </a:solidFill>
              </a:rPr>
              <a:t>Por la comunión que David mantenía con Dios, estaba seguro de lo siguiente:</a:t>
            </a:r>
            <a:r>
              <a:rPr lang="es-ES" sz="3600" b="1" dirty="0">
                <a:solidFill>
                  <a:schemeClr val="bg1"/>
                </a:solidFill>
              </a:rPr>
              <a:t>  </a:t>
            </a:r>
            <a:endParaRPr lang="es-MX" sz="3600" dirty="0">
              <a:solidFill>
                <a:schemeClr val="bg1"/>
              </a:solidFill>
            </a:endParaRPr>
          </a:p>
          <a:p>
            <a:pPr lvl="0"/>
            <a:r>
              <a:rPr lang="es-ES" sz="3600" b="1" dirty="0">
                <a:solidFill>
                  <a:schemeClr val="bg1"/>
                </a:solidFill>
              </a:rPr>
              <a:t>Le guardaba de cualquier enemigo, aunque fuese un gigante.</a:t>
            </a:r>
            <a:r>
              <a:rPr lang="es-ES" sz="3600" dirty="0">
                <a:solidFill>
                  <a:schemeClr val="bg1"/>
                </a:solidFill>
              </a:rPr>
              <a:t>  Levítico 26:8-9, “…y vuestros enemigos caerán a filo de espada… Porque yo me volveré a vosotros…y afirmaré mi pacto con vosotros</a:t>
            </a:r>
            <a:r>
              <a:rPr lang="es-ES" sz="3600" dirty="0" smtClean="0">
                <a:solidFill>
                  <a:schemeClr val="bg1"/>
                </a:solidFill>
              </a:rPr>
              <a:t>.”</a:t>
            </a:r>
            <a:endParaRPr lang="es-MX" sz="3600" dirty="0">
              <a:solidFill>
                <a:schemeClr val="bg1"/>
              </a:solidFill>
            </a:endParaRPr>
          </a:p>
        </p:txBody>
      </p:sp>
      <p:pic>
        <p:nvPicPr>
          <p:cNvPr id="7170" name="Picture 2"/>
          <p:cNvPicPr>
            <a:picLocks noChangeAspect="1" noChangeArrowheads="1"/>
          </p:cNvPicPr>
          <p:nvPr/>
        </p:nvPicPr>
        <p:blipFill>
          <a:blip r:embed="rId2" cstate="print"/>
          <a:srcRect/>
          <a:stretch>
            <a:fillRect/>
          </a:stretch>
        </p:blipFill>
        <p:spPr bwMode="auto">
          <a:xfrm>
            <a:off x="6353175" y="3686175"/>
            <a:ext cx="2790825" cy="3171825"/>
          </a:xfrm>
          <a:prstGeom prst="rect">
            <a:avLst/>
          </a:prstGeom>
          <a:ln>
            <a:noFill/>
          </a:ln>
          <a:effectLst>
            <a:softEdge rad="112500"/>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4294967295"/>
          </p:nvPr>
        </p:nvSpPr>
        <p:spPr>
          <a:xfrm>
            <a:off x="0" y="0"/>
            <a:ext cx="6572264" cy="6786586"/>
          </a:xfrm>
        </p:spPr>
        <p:txBody>
          <a:bodyPr>
            <a:normAutofit/>
          </a:bodyPr>
          <a:lstStyle/>
          <a:p>
            <a:pPr lvl="0"/>
            <a:r>
              <a:rPr lang="es-ES" sz="3600" b="1" dirty="0" smtClean="0">
                <a:solidFill>
                  <a:schemeClr val="bg1"/>
                </a:solidFill>
              </a:rPr>
              <a:t>Le </a:t>
            </a:r>
            <a:r>
              <a:rPr lang="es-ES" sz="3600" b="1" dirty="0">
                <a:solidFill>
                  <a:schemeClr val="bg1"/>
                </a:solidFill>
              </a:rPr>
              <a:t>guardaba del desánimo, no importando de donde viniera.  </a:t>
            </a:r>
            <a:r>
              <a:rPr lang="es-ES" sz="3600" dirty="0">
                <a:solidFill>
                  <a:schemeClr val="bg1"/>
                </a:solidFill>
              </a:rPr>
              <a:t>Deuteronomio 20:3-4 “…no desmaye vuestro corazón, no temáis, no os azoréis, ni tampoco os desalentéis delante de ellos; porque Jehová vuestro Dios va con vosotros</a:t>
            </a:r>
            <a:r>
              <a:rPr lang="es-ES" sz="3600" dirty="0" smtClean="0">
                <a:solidFill>
                  <a:schemeClr val="bg1"/>
                </a:solidFill>
              </a:rPr>
              <a:t>…”</a:t>
            </a:r>
            <a:endParaRPr lang="es-MX" sz="3600" dirty="0">
              <a:solidFill>
                <a:schemeClr val="bg1"/>
              </a:solidFill>
            </a:endParaRPr>
          </a:p>
        </p:txBody>
      </p:sp>
      <p:pic>
        <p:nvPicPr>
          <p:cNvPr id="7170" name="Picture 2"/>
          <p:cNvPicPr>
            <a:picLocks noChangeAspect="1" noChangeArrowheads="1"/>
          </p:cNvPicPr>
          <p:nvPr/>
        </p:nvPicPr>
        <p:blipFill>
          <a:blip r:embed="rId2" cstate="print"/>
          <a:srcRect/>
          <a:stretch>
            <a:fillRect/>
          </a:stretch>
        </p:blipFill>
        <p:spPr bwMode="auto">
          <a:xfrm>
            <a:off x="6353175" y="3686175"/>
            <a:ext cx="2790825" cy="3171825"/>
          </a:xfrm>
          <a:prstGeom prst="rect">
            <a:avLst/>
          </a:prstGeom>
          <a:ln>
            <a:noFill/>
          </a:ln>
          <a:effectLst>
            <a:softEdge rad="112500"/>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4294967295"/>
          </p:nvPr>
        </p:nvSpPr>
        <p:spPr>
          <a:xfrm>
            <a:off x="0" y="0"/>
            <a:ext cx="5500694" cy="6858000"/>
          </a:xfrm>
        </p:spPr>
        <p:txBody>
          <a:bodyPr>
            <a:normAutofit/>
          </a:bodyPr>
          <a:lstStyle/>
          <a:p>
            <a:pPr lvl="0"/>
            <a:r>
              <a:rPr lang="es-ES" b="1" dirty="0" smtClean="0">
                <a:solidFill>
                  <a:schemeClr val="bg1"/>
                </a:solidFill>
              </a:rPr>
              <a:t>Le guardaba del temor.  </a:t>
            </a:r>
            <a:r>
              <a:rPr lang="es-ES" dirty="0" smtClean="0">
                <a:solidFill>
                  <a:schemeClr val="bg1"/>
                </a:solidFill>
              </a:rPr>
              <a:t>Salmo 23:4 “Aunque ande en valle de sombra de muerte, No temeré mal alguno, porque tú estarás conmigo; Tu vara y tu cayado me infundirán aliento.”</a:t>
            </a:r>
            <a:endParaRPr lang="es-MX" dirty="0" smtClean="0">
              <a:solidFill>
                <a:schemeClr val="bg1"/>
              </a:solidFill>
            </a:endParaRPr>
          </a:p>
          <a:p>
            <a:pPr lvl="0"/>
            <a:r>
              <a:rPr lang="es-ES" b="1" dirty="0" smtClean="0">
                <a:solidFill>
                  <a:schemeClr val="bg1"/>
                </a:solidFill>
              </a:rPr>
              <a:t>Le guardaría en todo tiempo y no le faltaría nada.  </a:t>
            </a:r>
            <a:r>
              <a:rPr lang="es-ES" dirty="0" smtClean="0">
                <a:solidFill>
                  <a:schemeClr val="bg1"/>
                </a:solidFill>
              </a:rPr>
              <a:t>Salmo 37:19 “No serán avergonzados en el mal tiempo, y en los días de hambre serán saciados.”</a:t>
            </a:r>
            <a:endParaRPr lang="es-MX" dirty="0" smtClean="0">
              <a:solidFill>
                <a:schemeClr val="bg1"/>
              </a:solidFill>
            </a:endParaRPr>
          </a:p>
          <a:p>
            <a:endParaRPr lang="es-MX" dirty="0" smtClean="0">
              <a:solidFill>
                <a:schemeClr val="bg1"/>
              </a:solidFill>
            </a:endParaRPr>
          </a:p>
          <a:p>
            <a:endParaRPr lang="es-MX" dirty="0">
              <a:solidFill>
                <a:schemeClr val="bg1"/>
              </a:solidFill>
            </a:endParaRPr>
          </a:p>
        </p:txBody>
      </p:sp>
      <p:pic>
        <p:nvPicPr>
          <p:cNvPr id="8194" name="Picture 2"/>
          <p:cNvPicPr>
            <a:picLocks noChangeAspect="1" noChangeArrowheads="1"/>
          </p:cNvPicPr>
          <p:nvPr/>
        </p:nvPicPr>
        <p:blipFill>
          <a:blip r:embed="rId2" cstate="print"/>
          <a:srcRect/>
          <a:stretch>
            <a:fillRect/>
          </a:stretch>
        </p:blipFill>
        <p:spPr bwMode="auto">
          <a:xfrm>
            <a:off x="5286380" y="1785926"/>
            <a:ext cx="3857620" cy="3126437"/>
          </a:xfrm>
          <a:prstGeom prst="rect">
            <a:avLst/>
          </a:prstGeom>
          <a:ln>
            <a:noFill/>
          </a:ln>
          <a:effectLst>
            <a:softEdge rad="112500"/>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4294967295"/>
          </p:nvPr>
        </p:nvSpPr>
        <p:spPr>
          <a:xfrm>
            <a:off x="0" y="0"/>
            <a:ext cx="5643570" cy="6858000"/>
          </a:xfrm>
        </p:spPr>
        <p:txBody>
          <a:bodyPr>
            <a:noAutofit/>
          </a:bodyPr>
          <a:lstStyle/>
          <a:p>
            <a:r>
              <a:rPr lang="es-ES" b="1" dirty="0" smtClean="0">
                <a:solidFill>
                  <a:schemeClr val="bg1"/>
                </a:solidFill>
              </a:rPr>
              <a:t>Se rodeaba </a:t>
            </a:r>
            <a:r>
              <a:rPr lang="es-ES" b="1" dirty="0">
                <a:solidFill>
                  <a:schemeClr val="bg1"/>
                </a:solidFill>
              </a:rPr>
              <a:t>de gente que le apoyara.</a:t>
            </a:r>
            <a:endParaRPr lang="es-MX" dirty="0">
              <a:solidFill>
                <a:schemeClr val="bg1"/>
              </a:solidFill>
            </a:endParaRPr>
          </a:p>
          <a:p>
            <a:pPr lvl="0"/>
            <a:r>
              <a:rPr lang="es-ES" b="1" dirty="0">
                <a:solidFill>
                  <a:schemeClr val="bg1"/>
                </a:solidFill>
              </a:rPr>
              <a:t>Juntándose y amando a hijos de Dios.  </a:t>
            </a:r>
            <a:r>
              <a:rPr lang="es-ES" dirty="0">
                <a:solidFill>
                  <a:schemeClr val="bg1"/>
                </a:solidFill>
              </a:rPr>
              <a:t>Salmo 119:63 “Compañero soy yo de los que te temen y guardan tus mandamientos”.  Cuídese de las malas compañías pues causan problemas. Proverbios 4:19 “El camino de los impíos es como la oscuridad…”</a:t>
            </a:r>
            <a:r>
              <a:rPr lang="es-ES" b="1" dirty="0">
                <a:solidFill>
                  <a:schemeClr val="bg1"/>
                </a:solidFill>
              </a:rPr>
              <a:t> </a:t>
            </a:r>
            <a:endParaRPr lang="es-MX" dirty="0">
              <a:solidFill>
                <a:schemeClr val="bg1"/>
              </a:solidFill>
            </a:endParaRPr>
          </a:p>
        </p:txBody>
      </p:sp>
      <p:pic>
        <p:nvPicPr>
          <p:cNvPr id="9218" name="Picture 2"/>
          <p:cNvPicPr>
            <a:picLocks noChangeAspect="1" noChangeArrowheads="1"/>
          </p:cNvPicPr>
          <p:nvPr/>
        </p:nvPicPr>
        <p:blipFill>
          <a:blip r:embed="rId2" cstate="print"/>
          <a:srcRect/>
          <a:stretch>
            <a:fillRect/>
          </a:stretch>
        </p:blipFill>
        <p:spPr bwMode="auto">
          <a:xfrm>
            <a:off x="5572132" y="4011306"/>
            <a:ext cx="3571868" cy="2846694"/>
          </a:xfrm>
          <a:prstGeom prst="rect">
            <a:avLst/>
          </a:prstGeom>
          <a:ln>
            <a:noFill/>
          </a:ln>
          <a:effectLst>
            <a:softEdge rad="112500"/>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4294967295"/>
          </p:nvPr>
        </p:nvSpPr>
        <p:spPr>
          <a:xfrm>
            <a:off x="0" y="0"/>
            <a:ext cx="5643570" cy="6858000"/>
          </a:xfrm>
        </p:spPr>
        <p:txBody>
          <a:bodyPr>
            <a:normAutofit/>
          </a:bodyPr>
          <a:lstStyle/>
          <a:p>
            <a:pPr lvl="0"/>
            <a:r>
              <a:rPr lang="es-ES" sz="4000" b="1" dirty="0" smtClean="0">
                <a:solidFill>
                  <a:schemeClr val="bg1"/>
                </a:solidFill>
              </a:rPr>
              <a:t>Amando </a:t>
            </a:r>
            <a:r>
              <a:rPr lang="es-ES" sz="4000" b="1" dirty="0">
                <a:solidFill>
                  <a:schemeClr val="bg1"/>
                </a:solidFill>
              </a:rPr>
              <a:t>y reuniéndose en la casa de Dios.</a:t>
            </a:r>
            <a:r>
              <a:rPr lang="es-ES" sz="4000" i="1" dirty="0">
                <a:solidFill>
                  <a:schemeClr val="bg1"/>
                </a:solidFill>
              </a:rPr>
              <a:t>  </a:t>
            </a:r>
            <a:r>
              <a:rPr lang="es-ES" sz="4000" dirty="0">
                <a:solidFill>
                  <a:schemeClr val="bg1"/>
                </a:solidFill>
              </a:rPr>
              <a:t>Salmo 122:1 “Yo me alegré con los que me decían: A la casa de Jehová iremos.”  No deje de congregarse porque allí se alaba y glorifica a Dios.  Lucas 24:53</a:t>
            </a:r>
            <a:r>
              <a:rPr lang="es-ES" sz="4000" dirty="0" smtClean="0">
                <a:solidFill>
                  <a:schemeClr val="bg1"/>
                </a:solidFill>
              </a:rPr>
              <a:t>.</a:t>
            </a:r>
            <a:endParaRPr lang="es-MX" sz="4000" dirty="0">
              <a:solidFill>
                <a:schemeClr val="bg1"/>
              </a:solidFill>
            </a:endParaRPr>
          </a:p>
        </p:txBody>
      </p:sp>
      <p:pic>
        <p:nvPicPr>
          <p:cNvPr id="9218" name="Picture 2"/>
          <p:cNvPicPr>
            <a:picLocks noChangeAspect="1" noChangeArrowheads="1"/>
          </p:cNvPicPr>
          <p:nvPr/>
        </p:nvPicPr>
        <p:blipFill>
          <a:blip r:embed="rId2" cstate="print"/>
          <a:srcRect/>
          <a:stretch>
            <a:fillRect/>
          </a:stretch>
        </p:blipFill>
        <p:spPr bwMode="auto">
          <a:xfrm>
            <a:off x="5572132" y="4011306"/>
            <a:ext cx="3571868" cy="2846694"/>
          </a:xfrm>
          <a:prstGeom prst="rect">
            <a:avLst/>
          </a:prstGeom>
          <a:ln>
            <a:noFill/>
          </a:ln>
          <a:effectLst>
            <a:softEdge rad="112500"/>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4294967295"/>
          </p:nvPr>
        </p:nvSpPr>
        <p:spPr>
          <a:xfrm>
            <a:off x="0" y="0"/>
            <a:ext cx="8329613" cy="5000625"/>
          </a:xfrm>
        </p:spPr>
        <p:txBody>
          <a:bodyPr>
            <a:normAutofit/>
          </a:bodyPr>
          <a:lstStyle/>
          <a:p>
            <a:pPr lvl="0"/>
            <a:r>
              <a:rPr lang="es-ES" sz="3600" b="1" dirty="0" smtClean="0">
                <a:solidFill>
                  <a:schemeClr val="bg1"/>
                </a:solidFill>
              </a:rPr>
              <a:t>Amando, deleitándose y anhelando la presencia de Dios.</a:t>
            </a:r>
            <a:r>
              <a:rPr lang="es-ES" sz="3600" i="1" dirty="0" smtClean="0">
                <a:solidFill>
                  <a:schemeClr val="bg1"/>
                </a:solidFill>
              </a:rPr>
              <a:t>  </a:t>
            </a:r>
            <a:r>
              <a:rPr lang="es-ES" sz="3600" dirty="0" smtClean="0">
                <a:solidFill>
                  <a:schemeClr val="bg1"/>
                </a:solidFill>
              </a:rPr>
              <a:t>Salmo 37:4 “Deléitate asimismo en Jehová.  Y él te concederá las peticiones de tu corazón.  Si la presencia de Dios reina en su corazón, ningún gigante podrá ganar terreno en su vida, porque Jesús le ha hecho más que vencedores.</a:t>
            </a:r>
            <a:endParaRPr lang="es-MX" sz="3600" dirty="0" smtClean="0">
              <a:solidFill>
                <a:schemeClr val="bg1"/>
              </a:solidFill>
            </a:endParaRPr>
          </a:p>
        </p:txBody>
      </p:sp>
      <p:pic>
        <p:nvPicPr>
          <p:cNvPr id="10242" name="Picture 2" descr="E:\Imagenes\La Mision\Iglesia La Misión\4 diciembre '06\IMG_0552.JPG"/>
          <p:cNvPicPr>
            <a:picLocks noChangeAspect="1" noChangeArrowheads="1"/>
          </p:cNvPicPr>
          <p:nvPr/>
        </p:nvPicPr>
        <p:blipFill>
          <a:blip r:embed="rId2" cstate="print"/>
          <a:srcRect/>
          <a:stretch>
            <a:fillRect/>
          </a:stretch>
        </p:blipFill>
        <p:spPr bwMode="auto">
          <a:xfrm>
            <a:off x="3429024" y="3857628"/>
            <a:ext cx="4000496" cy="3000372"/>
          </a:xfrm>
          <a:prstGeom prst="rect">
            <a:avLst/>
          </a:prstGeom>
          <a:ln>
            <a:noFill/>
          </a:ln>
          <a:effectLst>
            <a:softEdge rad="112500"/>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 Subtítulo"/>
          <p:cNvSpPr txBox="1">
            <a:spLocks/>
          </p:cNvSpPr>
          <p:nvPr/>
        </p:nvSpPr>
        <p:spPr>
          <a:xfrm>
            <a:off x="0" y="0"/>
            <a:ext cx="4143372" cy="642918"/>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s-ES" sz="3600" b="1" i="0" u="none" strike="noStrike" kern="1200" cap="none" spc="0" normalizeH="0" baseline="0" noProof="0" dirty="0" smtClean="0">
                <a:ln>
                  <a:noFill/>
                </a:ln>
                <a:solidFill>
                  <a:schemeClr val="bg1"/>
                </a:solidFill>
                <a:effectLst/>
                <a:uLnTx/>
                <a:uFillTx/>
                <a:latin typeface="+mn-lt"/>
                <a:ea typeface="+mn-ea"/>
                <a:cs typeface="+mn-cs"/>
              </a:rPr>
              <a:t>1 Samuel 17:40-51</a:t>
            </a:r>
            <a:endParaRPr kumimoji="0" lang="es-MX" sz="3600" b="1" i="0" u="none" strike="noStrike" kern="1200" cap="none" spc="0" normalizeH="0" baseline="0" noProof="0" dirty="0">
              <a:ln>
                <a:noFill/>
              </a:ln>
              <a:solidFill>
                <a:schemeClr val="bg1"/>
              </a:solidFill>
              <a:effectLst/>
              <a:uLnTx/>
              <a:uFillTx/>
              <a:latin typeface="+mn-lt"/>
              <a:ea typeface="+mn-ea"/>
              <a:cs typeface="+mn-cs"/>
            </a:endParaRPr>
          </a:p>
        </p:txBody>
      </p:sp>
      <p:sp>
        <p:nvSpPr>
          <p:cNvPr id="3" name="2 Rectángulo"/>
          <p:cNvSpPr/>
          <p:nvPr/>
        </p:nvSpPr>
        <p:spPr>
          <a:xfrm>
            <a:off x="0" y="642918"/>
            <a:ext cx="9144000" cy="5262979"/>
          </a:xfrm>
          <a:prstGeom prst="rect">
            <a:avLst/>
          </a:prstGeom>
        </p:spPr>
        <p:txBody>
          <a:bodyPr wrap="square">
            <a:spAutoFit/>
          </a:bodyPr>
          <a:lstStyle/>
          <a:p>
            <a:r>
              <a:rPr lang="es-MX" sz="2800" dirty="0" smtClean="0">
                <a:solidFill>
                  <a:schemeClr val="bg1"/>
                </a:solidFill>
              </a:rPr>
              <a:t>1Sa 17:40  Y tomó su cayado en su mano,  y escogió cinco piedras lisas del arroyo,  y las puso en el saco pastoril,  en el zurrón que traía,  y tomó su honda en su mano,  y se fue hacia el filisteo.</a:t>
            </a:r>
          </a:p>
          <a:p>
            <a:endParaRPr lang="es-MX" sz="2800" dirty="0" smtClean="0">
              <a:solidFill>
                <a:schemeClr val="bg1"/>
              </a:solidFill>
            </a:endParaRPr>
          </a:p>
          <a:p>
            <a:r>
              <a:rPr lang="es-MX" sz="2800" dirty="0" smtClean="0">
                <a:solidFill>
                  <a:schemeClr val="bg1"/>
                </a:solidFill>
              </a:rPr>
              <a:t>1Sa 17:41  Y el filisteo venía andando y acercándose a David,  y su escudero delante de él.</a:t>
            </a:r>
          </a:p>
          <a:p>
            <a:endParaRPr lang="es-MX" sz="2800" dirty="0" smtClean="0">
              <a:solidFill>
                <a:schemeClr val="bg1"/>
              </a:solidFill>
            </a:endParaRPr>
          </a:p>
          <a:p>
            <a:r>
              <a:rPr lang="es-MX" sz="2800" dirty="0" smtClean="0">
                <a:solidFill>
                  <a:schemeClr val="bg1"/>
                </a:solidFill>
              </a:rPr>
              <a:t>1Sa 17:42  Y cuando el filisteo miró y vio a David,  le tuvo en poco;  porque era muchacho,  y rubio,  y de hermoso parecer.</a:t>
            </a:r>
          </a:p>
          <a:p>
            <a:r>
              <a:rPr lang="es-MX" sz="2800" dirty="0" smtClean="0">
                <a:solidFill>
                  <a:schemeClr val="bg1"/>
                </a:solidFill>
              </a:rPr>
              <a:t>1Sa 17:43  Y dijo el filisteo a David:  ¿Soy yo perro,  para que vengas a mí con palos?  Y maldijo a David por sus dioses.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4294967295"/>
          </p:nvPr>
        </p:nvSpPr>
        <p:spPr>
          <a:xfrm>
            <a:off x="0" y="0"/>
            <a:ext cx="6286512" cy="6858000"/>
          </a:xfrm>
        </p:spPr>
        <p:txBody>
          <a:bodyPr>
            <a:normAutofit/>
          </a:bodyPr>
          <a:lstStyle/>
          <a:p>
            <a:r>
              <a:rPr lang="es-ES" dirty="0">
                <a:solidFill>
                  <a:schemeClr val="bg1"/>
                </a:solidFill>
              </a:rPr>
              <a:t>CONCLUSIÓN: Piense por un momento cómo está su vida delante de Dios, ¿Estará viviendo en santidad?, ¿Será que usted mantiene una estrecha comunión con Dios?,  ¿Está seguro de contar con el apoyo de Dios?  Si no es así le invito a que examine su camino y sea sincero con Dios reconociendo que necesita ser perdonado y limpio de todo pecado y Dios le perdonará, y le hará vencedor de gigantes</a:t>
            </a:r>
            <a:r>
              <a:rPr lang="es-ES" dirty="0" smtClean="0">
                <a:solidFill>
                  <a:schemeClr val="bg1"/>
                </a:solidFill>
              </a:rPr>
              <a:t>.</a:t>
            </a:r>
            <a:r>
              <a:rPr lang="es-ES" b="1" dirty="0" smtClean="0">
                <a:solidFill>
                  <a:schemeClr val="bg1"/>
                </a:solidFill>
              </a:rPr>
              <a:t>    </a:t>
            </a:r>
            <a:endParaRPr lang="es-MX" dirty="0">
              <a:solidFill>
                <a:schemeClr val="bg1"/>
              </a:solidFill>
            </a:endParaRPr>
          </a:p>
          <a:p>
            <a:pPr>
              <a:buNone/>
            </a:pPr>
            <a:endParaRPr lang="es-MX" dirty="0">
              <a:solidFill>
                <a:schemeClr val="bg1"/>
              </a:solidFill>
            </a:endParaRPr>
          </a:p>
        </p:txBody>
      </p:sp>
      <p:pic>
        <p:nvPicPr>
          <p:cNvPr id="11266" name="Picture 2"/>
          <p:cNvPicPr>
            <a:picLocks noChangeAspect="1" noChangeArrowheads="1"/>
          </p:cNvPicPr>
          <p:nvPr/>
        </p:nvPicPr>
        <p:blipFill>
          <a:blip r:embed="rId2" cstate="print"/>
          <a:srcRect/>
          <a:stretch>
            <a:fillRect/>
          </a:stretch>
        </p:blipFill>
        <p:spPr bwMode="auto">
          <a:xfrm>
            <a:off x="6072198" y="2245738"/>
            <a:ext cx="3071802" cy="4612261"/>
          </a:xfrm>
          <a:prstGeom prst="rect">
            <a:avLst/>
          </a:prstGeom>
          <a:ln>
            <a:noFill/>
          </a:ln>
          <a:effectLst>
            <a:softEdge rad="112500"/>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0"/>
            <a:ext cx="9144000" cy="6555641"/>
          </a:xfrm>
          <a:prstGeom prst="rect">
            <a:avLst/>
          </a:prstGeom>
        </p:spPr>
        <p:txBody>
          <a:bodyPr wrap="square">
            <a:spAutoFit/>
          </a:bodyPr>
          <a:lstStyle/>
          <a:p>
            <a:r>
              <a:rPr lang="es-MX" sz="2800" dirty="0" smtClean="0">
                <a:solidFill>
                  <a:schemeClr val="bg1"/>
                </a:solidFill>
              </a:rPr>
              <a:t>1Sa 17:44  Dijo luego el filisteo a David:  Ven a mí,  y daré tu carne a las aves del cielo y a las bestias del campo.</a:t>
            </a:r>
          </a:p>
          <a:p>
            <a:r>
              <a:rPr lang="es-MX" sz="2800" dirty="0" smtClean="0">
                <a:solidFill>
                  <a:schemeClr val="bg1"/>
                </a:solidFill>
              </a:rPr>
              <a:t>1Sa 17:45  Entonces dijo David al filisteo:  Tú vienes a mí con espada y lanza y jabalina;  mas yo vengo a ti en el nombre de Jehová de los ejércitos,  el Dios de los escuadrones de Israel,  a quien tú has provocado.</a:t>
            </a:r>
          </a:p>
          <a:p>
            <a:endParaRPr lang="es-MX" sz="2800" dirty="0" smtClean="0">
              <a:solidFill>
                <a:schemeClr val="bg1"/>
              </a:solidFill>
            </a:endParaRPr>
          </a:p>
          <a:p>
            <a:r>
              <a:rPr lang="es-MX" sz="2800" dirty="0" smtClean="0">
                <a:solidFill>
                  <a:schemeClr val="bg1"/>
                </a:solidFill>
              </a:rPr>
              <a:t>1Sa 17:46  Jehová te entregará hoy en mi mano,  y yo te venceré,  y te cortaré la cabeza,  y daré hoy los cuerpos de los filisteos a las aves del cielo y a las bestias de la tierra;  y toda la tierra sabrá que hay Dios en Israel.</a:t>
            </a:r>
          </a:p>
          <a:p>
            <a:endParaRPr lang="es-MX" sz="2800" dirty="0" smtClean="0">
              <a:solidFill>
                <a:schemeClr val="bg1"/>
              </a:solidFill>
            </a:endParaRPr>
          </a:p>
          <a:p>
            <a:r>
              <a:rPr lang="es-MX" sz="2800" dirty="0" smtClean="0">
                <a:solidFill>
                  <a:schemeClr val="bg1"/>
                </a:solidFill>
              </a:rPr>
              <a:t>1Sa 17:47  Y sabrá toda esta congregación que Jehová no salva con espada y con lanza;  porque de Jehová es la batalla,  y él os entregará en nuestras manos.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0"/>
            <a:ext cx="9144000" cy="6124754"/>
          </a:xfrm>
          <a:prstGeom prst="rect">
            <a:avLst/>
          </a:prstGeom>
        </p:spPr>
        <p:txBody>
          <a:bodyPr wrap="square">
            <a:spAutoFit/>
          </a:bodyPr>
          <a:lstStyle/>
          <a:p>
            <a:r>
              <a:rPr lang="es-MX" sz="2800" dirty="0" smtClean="0">
                <a:solidFill>
                  <a:schemeClr val="bg1"/>
                </a:solidFill>
              </a:rPr>
              <a:t>1Sa 17:48  Y aconteció que cuando el filisteo se levantó y echó a andar para ir al encuentro de David,  David se dio prisa,  y corrió a la </a:t>
            </a:r>
            <a:r>
              <a:rPr lang="es-MX" sz="2800" dirty="0" err="1" smtClean="0">
                <a:solidFill>
                  <a:schemeClr val="bg1"/>
                </a:solidFill>
              </a:rPr>
              <a:t>linea</a:t>
            </a:r>
            <a:r>
              <a:rPr lang="es-MX" sz="2800" dirty="0" smtClean="0">
                <a:solidFill>
                  <a:schemeClr val="bg1"/>
                </a:solidFill>
              </a:rPr>
              <a:t> de batalla contra el filisteo.</a:t>
            </a:r>
          </a:p>
          <a:p>
            <a:r>
              <a:rPr lang="es-MX" sz="2800" dirty="0" smtClean="0">
                <a:solidFill>
                  <a:schemeClr val="bg1"/>
                </a:solidFill>
              </a:rPr>
              <a:t>1Sa 17:49  Y metiendo David su mano en la bolsa,  tomó de allí una piedra,  y la tiró con la honda,  e hirió al filisteo en la frente;  y la piedra quedó clavada en la frente,  y cayó sobre su rostro en tierra.</a:t>
            </a:r>
          </a:p>
          <a:p>
            <a:endParaRPr lang="es-MX" sz="2800" dirty="0" smtClean="0">
              <a:solidFill>
                <a:schemeClr val="bg1"/>
              </a:solidFill>
            </a:endParaRPr>
          </a:p>
          <a:p>
            <a:r>
              <a:rPr lang="es-MX" sz="2800" dirty="0" smtClean="0">
                <a:solidFill>
                  <a:schemeClr val="bg1"/>
                </a:solidFill>
              </a:rPr>
              <a:t>1Sa 17:50  Así venció David al filisteo con honda y piedra;  e hirió al filisteo y lo mató,  sin tener David espada en su mano.</a:t>
            </a:r>
          </a:p>
          <a:p>
            <a:r>
              <a:rPr lang="es-MX" sz="2800" dirty="0" smtClean="0">
                <a:solidFill>
                  <a:schemeClr val="bg1"/>
                </a:solidFill>
              </a:rPr>
              <a:t>1Sa 17:51  Entonces corrió David y se puso sobre el filisteo;  y tomando la espada de él y sacándola de su vaina,  lo acabó de matar,  y le cortó con ella la cabeza.  Y cuando los filisteos vieron a su paladín muerto,  huyeron.</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4294967295"/>
          </p:nvPr>
        </p:nvSpPr>
        <p:spPr>
          <a:xfrm>
            <a:off x="0" y="0"/>
            <a:ext cx="9144000" cy="6715148"/>
          </a:xfrm>
        </p:spPr>
        <p:txBody>
          <a:bodyPr>
            <a:noAutofit/>
          </a:bodyPr>
          <a:lstStyle/>
          <a:p>
            <a:r>
              <a:rPr lang="es-ES" sz="2800" dirty="0" smtClean="0">
                <a:solidFill>
                  <a:schemeClr val="bg1"/>
                </a:solidFill>
              </a:rPr>
              <a:t>David </a:t>
            </a:r>
            <a:r>
              <a:rPr lang="es-ES" sz="2800" dirty="0">
                <a:solidFill>
                  <a:schemeClr val="bg1"/>
                </a:solidFill>
              </a:rPr>
              <a:t>pudo vencer al gigante Goliat porque su vida era agradable al Señor, debido a que mantenía una estrecha comunión con Dios y andaba en santidad y por eso contaba con el apoyo de Dios para hacerlo.   </a:t>
            </a:r>
            <a:endParaRPr lang="es-MX" sz="2800" dirty="0">
              <a:solidFill>
                <a:schemeClr val="bg1"/>
              </a:solidFill>
            </a:endParaRPr>
          </a:p>
          <a:p>
            <a:endParaRPr lang="es-MX" sz="2800" dirty="0">
              <a:solidFill>
                <a:schemeClr val="bg1"/>
              </a:solidFill>
            </a:endParaRPr>
          </a:p>
        </p:txBody>
      </p:sp>
      <p:pic>
        <p:nvPicPr>
          <p:cNvPr id="2050" name="Picture 2"/>
          <p:cNvPicPr>
            <a:picLocks noChangeAspect="1" noChangeArrowheads="1"/>
          </p:cNvPicPr>
          <p:nvPr/>
        </p:nvPicPr>
        <p:blipFill>
          <a:blip r:embed="rId2" cstate="print"/>
          <a:srcRect l="8065" t="11123" r="9274" b="4660"/>
          <a:stretch>
            <a:fillRect/>
          </a:stretch>
        </p:blipFill>
        <p:spPr bwMode="auto">
          <a:xfrm>
            <a:off x="2786050" y="1778932"/>
            <a:ext cx="3929090" cy="5079068"/>
          </a:xfrm>
          <a:prstGeom prst="rect">
            <a:avLst/>
          </a:prstGeom>
          <a:ln>
            <a:noFill/>
          </a:ln>
          <a:effectLst>
            <a:softEdge rad="112500"/>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0"/>
            <a:ext cx="9144000" cy="6494085"/>
          </a:xfrm>
          <a:prstGeom prst="rect">
            <a:avLst/>
          </a:prstGeom>
        </p:spPr>
        <p:txBody>
          <a:bodyPr wrap="square">
            <a:spAutoFit/>
          </a:bodyPr>
          <a:lstStyle/>
          <a:p>
            <a:r>
              <a:rPr lang="es-ES" sz="3200" dirty="0" smtClean="0">
                <a:solidFill>
                  <a:schemeClr val="bg1"/>
                </a:solidFill>
              </a:rPr>
              <a:t>¿Sabe usted por qué David tomó 5 piedras del arroyo? </a:t>
            </a:r>
          </a:p>
          <a:p>
            <a:endParaRPr lang="es-ES" sz="3200" dirty="0" smtClean="0">
              <a:solidFill>
                <a:schemeClr val="bg1"/>
              </a:solidFill>
            </a:endParaRPr>
          </a:p>
          <a:p>
            <a:r>
              <a:rPr lang="es-ES" sz="3200" dirty="0" smtClean="0">
                <a:solidFill>
                  <a:schemeClr val="bg1"/>
                </a:solidFill>
              </a:rPr>
              <a:t>No  porque David pensara que no mataría a Goliat con la primera piedra, sino porque Goliat tenía 4 hijos y David iba preparado para matarlos a ellos también en caso de que se acercaran al ver a  su padre muerto.  </a:t>
            </a:r>
          </a:p>
          <a:p>
            <a:endParaRPr lang="es-ES" sz="3200" dirty="0" smtClean="0">
              <a:solidFill>
                <a:schemeClr val="bg1"/>
              </a:solidFill>
            </a:endParaRPr>
          </a:p>
          <a:p>
            <a:r>
              <a:rPr lang="es-ES" sz="3200" dirty="0" smtClean="0">
                <a:solidFill>
                  <a:schemeClr val="bg1"/>
                </a:solidFill>
              </a:rPr>
              <a:t>David se enfrentó al gigante con toda la seguridad de la victoria, nunca pensó en la posibilidad de la derrota, a pesar del tamaño de Goliat,  porque sabía en quien había confiado y que no iba en su propio nombre sino en el nombre de Jehová de los ejércitos (v. 45). </a:t>
            </a:r>
            <a:endParaRPr lang="es-MX" sz="32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idx="4294967295"/>
          </p:nvPr>
        </p:nvSpPr>
        <p:spPr>
          <a:xfrm>
            <a:off x="0" y="142876"/>
            <a:ext cx="9144000" cy="1571612"/>
          </a:xfrm>
        </p:spPr>
        <p:txBody>
          <a:bodyPr>
            <a:normAutofit fontScale="90000"/>
          </a:bodyPr>
          <a:lstStyle/>
          <a:p>
            <a:r>
              <a:rPr lang="es-ES" b="1" dirty="0">
                <a:solidFill>
                  <a:schemeClr val="bg1"/>
                </a:solidFill>
              </a:rPr>
              <a:t>¿QUÉ HACÍA DAVID PARA MANTENERSE EN SANTIDAD?</a:t>
            </a:r>
            <a:r>
              <a:rPr lang="es-MX" dirty="0">
                <a:solidFill>
                  <a:schemeClr val="bg1"/>
                </a:solidFill>
              </a:rPr>
              <a:t/>
            </a:r>
            <a:br>
              <a:rPr lang="es-MX" dirty="0">
                <a:solidFill>
                  <a:schemeClr val="bg1"/>
                </a:solidFill>
              </a:rPr>
            </a:br>
            <a:endParaRPr lang="es-MX" dirty="0">
              <a:solidFill>
                <a:schemeClr val="bg1"/>
              </a:solidFill>
            </a:endParaRPr>
          </a:p>
        </p:txBody>
      </p:sp>
      <p:pic>
        <p:nvPicPr>
          <p:cNvPr id="3074" name="Picture 2"/>
          <p:cNvPicPr>
            <a:picLocks noChangeAspect="1" noChangeArrowheads="1"/>
          </p:cNvPicPr>
          <p:nvPr/>
        </p:nvPicPr>
        <p:blipFill>
          <a:blip r:embed="rId2" cstate="print"/>
          <a:srcRect/>
          <a:stretch>
            <a:fillRect/>
          </a:stretch>
        </p:blipFill>
        <p:spPr bwMode="auto">
          <a:xfrm>
            <a:off x="2835867" y="1142984"/>
            <a:ext cx="3664959" cy="5715016"/>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 Marcador de contenido"/>
          <p:cNvSpPr txBox="1">
            <a:spLocks/>
          </p:cNvSpPr>
          <p:nvPr/>
        </p:nvSpPr>
        <p:spPr>
          <a:xfrm>
            <a:off x="0" y="0"/>
            <a:ext cx="5000628" cy="6786586"/>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s-ES" sz="3200" b="1" i="0" u="none" strike="noStrike" kern="1200" cap="none" spc="0" normalizeH="0" baseline="0" noProof="0" dirty="0" smtClean="0">
                <a:ln>
                  <a:noFill/>
                </a:ln>
                <a:solidFill>
                  <a:schemeClr val="bg1"/>
                </a:solidFill>
                <a:effectLst/>
                <a:uLnTx/>
                <a:uFillTx/>
                <a:latin typeface="+mn-lt"/>
                <a:ea typeface="+mn-ea"/>
                <a:cs typeface="+mn-cs"/>
              </a:rPr>
              <a:t>1.  Se comunicaba con Dios cada mañana</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s-ES" sz="3200" b="1" i="0" u="none" strike="noStrike" kern="1200" cap="none" spc="0" normalizeH="0" baseline="0" noProof="0" dirty="0" smtClean="0">
                <a:ln>
                  <a:noFill/>
                </a:ln>
                <a:solidFill>
                  <a:schemeClr val="bg1"/>
                </a:solidFill>
                <a:effectLst/>
                <a:uLnTx/>
                <a:uFillTx/>
                <a:latin typeface="+mn-lt"/>
                <a:ea typeface="+mn-ea"/>
                <a:cs typeface="+mn-cs"/>
              </a:rPr>
              <a:t>Hablaba con Dios diariamente.</a:t>
            </a:r>
            <a:r>
              <a:rPr kumimoji="0" lang="es-ES" sz="3200" b="0" i="0" u="none" strike="noStrike" kern="1200" cap="none" spc="0" normalizeH="0" baseline="0" noProof="0" dirty="0" smtClean="0">
                <a:ln>
                  <a:noFill/>
                </a:ln>
                <a:solidFill>
                  <a:schemeClr val="bg1"/>
                </a:solidFill>
                <a:effectLst/>
                <a:uLnTx/>
                <a:uFillTx/>
                <a:latin typeface="+mn-lt"/>
                <a:ea typeface="+mn-ea"/>
                <a:cs typeface="+mn-cs"/>
              </a:rPr>
              <a:t>  Salmo 5:3 “Oh Jehová, de mañana oirás mi voz; De mañana me presentaré delante de ti, y esperaré.”  David aprendió a poner todo en las manos de Dios y descansar en El.  Salmo 34:5.</a:t>
            </a:r>
            <a:endParaRPr kumimoji="0" lang="es-MX" sz="3200" b="0" i="0" u="none" strike="noStrike" kern="1200" cap="none" spc="0" normalizeH="0" baseline="0" noProof="0" dirty="0" smtClean="0">
              <a:ln>
                <a:noFill/>
              </a:ln>
              <a:solidFill>
                <a:schemeClr val="bg1"/>
              </a:solidFill>
              <a:effectLst/>
              <a:uLnTx/>
              <a:uFillTx/>
              <a:latin typeface="+mn-lt"/>
              <a:ea typeface="+mn-ea"/>
              <a:cs typeface="+mn-cs"/>
            </a:endParaRPr>
          </a:p>
        </p:txBody>
      </p:sp>
      <p:pic>
        <p:nvPicPr>
          <p:cNvPr id="4098" name="Picture 2"/>
          <p:cNvPicPr>
            <a:picLocks noChangeAspect="1" noChangeArrowheads="1"/>
          </p:cNvPicPr>
          <p:nvPr/>
        </p:nvPicPr>
        <p:blipFill>
          <a:blip r:embed="rId2" cstate="print"/>
          <a:srcRect/>
          <a:stretch>
            <a:fillRect/>
          </a:stretch>
        </p:blipFill>
        <p:spPr bwMode="auto">
          <a:xfrm>
            <a:off x="4786314" y="3955747"/>
            <a:ext cx="4357686" cy="2902253"/>
          </a:xfrm>
          <a:prstGeom prst="rect">
            <a:avLst/>
          </a:prstGeom>
          <a:ln>
            <a:noFill/>
          </a:ln>
          <a:effectLst>
            <a:softEdge rad="112500"/>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 Marcador de contenido"/>
          <p:cNvSpPr txBox="1">
            <a:spLocks/>
          </p:cNvSpPr>
          <p:nvPr/>
        </p:nvSpPr>
        <p:spPr>
          <a:xfrm>
            <a:off x="0" y="0"/>
            <a:ext cx="5000628" cy="6786586"/>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s-ES" sz="3600" b="1" i="0" u="none" strike="noStrike" kern="1200" cap="none" spc="0" normalizeH="0" baseline="0" noProof="0" dirty="0" smtClean="0">
                <a:ln>
                  <a:noFill/>
                </a:ln>
                <a:solidFill>
                  <a:schemeClr val="bg1"/>
                </a:solidFill>
                <a:effectLst/>
                <a:uLnTx/>
                <a:uFillTx/>
                <a:latin typeface="+mn-lt"/>
                <a:ea typeface="+mn-ea"/>
                <a:cs typeface="+mn-cs"/>
              </a:rPr>
              <a:t>Recibía cada día con gozo.</a:t>
            </a:r>
            <a:r>
              <a:rPr kumimoji="0" lang="es-ES" sz="3600" b="0" i="1" u="none" strike="noStrike" kern="1200" cap="none" spc="0" normalizeH="0" baseline="0" noProof="0" dirty="0" smtClean="0">
                <a:ln>
                  <a:noFill/>
                </a:ln>
                <a:solidFill>
                  <a:schemeClr val="bg1"/>
                </a:solidFill>
                <a:effectLst/>
                <a:uLnTx/>
                <a:uFillTx/>
                <a:latin typeface="+mn-lt"/>
                <a:ea typeface="+mn-ea"/>
                <a:cs typeface="+mn-cs"/>
              </a:rPr>
              <a:t>  </a:t>
            </a:r>
            <a:r>
              <a:rPr kumimoji="0" lang="es-ES" sz="3600" b="0" i="0" u="none" strike="noStrike" kern="1200" cap="none" spc="0" normalizeH="0" baseline="0" noProof="0" dirty="0" smtClean="0">
                <a:ln>
                  <a:noFill/>
                </a:ln>
                <a:solidFill>
                  <a:schemeClr val="bg1"/>
                </a:solidFill>
                <a:effectLst/>
                <a:uLnTx/>
                <a:uFillTx/>
                <a:latin typeface="+mn-lt"/>
                <a:ea typeface="+mn-ea"/>
                <a:cs typeface="+mn-cs"/>
              </a:rPr>
              <a:t>Salmo 118:24 “Este es el día que hizo Jehová; Nos gozaremos y alegraremos en él.”  No importa lo que suceda, Dios tiene control de todo y debe aprender a gozarse y alegrarse, confiando en El.</a:t>
            </a:r>
            <a:endParaRPr kumimoji="0" lang="es-MX" sz="3600" b="0" i="0" u="none" strike="noStrike" kern="1200" cap="none" spc="0" normalizeH="0" baseline="0" noProof="0" dirty="0" smtClean="0">
              <a:ln>
                <a:noFill/>
              </a:ln>
              <a:solidFill>
                <a:schemeClr val="bg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MX" sz="3600" b="0" i="0" u="none" strike="noStrike" kern="1200" cap="none" spc="0" normalizeH="0" baseline="0" noProof="0" dirty="0">
              <a:ln>
                <a:noFill/>
              </a:ln>
              <a:solidFill>
                <a:schemeClr val="bg1"/>
              </a:solidFill>
              <a:effectLst/>
              <a:uLnTx/>
              <a:uFillTx/>
              <a:latin typeface="+mn-lt"/>
              <a:ea typeface="+mn-ea"/>
              <a:cs typeface="+mn-cs"/>
            </a:endParaRPr>
          </a:p>
        </p:txBody>
      </p:sp>
      <p:pic>
        <p:nvPicPr>
          <p:cNvPr id="4098" name="Picture 2"/>
          <p:cNvPicPr>
            <a:picLocks noChangeAspect="1" noChangeArrowheads="1"/>
          </p:cNvPicPr>
          <p:nvPr/>
        </p:nvPicPr>
        <p:blipFill>
          <a:blip r:embed="rId2" cstate="print"/>
          <a:srcRect/>
          <a:stretch>
            <a:fillRect/>
          </a:stretch>
        </p:blipFill>
        <p:spPr bwMode="auto">
          <a:xfrm>
            <a:off x="4786314" y="3955747"/>
            <a:ext cx="4357686" cy="2902253"/>
          </a:xfrm>
          <a:prstGeom prst="rect">
            <a:avLst/>
          </a:prstGeom>
          <a:ln>
            <a:noFill/>
          </a:ln>
          <a:effectLst>
            <a:softEdge rad="112500"/>
          </a:effectLst>
        </p:spPr>
      </p:pic>
    </p:spTree>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70</TotalTime>
  <Words>1305</Words>
  <Application>Microsoft Office PowerPoint</Application>
  <PresentationFormat>Presentación en pantalla (4:3)</PresentationFormat>
  <Paragraphs>44</Paragraphs>
  <Slides>20</Slides>
  <Notes>0</Notes>
  <HiddenSlides>0</HiddenSlides>
  <MMClips>0</MMClips>
  <ScaleCrop>false</ScaleCrop>
  <HeadingPairs>
    <vt:vector size="4" baseType="variant">
      <vt:variant>
        <vt:lpstr>Tema</vt:lpstr>
      </vt:variant>
      <vt:variant>
        <vt:i4>1</vt:i4>
      </vt:variant>
      <vt:variant>
        <vt:lpstr>Títulos de diapositiva</vt:lpstr>
      </vt:variant>
      <vt:variant>
        <vt:i4>20</vt:i4>
      </vt:variant>
    </vt:vector>
  </HeadingPairs>
  <TitlesOfParts>
    <vt:vector size="21" baseType="lpstr">
      <vt:lpstr>Tema de Office</vt:lpstr>
      <vt:lpstr>VENCIENDO GIGANTES </vt:lpstr>
      <vt:lpstr>Diapositiva 2</vt:lpstr>
      <vt:lpstr>Diapositiva 3</vt:lpstr>
      <vt:lpstr>Diapositiva 4</vt:lpstr>
      <vt:lpstr>Diapositiva 5</vt:lpstr>
      <vt:lpstr>Diapositiva 6</vt:lpstr>
      <vt:lpstr>¿QUÉ HACÍA DAVID PARA MANTENERSE EN SANTIDAD? </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Martha Paez</dc:creator>
  <cp:lastModifiedBy>David Esqueda</cp:lastModifiedBy>
  <cp:revision>25</cp:revision>
  <dcterms:created xsi:type="dcterms:W3CDTF">2010-01-19T03:19:27Z</dcterms:created>
  <dcterms:modified xsi:type="dcterms:W3CDTF">2010-01-22T02:22:25Z</dcterms:modified>
</cp:coreProperties>
</file>