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2"/>
  </p:notesMasterIdLst>
  <p:handoutMasterIdLst>
    <p:handoutMasterId r:id="rId53"/>
  </p:handoutMasterIdLst>
  <p:sldIdLst>
    <p:sldId id="256" r:id="rId2"/>
    <p:sldId id="279" r:id="rId3"/>
    <p:sldId id="258" r:id="rId4"/>
    <p:sldId id="280" r:id="rId5"/>
    <p:sldId id="263" r:id="rId6"/>
    <p:sldId id="309" r:id="rId7"/>
    <p:sldId id="281" r:id="rId8"/>
    <p:sldId id="288" r:id="rId9"/>
    <p:sldId id="257" r:id="rId10"/>
    <p:sldId id="282" r:id="rId11"/>
    <p:sldId id="310" r:id="rId12"/>
    <p:sldId id="289" r:id="rId13"/>
    <p:sldId id="283" r:id="rId14"/>
    <p:sldId id="311" r:id="rId15"/>
    <p:sldId id="269" r:id="rId16"/>
    <p:sldId id="303" r:id="rId17"/>
    <p:sldId id="304" r:id="rId18"/>
    <p:sldId id="305" r:id="rId19"/>
    <p:sldId id="290" r:id="rId20"/>
    <p:sldId id="270" r:id="rId21"/>
    <p:sldId id="291" r:id="rId22"/>
    <p:sldId id="292" r:id="rId23"/>
    <p:sldId id="271" r:id="rId24"/>
    <p:sldId id="293" r:id="rId25"/>
    <p:sldId id="272" r:id="rId26"/>
    <p:sldId id="312" r:id="rId27"/>
    <p:sldId id="294" r:id="rId28"/>
    <p:sldId id="306" r:id="rId29"/>
    <p:sldId id="313" r:id="rId30"/>
    <p:sldId id="273" r:id="rId31"/>
    <p:sldId id="295" r:id="rId32"/>
    <p:sldId id="296" r:id="rId33"/>
    <p:sldId id="297" r:id="rId34"/>
    <p:sldId id="298" r:id="rId35"/>
    <p:sldId id="307" r:id="rId36"/>
    <p:sldId id="314" r:id="rId37"/>
    <p:sldId id="299" r:id="rId38"/>
    <p:sldId id="301" r:id="rId39"/>
    <p:sldId id="315" r:id="rId40"/>
    <p:sldId id="300" r:id="rId41"/>
    <p:sldId id="308" r:id="rId42"/>
    <p:sldId id="302" r:id="rId43"/>
    <p:sldId id="274" r:id="rId44"/>
    <p:sldId id="316" r:id="rId45"/>
    <p:sldId id="275" r:id="rId46"/>
    <p:sldId id="317" r:id="rId47"/>
    <p:sldId id="284" r:id="rId48"/>
    <p:sldId id="285" r:id="rId49"/>
    <p:sldId id="286" r:id="rId50"/>
    <p:sldId id="318" r:id="rId51"/>
  </p:sldIdLst>
  <p:sldSz cx="9144000" cy="6858000" type="screen4x3"/>
  <p:notesSz cx="6858000" cy="9144000"/>
  <p:embeddedFontLst>
    <p:embeddedFont>
      <p:font typeface="Lucida Handwriting" pitchFamily="66" charset="0"/>
      <p:regular r:id="rId54"/>
    </p:embeddedFont>
    <p:embeddedFont>
      <p:font typeface="Calibri"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7441C"/>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varScale="1">
        <p:scale>
          <a:sx n="74" d="100"/>
          <a:sy n="74" d="100"/>
        </p:scale>
        <p:origin x="-1050"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04 ENTRANDO EN SU PRESENCIA</a:t>
            </a:r>
            <a:endParaRPr lang="es-MX"/>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6C310D-5410-4A04-8759-CBCCAC4252B8}" type="datetimeFigureOut">
              <a:rPr lang="es-MX" smtClean="0"/>
              <a:t>28/12/2012</a:t>
            </a:fld>
            <a:endParaRPr 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1831F9-E0F5-4527-A152-F9EBA4CCE359}" type="slidenum">
              <a:rPr lang="es-MX" smtClean="0"/>
              <a:t>‹Nº›</a:t>
            </a:fld>
            <a:endParaRPr lang="es-MX"/>
          </a:p>
        </p:txBody>
      </p:sp>
    </p:spTree>
    <p:extLst>
      <p:ext uri="{BB962C8B-B14F-4D97-AF65-F5344CB8AC3E}">
        <p14:creationId xmlns:p14="http://schemas.microsoft.com/office/powerpoint/2010/main" val="9994821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04 ENTRANDO EN SU PRESENCIA</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2A96B-679D-4E30-B35E-B46996B06833}" type="datetimeFigureOut">
              <a:rPr lang="en-US" smtClean="0"/>
              <a:pPr/>
              <a:t>12/28/2012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DBF82-3983-4879-9F74-FA4022AA6531}" type="slidenum">
              <a:rPr lang="en-US" smtClean="0"/>
              <a:pPr/>
              <a:t>‹Nº›</a:t>
            </a:fld>
            <a:endParaRPr lang="en-US" dirty="0"/>
          </a:p>
        </p:txBody>
      </p:sp>
    </p:spTree>
    <p:extLst>
      <p:ext uri="{BB962C8B-B14F-4D97-AF65-F5344CB8AC3E}">
        <p14:creationId xmlns:p14="http://schemas.microsoft.com/office/powerpoint/2010/main" val="272645353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94104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13</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14</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15</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16</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17</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18</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19</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20</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21</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22</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5</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1376971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23</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24</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25</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26</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27</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45</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46</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47</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48</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49</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6</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1376971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50</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7</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137697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8</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137697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9</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10</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11</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DBF82-3983-4879-9F74-FA4022AA6531}" type="slidenum">
              <a:rPr lang="en-US" smtClean="0"/>
              <a:pPr/>
              <a:t>12</a:t>
            </a:fld>
            <a:endParaRPr lang="en-US" dirty="0"/>
          </a:p>
        </p:txBody>
      </p:sp>
      <p:sp>
        <p:nvSpPr>
          <p:cNvPr id="5" name="Header Placeholder 4"/>
          <p:cNvSpPr>
            <a:spLocks noGrp="1"/>
          </p:cNvSpPr>
          <p:nvPr>
            <p:ph type="hdr" sz="quarter" idx="11"/>
          </p:nvPr>
        </p:nvSpPr>
        <p:spPr/>
        <p:txBody>
          <a:bodyPr/>
          <a:lstStyle/>
          <a:p>
            <a:r>
              <a:rPr lang="es-ES" smtClean="0"/>
              <a:t>04 ENTRANDO EN SU PRESENCIA</a:t>
            </a:r>
            <a:endParaRPr lang="en-US" dirty="0"/>
          </a:p>
        </p:txBody>
      </p:sp>
    </p:spTree>
    <p:extLst>
      <p:ext uri="{BB962C8B-B14F-4D97-AF65-F5344CB8AC3E}">
        <p14:creationId xmlns:p14="http://schemas.microsoft.com/office/powerpoint/2010/main" val="380351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40512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129010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11622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73992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118534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81929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919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34644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14750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8407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CB348-722B-4A57-A551-F23B1815C588}" type="datetimeFigureOut">
              <a:rPr lang="en-US" smtClean="0"/>
              <a:pPr/>
              <a:t>12/28/2012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69182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CB348-722B-4A57-A551-F23B1815C588}" type="datetimeFigureOut">
              <a:rPr lang="en-US" smtClean="0"/>
              <a:pPr/>
              <a:t>12/28/2012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7C223-0C55-47C7-A2F5-16B7109BDED4}" type="slidenum">
              <a:rPr lang="en-US" smtClean="0"/>
              <a:pPr/>
              <a:t>‹Nº›</a:t>
            </a:fld>
            <a:endParaRPr lang="en-US" dirty="0"/>
          </a:p>
        </p:txBody>
      </p:sp>
    </p:spTree>
    <p:extLst>
      <p:ext uri="{BB962C8B-B14F-4D97-AF65-F5344CB8AC3E}">
        <p14:creationId xmlns:p14="http://schemas.microsoft.com/office/powerpoint/2010/main" val="309473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3" y="152400"/>
            <a:ext cx="9144000" cy="2228850"/>
          </a:xfrm>
          <a:solidFill>
            <a:schemeClr val="accent2">
              <a:lumMod val="50000"/>
              <a:alpha val="75000"/>
            </a:schemeClr>
          </a:solidFill>
          <a:effectLst>
            <a:glow rad="63500">
              <a:schemeClr val="tx2">
                <a:lumMod val="50000"/>
                <a:alpha val="25000"/>
              </a:schemeClr>
            </a:glow>
          </a:effectLst>
        </p:spPr>
        <p:txBody>
          <a:bodyPr>
            <a:normAutofit/>
          </a:bodyPr>
          <a:lstStyle/>
          <a:p>
            <a:r>
              <a:rPr lang="es-MX" sz="5400" b="1" dirty="0" smtClean="0">
                <a:ln w="3175">
                  <a:solidFill>
                    <a:schemeClr val="tx1"/>
                  </a:solidFill>
                </a:ln>
                <a:solidFill>
                  <a:schemeClr val="bg1"/>
                </a:solidFill>
                <a:effectLst>
                  <a:outerShdw blurRad="38100" dist="38100" dir="2700000" algn="tl">
                    <a:srgbClr val="000000">
                      <a:alpha val="43137"/>
                    </a:srgbClr>
                  </a:outerShdw>
                </a:effectLst>
                <a:latin typeface="Lucida Handwriting" pitchFamily="66" charset="0"/>
                <a:ea typeface="Adobe Gothic Std B" pitchFamily="34" charset="-128"/>
              </a:rPr>
              <a:t>Entrando En Su Presencia</a:t>
            </a:r>
            <a:endParaRPr lang="es-MX" sz="5400" b="1" dirty="0">
              <a:ln w="3175">
                <a:solidFill>
                  <a:schemeClr val="tx1"/>
                </a:solidFill>
              </a:ln>
              <a:solidFill>
                <a:schemeClr val="bg1"/>
              </a:solidFill>
              <a:effectLst>
                <a:outerShdw blurRad="38100" dist="38100" dir="2700000" algn="tl">
                  <a:srgbClr val="000000">
                    <a:alpha val="43137"/>
                  </a:srgbClr>
                </a:outerShdw>
              </a:effectLst>
              <a:latin typeface="Lucida Handwriting" pitchFamily="66" charset="0"/>
              <a:ea typeface="Adobe Gothic Std B" pitchFamily="34" charset="-128"/>
            </a:endParaRPr>
          </a:p>
        </p:txBody>
      </p:sp>
      <p:sp>
        <p:nvSpPr>
          <p:cNvPr id="3" name="Subtitle 2"/>
          <p:cNvSpPr>
            <a:spLocks noGrp="1"/>
          </p:cNvSpPr>
          <p:nvPr>
            <p:ph type="subTitle" idx="1"/>
          </p:nvPr>
        </p:nvSpPr>
        <p:spPr>
          <a:xfrm>
            <a:off x="762000" y="3886200"/>
            <a:ext cx="7543800" cy="1828800"/>
          </a:xfrm>
          <a:solidFill>
            <a:srgbClr val="BFBFBF">
              <a:alpha val="60000"/>
            </a:srgbClr>
          </a:solidFill>
        </p:spPr>
        <p:txBody>
          <a:bodyPr anchor="ctr">
            <a:noAutofit/>
          </a:bodyPr>
          <a:lstStyle/>
          <a:p>
            <a:pPr>
              <a:spcBef>
                <a:spcPts val="0"/>
              </a:spcBef>
            </a:pPr>
            <a:r>
              <a:rPr lang="es-MX" sz="3600" b="1" dirty="0" smtClean="0">
                <a:ln w="3175">
                  <a:noFill/>
                </a:ln>
                <a:solidFill>
                  <a:schemeClr val="tx1"/>
                </a:solidFill>
                <a:effectLst>
                  <a:outerShdw blurRad="38100" dist="38100" dir="2700000" algn="tl">
                    <a:srgbClr val="000000">
                      <a:alpha val="43137"/>
                    </a:srgbClr>
                  </a:outerShdw>
                </a:effectLst>
                <a:latin typeface="+mj-lt"/>
              </a:rPr>
              <a:t>Lección 4</a:t>
            </a:r>
          </a:p>
          <a:p>
            <a:pPr>
              <a:spcBef>
                <a:spcPts val="0"/>
              </a:spcBef>
            </a:pPr>
            <a:r>
              <a:rPr lang="es-MX" sz="3600" b="1" dirty="0" smtClean="0">
                <a:ln w="3175">
                  <a:noFill/>
                </a:ln>
                <a:solidFill>
                  <a:schemeClr val="tx1"/>
                </a:solidFill>
                <a:effectLst>
                  <a:outerShdw blurRad="38100" dist="38100" dir="2700000" algn="tl">
                    <a:srgbClr val="000000">
                      <a:alpha val="43137"/>
                    </a:srgbClr>
                  </a:outerShdw>
                </a:effectLst>
                <a:latin typeface="+mj-lt"/>
              </a:rPr>
              <a:t>La Senda de la Vida: </a:t>
            </a:r>
            <a:br>
              <a:rPr lang="es-MX" sz="3600" b="1" dirty="0" smtClean="0">
                <a:ln w="3175">
                  <a:noFill/>
                </a:ln>
                <a:solidFill>
                  <a:schemeClr val="tx1"/>
                </a:solidFill>
                <a:effectLst>
                  <a:outerShdw blurRad="38100" dist="38100" dir="2700000" algn="tl">
                    <a:srgbClr val="000000">
                      <a:alpha val="43137"/>
                    </a:srgbClr>
                  </a:outerShdw>
                </a:effectLst>
                <a:latin typeface="+mj-lt"/>
              </a:rPr>
            </a:br>
            <a:r>
              <a:rPr lang="es-MX" sz="3600" b="1" dirty="0" smtClean="0">
                <a:ln w="3175">
                  <a:noFill/>
                </a:ln>
                <a:solidFill>
                  <a:schemeClr val="tx1"/>
                </a:solidFill>
                <a:effectLst>
                  <a:outerShdw blurRad="38100" dist="38100" dir="2700000" algn="tl">
                    <a:srgbClr val="000000">
                      <a:alpha val="43137"/>
                    </a:srgbClr>
                  </a:outerShdw>
                </a:effectLst>
                <a:latin typeface="+mj-lt"/>
              </a:rPr>
              <a:t>De la Liberación </a:t>
            </a:r>
            <a:r>
              <a:rPr lang="es-MX" sz="3600" b="1" smtClean="0">
                <a:ln w="3175">
                  <a:noFill/>
                </a:ln>
                <a:solidFill>
                  <a:schemeClr val="tx1"/>
                </a:solidFill>
                <a:effectLst>
                  <a:outerShdw blurRad="38100" dist="38100" dir="2700000" algn="tl">
                    <a:srgbClr val="000000">
                      <a:alpha val="43137"/>
                    </a:srgbClr>
                  </a:outerShdw>
                </a:effectLst>
                <a:latin typeface="+mj-lt"/>
              </a:rPr>
              <a:t>a Su </a:t>
            </a:r>
            <a:r>
              <a:rPr lang="es-MX" sz="3600" b="1" dirty="0" smtClean="0">
                <a:ln w="3175">
                  <a:noFill/>
                </a:ln>
                <a:solidFill>
                  <a:schemeClr val="tx1"/>
                </a:solidFill>
                <a:effectLst>
                  <a:outerShdw blurRad="38100" dist="38100" dir="2700000" algn="tl">
                    <a:srgbClr val="000000">
                      <a:alpha val="43137"/>
                    </a:srgbClr>
                  </a:outerShdw>
                </a:effectLst>
                <a:latin typeface="+mj-lt"/>
              </a:rPr>
              <a:t>Presencia</a:t>
            </a:r>
            <a:endParaRPr lang="es-MX" sz="3600" b="1" dirty="0">
              <a:ln w="3175">
                <a:noFill/>
              </a:ln>
              <a:solidFill>
                <a:schemeClr val="tx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516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1. LOS CODICIADORES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905000"/>
            <a:ext cx="8686800" cy="1600200"/>
          </a:xfrm>
          <a:solidFill>
            <a:schemeClr val="bg1">
              <a:lumMod val="75000"/>
              <a:alpha val="75000"/>
            </a:schemeClr>
          </a:solidFill>
        </p:spPr>
        <p:txBody>
          <a:bodyPr>
            <a:noAutofit/>
          </a:bodyPr>
          <a:lstStyle/>
          <a:p>
            <a:r>
              <a:rPr lang="es-MX" sz="4000" b="1" dirty="0" smtClean="0">
                <a:solidFill>
                  <a:sysClr val="windowText" lastClr="000000"/>
                </a:solidFill>
              </a:rPr>
              <a:t>CODICIAR: </a:t>
            </a:r>
            <a:br>
              <a:rPr lang="es-MX" sz="4000" b="1" dirty="0" smtClean="0">
                <a:solidFill>
                  <a:sysClr val="windowText" lastClr="000000"/>
                </a:solidFill>
              </a:rPr>
            </a:br>
            <a:r>
              <a:rPr lang="es-MX" sz="4000" b="1" dirty="0" smtClean="0">
                <a:solidFill>
                  <a:sysClr val="windowText" lastClr="000000"/>
                </a:solidFill>
              </a:rPr>
              <a:t>Atributo negativo, desear, ambicionar</a:t>
            </a:r>
          </a:p>
        </p:txBody>
      </p:sp>
    </p:spTree>
    <p:extLst>
      <p:ext uri="{BB962C8B-B14F-4D97-AF65-F5344CB8AC3E}">
        <p14:creationId xmlns:p14="http://schemas.microsoft.com/office/powerpoint/2010/main" val="27541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1. LOS CODICIADORES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2286000"/>
            <a:ext cx="8686800" cy="3505200"/>
          </a:xfrm>
          <a:solidFill>
            <a:schemeClr val="bg1">
              <a:lumMod val="75000"/>
              <a:alpha val="75000"/>
            </a:schemeClr>
          </a:solidFill>
        </p:spPr>
        <p:txBody>
          <a:bodyPr>
            <a:noAutofit/>
          </a:bodyPr>
          <a:lstStyle/>
          <a:p>
            <a:pPr marL="0" indent="0" algn="ctr">
              <a:spcBef>
                <a:spcPts val="0"/>
              </a:spcBef>
              <a:buNone/>
            </a:pPr>
            <a:r>
              <a:rPr lang="es-MX" sz="4000" b="1" i="1" dirty="0" smtClean="0">
                <a:solidFill>
                  <a:sysClr val="windowText" lastClr="000000"/>
                </a:solidFill>
              </a:rPr>
              <a:t>“</a:t>
            </a:r>
            <a:r>
              <a:rPr lang="es-MX" sz="4000" b="1" i="1" dirty="0" smtClean="0">
                <a:solidFill>
                  <a:schemeClr val="accent2">
                    <a:lumMod val="50000"/>
                  </a:schemeClr>
                </a:solidFill>
              </a:rPr>
              <a:t>No codiciarás </a:t>
            </a:r>
            <a:r>
              <a:rPr lang="es-MX" sz="4000" b="1" i="1" dirty="0" smtClean="0">
                <a:solidFill>
                  <a:sysClr val="windowText" lastClr="000000"/>
                </a:solidFill>
              </a:rPr>
              <a:t>la casa de tu prójimo… </a:t>
            </a:r>
            <a:br>
              <a:rPr lang="es-MX" sz="4000" b="1" i="1" dirty="0" smtClean="0">
                <a:solidFill>
                  <a:sysClr val="windowText" lastClr="000000"/>
                </a:solidFill>
              </a:rPr>
            </a:br>
            <a:r>
              <a:rPr lang="es-MX" sz="4000" b="1" i="1" dirty="0" smtClean="0">
                <a:solidFill>
                  <a:sysClr val="windowText" lastClr="000000"/>
                </a:solidFill>
              </a:rPr>
              <a:t>ni la mujer de tu prójimo, ni su siervo, </a:t>
            </a:r>
            <a:br>
              <a:rPr lang="es-MX" sz="4000" b="1" i="1" dirty="0" smtClean="0">
                <a:solidFill>
                  <a:sysClr val="windowText" lastClr="000000"/>
                </a:solidFill>
              </a:rPr>
            </a:br>
            <a:r>
              <a:rPr lang="es-MX" sz="4000" b="1" i="1" dirty="0" smtClean="0">
                <a:solidFill>
                  <a:sysClr val="windowText" lastClr="000000"/>
                </a:solidFill>
              </a:rPr>
              <a:t>ni su criada, ni su buey, ni su asno, </a:t>
            </a:r>
            <a:br>
              <a:rPr lang="es-MX" sz="4000" b="1" i="1" dirty="0" smtClean="0">
                <a:solidFill>
                  <a:sysClr val="windowText" lastClr="000000"/>
                </a:solidFill>
              </a:rPr>
            </a:br>
            <a:r>
              <a:rPr lang="es-MX" sz="4000" b="1" i="1" dirty="0" smtClean="0">
                <a:solidFill>
                  <a:sysClr val="windowText" lastClr="000000"/>
                </a:solidFill>
              </a:rPr>
              <a:t>ni cosa alguna de tu prójimo.” </a:t>
            </a:r>
            <a:br>
              <a:rPr lang="es-MX" sz="4000" b="1" i="1" dirty="0" smtClean="0">
                <a:solidFill>
                  <a:sysClr val="windowText" lastClr="000000"/>
                </a:solidFill>
              </a:rPr>
            </a:br>
            <a:r>
              <a:rPr lang="es-MX" sz="4000" b="1" dirty="0" smtClean="0">
                <a:solidFill>
                  <a:sysClr val="windowText" lastClr="000000"/>
                </a:solidFill>
              </a:rPr>
              <a:t>Éxodo 10:17</a:t>
            </a:r>
          </a:p>
        </p:txBody>
      </p:sp>
    </p:spTree>
    <p:extLst>
      <p:ext uri="{BB962C8B-B14F-4D97-AF65-F5344CB8AC3E}">
        <p14:creationId xmlns:p14="http://schemas.microsoft.com/office/powerpoint/2010/main" val="27541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1. LOS CODICIADORES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752600"/>
            <a:ext cx="8686800" cy="4343400"/>
          </a:xfrm>
          <a:solidFill>
            <a:schemeClr val="bg1">
              <a:lumMod val="75000"/>
              <a:alpha val="75000"/>
            </a:schemeClr>
          </a:solidFill>
        </p:spPr>
        <p:txBody>
          <a:bodyPr anchor="ctr">
            <a:noAutofit/>
          </a:bodyPr>
          <a:lstStyle/>
          <a:p>
            <a:pPr marL="0" indent="0" algn="ctr">
              <a:spcBef>
                <a:spcPts val="0"/>
              </a:spcBef>
              <a:buNone/>
            </a:pPr>
            <a:r>
              <a:rPr lang="es-MX" sz="4000" b="1" i="1" dirty="0">
                <a:solidFill>
                  <a:sysClr val="windowText" lastClr="000000"/>
                </a:solidFill>
              </a:rPr>
              <a:t>“…¡Quien nos diera a comer carne! </a:t>
            </a:r>
            <a:r>
              <a:rPr lang="es-MX" sz="4000" b="1" i="1" dirty="0" smtClean="0">
                <a:solidFill>
                  <a:sysClr val="windowText" lastClr="000000"/>
                </a:solidFill>
              </a:rPr>
              <a:t/>
            </a:r>
            <a:br>
              <a:rPr lang="es-MX" sz="4000" b="1" i="1" dirty="0" smtClean="0">
                <a:solidFill>
                  <a:sysClr val="windowText" lastClr="000000"/>
                </a:solidFill>
              </a:rPr>
            </a:br>
            <a:r>
              <a:rPr lang="es-MX" sz="4000" b="1" i="1" dirty="0" smtClean="0">
                <a:solidFill>
                  <a:sysClr val="windowText" lastClr="000000"/>
                </a:solidFill>
              </a:rPr>
              <a:t>Nos </a:t>
            </a:r>
            <a:r>
              <a:rPr lang="es-MX" sz="4000" b="1" i="1" dirty="0">
                <a:solidFill>
                  <a:sysClr val="windowText" lastClr="000000"/>
                </a:solidFill>
              </a:rPr>
              <a:t>acordamos del pescado que comíamos en Egipto de balde, </a:t>
            </a:r>
            <a:r>
              <a:rPr lang="es-MX" sz="4000" b="1" i="1" dirty="0" smtClean="0">
                <a:solidFill>
                  <a:sysClr val="windowText" lastClr="000000"/>
                </a:solidFill>
              </a:rPr>
              <a:t/>
            </a:r>
            <a:br>
              <a:rPr lang="es-MX" sz="4000" b="1" i="1" dirty="0" smtClean="0">
                <a:solidFill>
                  <a:sysClr val="windowText" lastClr="000000"/>
                </a:solidFill>
              </a:rPr>
            </a:br>
            <a:r>
              <a:rPr lang="es-MX" sz="4000" b="1" i="1" dirty="0" smtClean="0">
                <a:solidFill>
                  <a:sysClr val="windowText" lastClr="000000"/>
                </a:solidFill>
              </a:rPr>
              <a:t>de </a:t>
            </a:r>
            <a:r>
              <a:rPr lang="es-MX" sz="4000" b="1" i="1" dirty="0">
                <a:solidFill>
                  <a:sysClr val="windowText" lastClr="000000"/>
                </a:solidFill>
              </a:rPr>
              <a:t>los pepinos… las cebollas y los ajos, </a:t>
            </a:r>
            <a:r>
              <a:rPr lang="es-MX" sz="4000" b="1" i="1" dirty="0" smtClean="0">
                <a:solidFill>
                  <a:sysClr val="windowText" lastClr="000000"/>
                </a:solidFill>
              </a:rPr>
              <a:t/>
            </a:r>
            <a:br>
              <a:rPr lang="es-MX" sz="4000" b="1" i="1" dirty="0" smtClean="0">
                <a:solidFill>
                  <a:sysClr val="windowText" lastClr="000000"/>
                </a:solidFill>
              </a:rPr>
            </a:br>
            <a:r>
              <a:rPr lang="es-MX" sz="4000" b="1" i="1" dirty="0" smtClean="0">
                <a:solidFill>
                  <a:sysClr val="windowText" lastClr="000000"/>
                </a:solidFill>
              </a:rPr>
              <a:t>y </a:t>
            </a:r>
            <a:r>
              <a:rPr lang="es-MX" sz="4000" b="1" i="1" dirty="0">
                <a:solidFill>
                  <a:sysClr val="windowText" lastClr="000000"/>
                </a:solidFill>
              </a:rPr>
              <a:t>ahora nuestra alma se seco…” </a:t>
            </a:r>
            <a:r>
              <a:rPr lang="es-MX" sz="4000" b="1" dirty="0">
                <a:solidFill>
                  <a:sysClr val="windowText" lastClr="000000"/>
                </a:solidFill>
              </a:rPr>
              <a:t>Números 11:4-6</a:t>
            </a:r>
          </a:p>
        </p:txBody>
      </p:sp>
    </p:spTree>
    <p:extLst>
      <p:ext uri="{BB962C8B-B14F-4D97-AF65-F5344CB8AC3E}">
        <p14:creationId xmlns:p14="http://schemas.microsoft.com/office/powerpoint/2010/main" val="231624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1. LOS CODICIADORES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oAutofit/>
          </a:bodyPr>
          <a:lstStyle/>
          <a:p>
            <a:pPr marL="0" indent="0">
              <a:spcBef>
                <a:spcPts val="0"/>
              </a:spcBef>
              <a:buNone/>
              <a:tabLst>
                <a:tab pos="463550" algn="l"/>
              </a:tabLst>
            </a:pPr>
            <a:r>
              <a:rPr lang="es-MX" sz="3600" b="1" dirty="0" smtClean="0">
                <a:solidFill>
                  <a:sysClr val="windowText" lastClr="000000"/>
                </a:solidFill>
              </a:rPr>
              <a:t>SATANÁS EMPLEARÁ 3 ARMAS:</a:t>
            </a:r>
            <a:endParaRPr lang="es-MX" sz="3600" b="1" dirty="0">
              <a:solidFill>
                <a:sysClr val="windowText" lastClr="000000"/>
              </a:solidFill>
            </a:endParaRPr>
          </a:p>
          <a:p>
            <a:pPr marL="0" indent="0">
              <a:spcBef>
                <a:spcPts val="0"/>
              </a:spcBef>
              <a:buNone/>
              <a:tabLst>
                <a:tab pos="463550" algn="l"/>
              </a:tabLst>
            </a:pPr>
            <a:endParaRPr lang="es-MX" sz="3600" b="1" dirty="0" smtClean="0">
              <a:solidFill>
                <a:sysClr val="windowText" lastClr="000000"/>
              </a:solidFill>
            </a:endParaRPr>
          </a:p>
          <a:p>
            <a:pPr marL="0" indent="0">
              <a:lnSpc>
                <a:spcPts val="3500"/>
              </a:lnSpc>
              <a:spcBef>
                <a:spcPts val="0"/>
              </a:spcBef>
              <a:buNone/>
              <a:tabLst>
                <a:tab pos="463550" algn="l"/>
              </a:tabLst>
            </a:pPr>
            <a:r>
              <a:rPr lang="es-MX" sz="3600" b="1" dirty="0" smtClean="0">
                <a:solidFill>
                  <a:sysClr val="windowText" lastClr="000000"/>
                </a:solidFill>
              </a:rPr>
              <a:t>•	Usará personas que lo lleven 				a desear el mundo.</a:t>
            </a:r>
          </a:p>
          <a:p>
            <a:pPr marL="0" indent="0">
              <a:lnSpc>
                <a:spcPts val="3500"/>
              </a:lnSpc>
              <a:spcBef>
                <a:spcPts val="0"/>
              </a:spcBef>
              <a:buNone/>
              <a:tabLst>
                <a:tab pos="463550" algn="l"/>
              </a:tabLst>
            </a:pPr>
            <a:endParaRPr lang="es-MX" sz="3600" b="1" dirty="0">
              <a:solidFill>
                <a:sysClr val="windowText" lastClr="000000"/>
              </a:solidFill>
            </a:endParaRPr>
          </a:p>
          <a:p>
            <a:pPr marL="0" indent="0">
              <a:lnSpc>
                <a:spcPts val="3500"/>
              </a:lnSpc>
              <a:spcBef>
                <a:spcPts val="0"/>
              </a:spcBef>
              <a:buNone/>
              <a:tabLst>
                <a:tab pos="463550" algn="l"/>
              </a:tabLst>
            </a:pPr>
            <a:r>
              <a:rPr lang="es-MX" sz="3600" b="1" dirty="0" smtClean="0">
                <a:solidFill>
                  <a:sysClr val="windowText" lastClr="000000"/>
                </a:solidFill>
              </a:rPr>
              <a:t>•	Se encargará que </a:t>
            </a:r>
            <a:r>
              <a:rPr lang="es-MX" sz="3600" b="1" dirty="0">
                <a:solidFill>
                  <a:sysClr val="windowText" lastClr="000000"/>
                </a:solidFill>
              </a:rPr>
              <a:t>usted olvide que </a:t>
            </a:r>
            <a:r>
              <a:rPr lang="es-MX" sz="3600" b="1" dirty="0" smtClean="0">
                <a:solidFill>
                  <a:sysClr val="windowText" lastClr="000000"/>
                </a:solidFill>
              </a:rPr>
              <a:t>		fue </a:t>
            </a:r>
            <a:r>
              <a:rPr lang="es-MX" sz="3600" b="1" dirty="0">
                <a:solidFill>
                  <a:sysClr val="windowText" lastClr="000000"/>
                </a:solidFill>
              </a:rPr>
              <a:t>esclavo </a:t>
            </a:r>
            <a:r>
              <a:rPr lang="es-MX" sz="3600" b="1" dirty="0" smtClean="0">
                <a:solidFill>
                  <a:sysClr val="windowText" lastClr="000000"/>
                </a:solidFill>
              </a:rPr>
              <a:t>del mundo.</a:t>
            </a:r>
          </a:p>
          <a:p>
            <a:pPr marL="0" indent="0">
              <a:lnSpc>
                <a:spcPts val="3500"/>
              </a:lnSpc>
              <a:spcBef>
                <a:spcPts val="0"/>
              </a:spcBef>
              <a:buNone/>
              <a:tabLst>
                <a:tab pos="463550" algn="l"/>
              </a:tabLst>
            </a:pPr>
            <a:endParaRPr lang="es-MX" sz="3600" b="1" dirty="0">
              <a:solidFill>
                <a:sysClr val="windowText" lastClr="000000"/>
              </a:solidFill>
            </a:endParaRPr>
          </a:p>
          <a:p>
            <a:pPr marL="0" indent="0">
              <a:lnSpc>
                <a:spcPts val="3500"/>
              </a:lnSpc>
              <a:spcBef>
                <a:spcPts val="0"/>
              </a:spcBef>
              <a:buNone/>
              <a:tabLst>
                <a:tab pos="463550" algn="l"/>
              </a:tabLst>
            </a:pPr>
            <a:r>
              <a:rPr lang="es-MX" sz="3600" b="1" dirty="0" smtClean="0">
                <a:solidFill>
                  <a:sysClr val="windowText" lastClr="000000"/>
                </a:solidFill>
              </a:rPr>
              <a:t>•	Hará que </a:t>
            </a:r>
            <a:r>
              <a:rPr lang="es-MX" sz="3600" b="1" dirty="0">
                <a:solidFill>
                  <a:sysClr val="windowText" lastClr="000000"/>
                </a:solidFill>
              </a:rPr>
              <a:t>usted </a:t>
            </a:r>
            <a:r>
              <a:rPr lang="es-MX" sz="3600" b="1" dirty="0" smtClean="0">
                <a:solidFill>
                  <a:sysClr val="windowText" lastClr="000000"/>
                </a:solidFill>
              </a:rPr>
              <a:t>crea que el alimento 	espiritual sea fastidio.</a:t>
            </a:r>
            <a:endParaRPr lang="es-MX" sz="3600" b="1" i="1" dirty="0">
              <a:solidFill>
                <a:sysClr val="windowText" lastClr="000000"/>
              </a:solidFill>
            </a:endParaRPr>
          </a:p>
        </p:txBody>
      </p:sp>
    </p:spTree>
    <p:extLst>
      <p:ext uri="{BB962C8B-B14F-4D97-AF65-F5344CB8AC3E}">
        <p14:creationId xmlns:p14="http://schemas.microsoft.com/office/powerpoint/2010/main" val="78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1. LOS CODICIADORES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2362200"/>
            <a:ext cx="8686800" cy="1676400"/>
          </a:xfrm>
          <a:solidFill>
            <a:schemeClr val="bg1">
              <a:lumMod val="75000"/>
              <a:alpha val="75000"/>
            </a:schemeClr>
          </a:solidFill>
        </p:spPr>
        <p:txBody>
          <a:bodyPr>
            <a:noAutofit/>
          </a:bodyPr>
          <a:lstStyle/>
          <a:p>
            <a:pPr marL="0" indent="0">
              <a:spcBef>
                <a:spcPts val="0"/>
              </a:spcBef>
              <a:buNone/>
              <a:tabLst>
                <a:tab pos="463550" algn="l"/>
              </a:tabLst>
            </a:pPr>
            <a:endParaRPr lang="es-MX" sz="3600" b="1" dirty="0">
              <a:solidFill>
                <a:sysClr val="windowText" lastClr="000000"/>
              </a:solidFill>
            </a:endParaRPr>
          </a:p>
          <a:p>
            <a:pPr marL="0" indent="0" algn="ctr">
              <a:spcBef>
                <a:spcPts val="0"/>
              </a:spcBef>
              <a:buNone/>
              <a:tabLst>
                <a:tab pos="463550" algn="l"/>
              </a:tabLst>
            </a:pPr>
            <a:r>
              <a:rPr lang="es-MX" sz="3600" b="1" i="1" dirty="0" smtClean="0">
                <a:solidFill>
                  <a:sysClr val="windowText" lastClr="000000"/>
                </a:solidFill>
              </a:rPr>
              <a:t>¡</a:t>
            </a:r>
            <a:r>
              <a:rPr lang="es-MX" sz="3600" b="1" i="1" dirty="0">
                <a:solidFill>
                  <a:sysClr val="windowText" lastClr="000000"/>
                </a:solidFill>
              </a:rPr>
              <a:t>Él desea que usted regrese al mundo!</a:t>
            </a:r>
          </a:p>
        </p:txBody>
      </p:sp>
    </p:spTree>
    <p:extLst>
      <p:ext uri="{BB962C8B-B14F-4D97-AF65-F5344CB8AC3E}">
        <p14:creationId xmlns:p14="http://schemas.microsoft.com/office/powerpoint/2010/main" val="78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2. LOS IDÓLATRAS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191000"/>
          </a:xfrm>
          <a:solidFill>
            <a:schemeClr val="bg1">
              <a:lumMod val="75000"/>
              <a:alpha val="75000"/>
            </a:schemeClr>
          </a:solidFill>
        </p:spPr>
        <p:txBody>
          <a:bodyPr>
            <a:noAutofit/>
          </a:bodyPr>
          <a:lstStyle/>
          <a:p>
            <a:pPr marL="0" indent="0">
              <a:spcBef>
                <a:spcPts val="0"/>
              </a:spcBef>
              <a:tabLst>
                <a:tab pos="463550" algn="l"/>
              </a:tabLst>
            </a:pPr>
            <a:r>
              <a:rPr lang="es-MX" sz="4000" b="1" dirty="0" smtClean="0">
                <a:solidFill>
                  <a:sysClr val="windowText" lastClr="000000"/>
                </a:solidFill>
              </a:rPr>
              <a:t> 	Idolatría: Amar excesivamente 			a una persona o cosa</a:t>
            </a:r>
          </a:p>
          <a:p>
            <a:pPr marL="0" indent="0">
              <a:spcBef>
                <a:spcPts val="0"/>
              </a:spcBef>
              <a:tabLst>
                <a:tab pos="463550" algn="l"/>
              </a:tabLst>
            </a:pPr>
            <a:endParaRPr lang="es-MX" sz="4000" b="1" dirty="0" smtClean="0">
              <a:solidFill>
                <a:sysClr val="windowText" lastClr="000000"/>
              </a:solidFill>
            </a:endParaRPr>
          </a:p>
          <a:p>
            <a:pPr marL="0" indent="0">
              <a:spcBef>
                <a:spcPts val="0"/>
              </a:spcBef>
              <a:buNone/>
              <a:tabLst>
                <a:tab pos="463550" algn="l"/>
              </a:tabLst>
            </a:pPr>
            <a:r>
              <a:rPr lang="es-MX" sz="3600" b="1" i="1" dirty="0" smtClean="0">
                <a:solidFill>
                  <a:sysClr val="windowText" lastClr="000000"/>
                </a:solidFill>
              </a:rPr>
              <a:t>“…Tu pueblo que sacaste de Egipto se ha corrompido… se han hecho un becerro de fundición, y lo han adorado y le han ofrecido sacrificios…”</a:t>
            </a:r>
            <a:r>
              <a:rPr lang="es-MX" sz="3600" b="1" dirty="0" smtClean="0">
                <a:solidFill>
                  <a:sysClr val="windowText" lastClr="000000"/>
                </a:solidFill>
              </a:rPr>
              <a:t> Éxodo 32:7</a:t>
            </a:r>
          </a:p>
        </p:txBody>
      </p:sp>
    </p:spTree>
    <p:extLst>
      <p:ext uri="{BB962C8B-B14F-4D97-AF65-F5344CB8AC3E}">
        <p14:creationId xmlns:p14="http://schemas.microsoft.com/office/powerpoint/2010/main" val="37883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2. LOS IDÓLATRAS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oAutofit/>
          </a:bodyPr>
          <a:lstStyle/>
          <a:p>
            <a:pPr marL="0" indent="0">
              <a:spcBef>
                <a:spcPts val="0"/>
              </a:spcBef>
              <a:tabLst>
                <a:tab pos="338138" algn="l"/>
              </a:tabLst>
            </a:pPr>
            <a:r>
              <a:rPr lang="es-MX" sz="3800" b="1" dirty="0" smtClean="0">
                <a:solidFill>
                  <a:sysClr val="windowText" lastClr="000000"/>
                </a:solidFill>
              </a:rPr>
              <a:t> 	Dios sabía que Israel tenia un corazón 	idolatra y les mando:</a:t>
            </a:r>
          </a:p>
          <a:p>
            <a:pPr marL="0" indent="0">
              <a:spcBef>
                <a:spcPts val="0"/>
              </a:spcBef>
              <a:buNone/>
              <a:tabLst>
                <a:tab pos="338138" algn="l"/>
              </a:tabLst>
            </a:pPr>
            <a:endParaRPr lang="es-MX" sz="3800" b="1" dirty="0" smtClean="0">
              <a:solidFill>
                <a:sysClr val="windowText" lastClr="000000"/>
              </a:solidFill>
            </a:endParaRPr>
          </a:p>
          <a:p>
            <a:pPr marL="0" indent="0" algn="ctr">
              <a:lnSpc>
                <a:spcPts val="3900"/>
              </a:lnSpc>
              <a:spcBef>
                <a:spcPts val="0"/>
              </a:spcBef>
              <a:buNone/>
              <a:tabLst>
                <a:tab pos="338138" algn="l"/>
              </a:tabLst>
            </a:pPr>
            <a:r>
              <a:rPr lang="es-MX" sz="3600" b="1" i="1" dirty="0" smtClean="0">
                <a:solidFill>
                  <a:sysClr val="windowText" lastClr="000000"/>
                </a:solidFill>
              </a:rPr>
              <a:t>“No tendrás dioses ajenos delante de mí. </a:t>
            </a:r>
            <a:br>
              <a:rPr lang="es-MX" sz="3600" b="1" i="1" dirty="0" smtClean="0">
                <a:solidFill>
                  <a:sysClr val="windowText" lastClr="000000"/>
                </a:solidFill>
              </a:rPr>
            </a:br>
            <a:r>
              <a:rPr lang="es-MX" sz="3600" b="1" i="1" dirty="0" smtClean="0">
                <a:solidFill>
                  <a:sysClr val="windowText" lastClr="000000"/>
                </a:solidFill>
              </a:rPr>
              <a:t>No te harás imagen semejanza de lo que esté arriba en el cielo, ni abajo en la tierra, ni en las aguas debajo de la tierra. No te inclinarás a ellas, ni las honrarás…”</a:t>
            </a:r>
            <a:br>
              <a:rPr lang="es-MX" sz="3600" b="1" i="1" dirty="0" smtClean="0">
                <a:solidFill>
                  <a:sysClr val="windowText" lastClr="000000"/>
                </a:solidFill>
              </a:rPr>
            </a:br>
            <a:r>
              <a:rPr lang="es-MX" sz="3600" b="1" dirty="0" smtClean="0">
                <a:solidFill>
                  <a:sysClr val="windowText" lastClr="000000"/>
                </a:solidFill>
              </a:rPr>
              <a:t>Éxodo 20:3-4</a:t>
            </a:r>
          </a:p>
        </p:txBody>
      </p:sp>
    </p:spTree>
    <p:extLst>
      <p:ext uri="{BB962C8B-B14F-4D97-AF65-F5344CB8AC3E}">
        <p14:creationId xmlns:p14="http://schemas.microsoft.com/office/powerpoint/2010/main" val="29209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4724400"/>
          </a:xfrm>
          <a:solidFill>
            <a:schemeClr val="bg1">
              <a:lumMod val="75000"/>
              <a:alpha val="75000"/>
            </a:schemeClr>
          </a:solidFill>
        </p:spPr>
        <p:txBody>
          <a:bodyPr anchor="ctr">
            <a:noAutofit/>
          </a:bodyPr>
          <a:lstStyle/>
          <a:p>
            <a:pPr marL="0" indent="0">
              <a:tabLst>
                <a:tab pos="393700" algn="l"/>
                <a:tab pos="858838" algn="l"/>
              </a:tabLst>
            </a:pPr>
            <a:r>
              <a:rPr lang="es-MX" sz="4000" b="1" dirty="0" smtClean="0">
                <a:solidFill>
                  <a:sysClr val="windowText" lastClr="000000"/>
                </a:solidFill>
              </a:rPr>
              <a:t> 	Ofrecían sacrificio a los ídolos:</a:t>
            </a:r>
          </a:p>
          <a:p>
            <a:pPr marL="0" indent="0" algn="ctr">
              <a:spcBef>
                <a:spcPts val="0"/>
              </a:spcBef>
              <a:buNone/>
              <a:tabLst>
                <a:tab pos="393700" algn="l"/>
                <a:tab pos="858838" algn="l"/>
              </a:tabLst>
            </a:pPr>
            <a:endParaRPr lang="es-MX" sz="4000" b="1" i="1" dirty="0" smtClean="0">
              <a:solidFill>
                <a:sysClr val="windowText" lastClr="000000"/>
              </a:solidFill>
            </a:endParaRPr>
          </a:p>
          <a:p>
            <a:pPr marL="0" indent="0">
              <a:spcBef>
                <a:spcPts val="0"/>
              </a:spcBef>
              <a:buNone/>
              <a:tabLst>
                <a:tab pos="393700" algn="l"/>
                <a:tab pos="858838" algn="l"/>
              </a:tabLst>
            </a:pPr>
            <a:r>
              <a:rPr lang="es-MX" sz="4000" b="1" i="1" dirty="0" smtClean="0">
                <a:solidFill>
                  <a:sysClr val="windowText" lastClr="000000"/>
                </a:solidFill>
              </a:rPr>
              <a:t>	“Sacrificaron sus hijos y sus hijas a los 	demonios.” </a:t>
            </a:r>
            <a:r>
              <a:rPr lang="es-MX" sz="4000" b="1" dirty="0" smtClean="0">
                <a:solidFill>
                  <a:sysClr val="windowText" lastClr="000000"/>
                </a:solidFill>
              </a:rPr>
              <a:t>Salmos 106:37</a:t>
            </a:r>
          </a:p>
          <a:p>
            <a:pPr marL="0" indent="0">
              <a:spcBef>
                <a:spcPts val="0"/>
              </a:spcBef>
              <a:buNone/>
              <a:tabLst>
                <a:tab pos="393700" algn="l"/>
                <a:tab pos="858838" algn="l"/>
              </a:tabLst>
            </a:pPr>
            <a:endParaRPr lang="es-MX" sz="4000" b="1" dirty="0" smtClean="0">
              <a:solidFill>
                <a:sysClr val="windowText" lastClr="000000"/>
              </a:solidFill>
            </a:endParaRPr>
          </a:p>
          <a:p>
            <a:pPr marL="0" lvl="1" indent="0">
              <a:spcBef>
                <a:spcPts val="0"/>
              </a:spcBef>
              <a:buNone/>
              <a:tabLst>
                <a:tab pos="393700" algn="l"/>
                <a:tab pos="858838" algn="l"/>
              </a:tabLst>
            </a:pPr>
            <a:r>
              <a:rPr lang="es-MX" sz="4000" b="1" dirty="0" smtClean="0">
                <a:solidFill>
                  <a:sysClr val="windowText" lastClr="000000"/>
                </a:solidFill>
              </a:rPr>
              <a:t>	-	Estos sacrificios eran para Moloc 			(Amos 5:25-26)</a:t>
            </a:r>
          </a:p>
        </p:txBody>
      </p:sp>
    </p:spTree>
    <p:extLst>
      <p:ext uri="{BB962C8B-B14F-4D97-AF65-F5344CB8AC3E}">
        <p14:creationId xmlns:p14="http://schemas.microsoft.com/office/powerpoint/2010/main" val="204097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a:solidFill>
            <a:schemeClr val="bg1">
              <a:lumMod val="75000"/>
              <a:alpha val="75000"/>
            </a:schemeClr>
          </a:solidFill>
        </p:spPr>
        <p:txBody>
          <a:bodyPr anchor="ctr">
            <a:noAutofit/>
          </a:bodyPr>
          <a:lstStyle/>
          <a:p>
            <a:pPr marL="463550" indent="-463550">
              <a:spcBef>
                <a:spcPts val="0"/>
              </a:spcBef>
            </a:pPr>
            <a:r>
              <a:rPr lang="es-MX" sz="4000" b="1" dirty="0" smtClean="0">
                <a:solidFill>
                  <a:sysClr val="windowText" lastClr="000000"/>
                </a:solidFill>
              </a:rPr>
              <a:t>Adorar ídolos es adorar a demonios</a:t>
            </a:r>
          </a:p>
          <a:p>
            <a:pPr marL="0" indent="0" algn="ctr">
              <a:spcBef>
                <a:spcPts val="0"/>
              </a:spcBef>
              <a:buNone/>
            </a:pPr>
            <a:endParaRPr lang="es-MX" sz="4000" b="1" i="1" dirty="0" smtClean="0">
              <a:solidFill>
                <a:sysClr val="windowText" lastClr="000000"/>
              </a:solidFill>
            </a:endParaRPr>
          </a:p>
          <a:p>
            <a:pPr marL="0" indent="0" algn="ctr">
              <a:spcBef>
                <a:spcPts val="0"/>
              </a:spcBef>
              <a:buNone/>
            </a:pPr>
            <a:r>
              <a:rPr lang="es-MX" sz="4000" b="1" i="1" dirty="0" smtClean="0">
                <a:solidFill>
                  <a:sysClr val="windowText" lastClr="000000"/>
                </a:solidFill>
              </a:rPr>
              <a:t>“…¿</a:t>
            </a:r>
            <a:r>
              <a:rPr lang="es-MX" sz="4000" b="1" i="1" dirty="0">
                <a:solidFill>
                  <a:sysClr val="windowText" lastClr="000000"/>
                </a:solidFill>
              </a:rPr>
              <a:t>Que el ídolo es algo, o que sea algo lo que se sacrifica a los ídolos? Antes digo que lo que los gentiles sacrifican, a los demonios lo sacrifican, y no a Dios; y no quiero que vosotros os hagáis participes con los demonios.” </a:t>
            </a:r>
            <a:r>
              <a:rPr lang="es-MX" sz="4000" b="1" i="1" dirty="0" smtClean="0">
                <a:solidFill>
                  <a:sysClr val="windowText" lastClr="000000"/>
                </a:solidFill>
              </a:rPr>
              <a:t/>
            </a:r>
            <a:br>
              <a:rPr lang="es-MX" sz="4000" b="1" i="1" dirty="0" smtClean="0">
                <a:solidFill>
                  <a:sysClr val="windowText" lastClr="000000"/>
                </a:solidFill>
              </a:rPr>
            </a:br>
            <a:r>
              <a:rPr lang="es-MX" sz="4000" b="1" dirty="0" smtClean="0">
                <a:solidFill>
                  <a:sysClr val="windowText" lastClr="000000"/>
                </a:solidFill>
              </a:rPr>
              <a:t>1 </a:t>
            </a:r>
            <a:r>
              <a:rPr lang="es-MX" sz="4000" b="1" dirty="0">
                <a:solidFill>
                  <a:sysClr val="windowText" lastClr="000000"/>
                </a:solidFill>
              </a:rPr>
              <a:t>Corintios 10:19-20</a:t>
            </a:r>
          </a:p>
        </p:txBody>
      </p:sp>
    </p:spTree>
    <p:extLst>
      <p:ext uri="{BB962C8B-B14F-4D97-AF65-F5344CB8AC3E}">
        <p14:creationId xmlns:p14="http://schemas.microsoft.com/office/powerpoint/2010/main" val="353005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3. LOS FORNICARIOS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343400"/>
          </a:xfrm>
          <a:solidFill>
            <a:schemeClr val="bg1">
              <a:lumMod val="75000"/>
              <a:alpha val="75000"/>
            </a:schemeClr>
          </a:solidFill>
        </p:spPr>
        <p:txBody>
          <a:bodyPr anchor="ctr">
            <a:noAutofit/>
          </a:bodyPr>
          <a:lstStyle/>
          <a:p>
            <a:pPr marL="0" indent="0">
              <a:spcBef>
                <a:spcPts val="0"/>
              </a:spcBef>
              <a:buNone/>
              <a:tabLst>
                <a:tab pos="463550" algn="l"/>
              </a:tabLst>
            </a:pPr>
            <a:r>
              <a:rPr lang="es-MX" sz="4000" b="1" dirty="0" smtClean="0">
                <a:solidFill>
                  <a:sysClr val="windowText" lastClr="000000"/>
                </a:solidFill>
              </a:rPr>
              <a:t>•	FORNICAR: Practicar relaciones 	sexuales fuera del matrimonio</a:t>
            </a:r>
          </a:p>
          <a:p>
            <a:pPr marL="0" indent="0">
              <a:spcBef>
                <a:spcPts val="0"/>
              </a:spcBef>
              <a:buNone/>
              <a:tabLst>
                <a:tab pos="463550" algn="l"/>
              </a:tabLst>
            </a:pPr>
            <a:endParaRPr lang="es-MX" sz="4000" b="1" dirty="0" smtClean="0">
              <a:solidFill>
                <a:sysClr val="windowText" lastClr="000000"/>
              </a:solidFill>
            </a:endParaRPr>
          </a:p>
          <a:p>
            <a:pPr marL="0" indent="0">
              <a:spcBef>
                <a:spcPts val="0"/>
              </a:spcBef>
              <a:buNone/>
              <a:tabLst>
                <a:tab pos="463550" algn="l"/>
              </a:tabLst>
            </a:pPr>
            <a:r>
              <a:rPr lang="es-MX" sz="4000" b="1" dirty="0" smtClean="0">
                <a:solidFill>
                  <a:sysClr val="windowText" lastClr="000000"/>
                </a:solidFill>
              </a:rPr>
              <a:t>	La palabra griega es </a:t>
            </a:r>
            <a:r>
              <a:rPr lang="es-MX" sz="4000" b="1" i="1" dirty="0" smtClean="0">
                <a:solidFill>
                  <a:sysClr val="windowText" lastClr="000000"/>
                </a:solidFill>
              </a:rPr>
              <a:t>pornela:</a:t>
            </a:r>
          </a:p>
          <a:p>
            <a:pPr marL="0" indent="0">
              <a:spcBef>
                <a:spcPts val="0"/>
              </a:spcBef>
              <a:buNone/>
              <a:tabLst>
                <a:tab pos="463550" algn="l"/>
              </a:tabLst>
            </a:pPr>
            <a:endParaRPr lang="es-MX" sz="4000" b="1" dirty="0" smtClean="0">
              <a:solidFill>
                <a:sysClr val="windowText" lastClr="000000"/>
              </a:solidFill>
            </a:endParaRPr>
          </a:p>
          <a:p>
            <a:pPr marL="0" indent="0">
              <a:spcBef>
                <a:spcPts val="0"/>
              </a:spcBef>
              <a:buNone/>
              <a:tabLst>
                <a:tab pos="463550" algn="l"/>
              </a:tabLst>
            </a:pPr>
            <a:r>
              <a:rPr lang="es-MX" sz="4000" b="1" dirty="0" smtClean="0">
                <a:solidFill>
                  <a:sysClr val="windowText" lastClr="000000"/>
                </a:solidFill>
              </a:rPr>
              <a:t>	•	Fornicación, adulterio, e incesto</a:t>
            </a:r>
          </a:p>
        </p:txBody>
      </p:sp>
    </p:spTree>
    <p:extLst>
      <p:ext uri="{BB962C8B-B14F-4D97-AF65-F5344CB8AC3E}">
        <p14:creationId xmlns:p14="http://schemas.microsoft.com/office/powerpoint/2010/main" val="2281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0" y="1600200"/>
            <a:ext cx="3562350" cy="48768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ENTRANDO EN SU PRESENCIA</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5105400" cy="4876800"/>
          </a:xfrm>
          <a:solidFill>
            <a:schemeClr val="bg1">
              <a:lumMod val="75000"/>
              <a:alpha val="75000"/>
            </a:schemeClr>
          </a:solidFill>
        </p:spPr>
        <p:txBody>
          <a:bodyPr anchor="ctr">
            <a:noAutofit/>
          </a:bodyPr>
          <a:lstStyle/>
          <a:p>
            <a:pPr marL="0" indent="0" algn="ctr">
              <a:buNone/>
            </a:pPr>
            <a:r>
              <a:rPr lang="es-MX" sz="4400" i="1" dirty="0">
                <a:solidFill>
                  <a:sysClr val="windowText" lastClr="000000"/>
                </a:solidFill>
                <a:effectLst>
                  <a:outerShdw blurRad="38100" dist="38100" dir="2700000" algn="tl">
                    <a:srgbClr val="000000">
                      <a:alpha val="43137"/>
                    </a:srgbClr>
                  </a:outerShdw>
                </a:effectLst>
              </a:rPr>
              <a:t>“A Jehová he puesto siempre delante de mi… Me mostrarás la senda de la vida…” </a:t>
            </a:r>
            <a:r>
              <a:rPr lang="es-MX" sz="4400" dirty="0" smtClean="0">
                <a:solidFill>
                  <a:sysClr val="windowText" lastClr="000000"/>
                </a:solidFill>
                <a:effectLst>
                  <a:outerShdw blurRad="38100" dist="38100" dir="2700000" algn="tl">
                    <a:srgbClr val="000000">
                      <a:alpha val="43137"/>
                    </a:srgbClr>
                  </a:outerShdw>
                </a:effectLst>
              </a:rPr>
              <a:t>Salmos </a:t>
            </a:r>
            <a:r>
              <a:rPr lang="es-MX" sz="4400" dirty="0">
                <a:solidFill>
                  <a:sysClr val="windowText" lastClr="000000"/>
                </a:solidFill>
                <a:effectLst>
                  <a:outerShdw blurRad="38100" dist="38100" dir="2700000" algn="tl">
                    <a:srgbClr val="000000">
                      <a:alpha val="43137"/>
                    </a:srgbClr>
                  </a:outerShdw>
                </a:effectLst>
              </a:rPr>
              <a:t>16:8, </a:t>
            </a:r>
            <a:r>
              <a:rPr lang="es-MX" sz="4400" dirty="0" smtClean="0">
                <a:solidFill>
                  <a:sysClr val="windowText" lastClr="000000"/>
                </a:solidFill>
                <a:effectLst>
                  <a:outerShdw blurRad="38100" dist="38100" dir="2700000" algn="tl">
                    <a:srgbClr val="000000">
                      <a:alpha val="43137"/>
                    </a:srgbClr>
                  </a:outerShdw>
                </a:effectLst>
              </a:rPr>
              <a:t>11</a:t>
            </a:r>
            <a:endParaRPr lang="es-MX" sz="4400" dirty="0">
              <a:solidFill>
                <a:sysClr val="windowText" lastClr="0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9604" y="1866900"/>
            <a:ext cx="2826342" cy="4343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14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3. LOS FORNICARIOS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828800"/>
            <a:ext cx="8686800" cy="4419600"/>
          </a:xfrm>
          <a:solidFill>
            <a:schemeClr val="bg1">
              <a:lumMod val="75000"/>
              <a:alpha val="75000"/>
            </a:schemeClr>
          </a:solidFill>
        </p:spPr>
        <p:txBody>
          <a:bodyPr anchor="ctr">
            <a:noAutofit/>
          </a:bodyPr>
          <a:lstStyle/>
          <a:p>
            <a:pPr marL="0" indent="0" algn="ctr">
              <a:buNone/>
            </a:pPr>
            <a:r>
              <a:rPr lang="es-MX" sz="3600" b="1" i="1" dirty="0">
                <a:solidFill>
                  <a:sysClr val="windowText" lastClr="000000"/>
                </a:solidFill>
              </a:rPr>
              <a:t>“Moraba Israel en Sitim; y el pueblo empezó a </a:t>
            </a:r>
            <a:r>
              <a:rPr lang="es-MX" sz="3600" b="1" i="1" dirty="0" smtClean="0">
                <a:solidFill>
                  <a:schemeClr val="accent2">
                    <a:lumMod val="50000"/>
                  </a:schemeClr>
                </a:solidFill>
              </a:rPr>
              <a:t>FORNICAR</a:t>
            </a:r>
            <a:r>
              <a:rPr lang="es-MX" sz="3600" b="1" i="1" dirty="0" smtClean="0">
                <a:solidFill>
                  <a:sysClr val="windowText" lastClr="000000"/>
                </a:solidFill>
              </a:rPr>
              <a:t> con </a:t>
            </a:r>
            <a:r>
              <a:rPr lang="es-MX" sz="3600" b="1" i="1" dirty="0">
                <a:solidFill>
                  <a:sysClr val="windowText" lastClr="000000"/>
                </a:solidFill>
              </a:rPr>
              <a:t>las hijas de Moab, las cuales invitaban al pueblo al sacrificio de sus dioses; y el pueblo comió, y se inclino a sus dioses. Así acudió el pueblo a Baal-peor; y el furor de Jehová se encendió contra Israel.” </a:t>
            </a:r>
            <a:r>
              <a:rPr lang="es-MX" sz="3600" b="1" dirty="0">
                <a:solidFill>
                  <a:sysClr val="windowText" lastClr="000000"/>
                </a:solidFill>
              </a:rPr>
              <a:t>Números 25:1</a:t>
            </a:r>
          </a:p>
        </p:txBody>
      </p:sp>
    </p:spTree>
    <p:extLst>
      <p:ext uri="{BB962C8B-B14F-4D97-AF65-F5344CB8AC3E}">
        <p14:creationId xmlns:p14="http://schemas.microsoft.com/office/powerpoint/2010/main" val="20742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3. LOS FORNICARIOS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chor="ctr">
            <a:noAutofit/>
          </a:bodyPr>
          <a:lstStyle/>
          <a:p>
            <a:pPr marL="742950" indent="-742950">
              <a:buAutoNum type="alphaLcParenR"/>
            </a:pPr>
            <a:r>
              <a:rPr lang="es-MX" sz="4000" b="1" dirty="0" smtClean="0">
                <a:solidFill>
                  <a:sysClr val="windowText" lastClr="000000"/>
                </a:solidFill>
              </a:rPr>
              <a:t>PRIMER LUGAR: Las personas involucradas se unen en un solo cuerpo.</a:t>
            </a:r>
          </a:p>
          <a:p>
            <a:pPr marL="0" indent="0">
              <a:buNone/>
            </a:pPr>
            <a:endParaRPr lang="es-MX" sz="2000" b="1" dirty="0">
              <a:solidFill>
                <a:sysClr val="windowText" lastClr="000000"/>
              </a:solidFill>
            </a:endParaRPr>
          </a:p>
          <a:p>
            <a:pPr marL="0" indent="0" algn="ctr">
              <a:spcBef>
                <a:spcPts val="0"/>
              </a:spcBef>
              <a:buNone/>
            </a:pPr>
            <a:r>
              <a:rPr lang="es-MX" sz="4000" b="1" i="1" dirty="0" smtClean="0">
                <a:solidFill>
                  <a:sysClr val="windowText" lastClr="000000"/>
                </a:solidFill>
              </a:rPr>
              <a:t>“¿O no sabéis que el que se une a una romera, es un cuerpo con ella? Porque dice: los dos serán una sola carne.”</a:t>
            </a:r>
            <a:br>
              <a:rPr lang="es-MX" sz="4000" b="1" i="1" dirty="0" smtClean="0">
                <a:solidFill>
                  <a:sysClr val="windowText" lastClr="000000"/>
                </a:solidFill>
              </a:rPr>
            </a:br>
            <a:r>
              <a:rPr lang="es-MX" sz="4000" b="1" dirty="0" smtClean="0">
                <a:solidFill>
                  <a:sysClr val="windowText" lastClr="000000"/>
                </a:solidFill>
              </a:rPr>
              <a:t>1 Corintios 6:16</a:t>
            </a:r>
          </a:p>
        </p:txBody>
      </p:sp>
    </p:spTree>
    <p:extLst>
      <p:ext uri="{BB962C8B-B14F-4D97-AF65-F5344CB8AC3E}">
        <p14:creationId xmlns:p14="http://schemas.microsoft.com/office/powerpoint/2010/main" val="244357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3. LOS FORNICARIOS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chor="ctr">
            <a:noAutofit/>
          </a:bodyPr>
          <a:lstStyle/>
          <a:p>
            <a:pPr marL="0" indent="0">
              <a:spcBef>
                <a:spcPts val="0"/>
              </a:spcBef>
              <a:buFont typeface="+mj-lt"/>
              <a:buAutoNum type="alphaLcParenR" startAt="2"/>
              <a:tabLst>
                <a:tab pos="576263" algn="l"/>
              </a:tabLst>
            </a:pPr>
            <a:r>
              <a:rPr lang="es-MX" sz="4000" b="1" dirty="0" smtClean="0">
                <a:solidFill>
                  <a:sysClr val="windowText" lastClr="000000"/>
                </a:solidFill>
              </a:rPr>
              <a:t> 	SEGUNDO LUGAR: Dios desea que 	la persona se una con Él</a:t>
            </a:r>
          </a:p>
          <a:p>
            <a:pPr marL="0" indent="0">
              <a:spcBef>
                <a:spcPts val="0"/>
              </a:spcBef>
              <a:buNone/>
              <a:tabLst>
                <a:tab pos="576263" algn="l"/>
              </a:tabLst>
            </a:pPr>
            <a:endParaRPr lang="es-MX" sz="4000" b="1" dirty="0">
              <a:solidFill>
                <a:sysClr val="windowText" lastClr="000000"/>
              </a:solidFill>
            </a:endParaRPr>
          </a:p>
          <a:p>
            <a:pPr marL="0" indent="0" algn="ctr">
              <a:spcBef>
                <a:spcPts val="0"/>
              </a:spcBef>
              <a:buNone/>
              <a:tabLst>
                <a:tab pos="576263" algn="l"/>
              </a:tabLst>
            </a:pPr>
            <a:r>
              <a:rPr lang="es-MX" sz="4000" b="1" i="1" dirty="0" smtClean="0">
                <a:solidFill>
                  <a:sysClr val="windowText" lastClr="000000"/>
                </a:solidFill>
              </a:rPr>
              <a:t>“Pero el que se una al Señor, un espíritu es con él. Huid de la fornicación…” </a:t>
            </a:r>
            <a:br>
              <a:rPr lang="es-MX" sz="4000" b="1" i="1" dirty="0" smtClean="0">
                <a:solidFill>
                  <a:sysClr val="windowText" lastClr="000000"/>
                </a:solidFill>
              </a:rPr>
            </a:br>
            <a:r>
              <a:rPr lang="es-MX" sz="4000" b="1" dirty="0" smtClean="0">
                <a:solidFill>
                  <a:sysClr val="windowText" lastClr="000000"/>
                </a:solidFill>
              </a:rPr>
              <a:t>1 Corintios 6:17-18</a:t>
            </a:r>
          </a:p>
        </p:txBody>
      </p:sp>
    </p:spTree>
    <p:extLst>
      <p:ext uri="{BB962C8B-B14F-4D97-AF65-F5344CB8AC3E}">
        <p14:creationId xmlns:p14="http://schemas.microsoft.com/office/powerpoint/2010/main" val="412771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4. LOS TENTADORES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419600"/>
          </a:xfrm>
          <a:solidFill>
            <a:schemeClr val="bg1">
              <a:lumMod val="75000"/>
              <a:alpha val="75000"/>
            </a:schemeClr>
          </a:solidFill>
        </p:spPr>
        <p:txBody>
          <a:bodyPr>
            <a:noAutofit/>
          </a:bodyPr>
          <a:lstStyle/>
          <a:p>
            <a:pPr marL="463550" indent="-463550"/>
            <a:r>
              <a:rPr lang="es-MX" sz="4000" b="1" dirty="0" smtClean="0">
                <a:solidFill>
                  <a:sysClr val="windowText" lastClr="000000"/>
                </a:solidFill>
              </a:rPr>
              <a:t>Tentar: Seducir, atraer, excitar a alguien a hacer algo al mostrarles necesario, interesante o atractivo</a:t>
            </a:r>
          </a:p>
          <a:p>
            <a:pPr marL="0" indent="0">
              <a:buNone/>
            </a:pPr>
            <a:endParaRPr lang="es-MX" sz="4000" b="1" dirty="0">
              <a:solidFill>
                <a:sysClr val="windowText" lastClr="000000"/>
              </a:solidFill>
            </a:endParaRPr>
          </a:p>
          <a:p>
            <a:pPr marL="0" indent="0" algn="ctr">
              <a:buNone/>
            </a:pPr>
            <a:r>
              <a:rPr lang="es-MX" sz="4000" b="1" dirty="0" smtClean="0">
                <a:solidFill>
                  <a:sysClr val="windowText" lastClr="000000"/>
                </a:solidFill>
              </a:rPr>
              <a:t>Si Satanás se atrevió a tentar y desafiar a Dios, ¡cuanto más a usted!</a:t>
            </a:r>
            <a:endParaRPr lang="es-MX" sz="4000" b="1" dirty="0">
              <a:solidFill>
                <a:sysClr val="windowText" lastClr="000000"/>
              </a:solidFill>
            </a:endParaRPr>
          </a:p>
        </p:txBody>
      </p:sp>
    </p:spTree>
    <p:extLst>
      <p:ext uri="{BB962C8B-B14F-4D97-AF65-F5344CB8AC3E}">
        <p14:creationId xmlns:p14="http://schemas.microsoft.com/office/powerpoint/2010/main" val="19300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4. LOS TENTADORES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905000"/>
            <a:ext cx="8686800" cy="4267200"/>
          </a:xfrm>
          <a:solidFill>
            <a:schemeClr val="bg1">
              <a:lumMod val="75000"/>
              <a:alpha val="75000"/>
            </a:schemeClr>
          </a:solidFill>
        </p:spPr>
        <p:txBody>
          <a:bodyPr anchor="ctr">
            <a:noAutofit/>
          </a:bodyPr>
          <a:lstStyle/>
          <a:p>
            <a:pPr marL="0" indent="0" algn="ctr">
              <a:buNone/>
            </a:pPr>
            <a:r>
              <a:rPr lang="es-MX" sz="3600" b="1" i="1" dirty="0">
                <a:solidFill>
                  <a:sysClr val="windowText" lastClr="000000"/>
                </a:solidFill>
              </a:rPr>
              <a:t>“…Si eres Hijo de Dios, </a:t>
            </a:r>
            <a:r>
              <a:rPr lang="es-MX" sz="3600" b="1" i="1" dirty="0" smtClean="0">
                <a:solidFill>
                  <a:sysClr val="windowText" lastClr="000000"/>
                </a:solidFill>
              </a:rPr>
              <a:t>échate </a:t>
            </a:r>
            <a:r>
              <a:rPr lang="es-MX" sz="3600" b="1" i="1" dirty="0">
                <a:solidFill>
                  <a:sysClr val="windowText" lastClr="000000"/>
                </a:solidFill>
              </a:rPr>
              <a:t>abajo; </a:t>
            </a:r>
            <a:r>
              <a:rPr lang="es-MX" sz="3600" b="1" i="1" dirty="0" smtClean="0">
                <a:solidFill>
                  <a:sysClr val="windowText" lastClr="000000"/>
                </a:solidFill>
              </a:rPr>
              <a:t/>
            </a:r>
            <a:br>
              <a:rPr lang="es-MX" sz="3600" b="1" i="1" dirty="0" smtClean="0">
                <a:solidFill>
                  <a:sysClr val="windowText" lastClr="000000"/>
                </a:solidFill>
              </a:rPr>
            </a:br>
            <a:r>
              <a:rPr lang="es-MX" sz="3600" b="1" i="1" dirty="0" smtClean="0">
                <a:solidFill>
                  <a:sysClr val="windowText" lastClr="000000"/>
                </a:solidFill>
              </a:rPr>
              <a:t>porque </a:t>
            </a:r>
            <a:r>
              <a:rPr lang="es-MX" sz="3600" b="1" i="1" dirty="0">
                <a:solidFill>
                  <a:sysClr val="windowText" lastClr="000000"/>
                </a:solidFill>
              </a:rPr>
              <a:t>escrito </a:t>
            </a:r>
            <a:r>
              <a:rPr lang="es-MX" sz="3600" b="1" i="1" dirty="0" smtClean="0">
                <a:solidFill>
                  <a:sysClr val="windowText" lastClr="000000"/>
                </a:solidFill>
              </a:rPr>
              <a:t>está: </a:t>
            </a:r>
            <a:r>
              <a:rPr lang="es-MX" sz="3600" b="1" i="1" dirty="0">
                <a:solidFill>
                  <a:sysClr val="windowText" lastClr="000000"/>
                </a:solidFill>
              </a:rPr>
              <a:t>a sus </a:t>
            </a:r>
            <a:r>
              <a:rPr lang="es-MX" sz="3600" b="1" i="1" dirty="0" smtClean="0">
                <a:solidFill>
                  <a:sysClr val="windowText" lastClr="000000"/>
                </a:solidFill>
              </a:rPr>
              <a:t>ángeles </a:t>
            </a:r>
            <a:r>
              <a:rPr lang="es-MX" sz="3600" b="1" i="1" dirty="0">
                <a:solidFill>
                  <a:sysClr val="windowText" lastClr="000000"/>
                </a:solidFill>
              </a:rPr>
              <a:t>mandara acerca de ti, y en sus manos te </a:t>
            </a:r>
            <a:r>
              <a:rPr lang="es-MX" sz="3600" b="1" i="1" dirty="0" smtClean="0">
                <a:solidFill>
                  <a:sysClr val="windowText" lastClr="000000"/>
                </a:solidFill>
              </a:rPr>
              <a:t>sostendrán, </a:t>
            </a:r>
            <a:r>
              <a:rPr lang="es-MX" sz="3600" b="1" i="1" dirty="0">
                <a:solidFill>
                  <a:sysClr val="windowText" lastClr="000000"/>
                </a:solidFill>
              </a:rPr>
              <a:t>para que no tropieces con tu pie en piedra. </a:t>
            </a:r>
            <a:r>
              <a:rPr lang="es-MX" sz="3600" b="1" i="1" dirty="0" smtClean="0">
                <a:solidFill>
                  <a:sysClr val="windowText" lastClr="000000"/>
                </a:solidFill>
              </a:rPr>
              <a:t>Jesús </a:t>
            </a:r>
            <a:r>
              <a:rPr lang="es-MX" sz="3600" b="1" i="1" dirty="0">
                <a:solidFill>
                  <a:sysClr val="windowText" lastClr="000000"/>
                </a:solidFill>
              </a:rPr>
              <a:t>le dijo: Escrito </a:t>
            </a:r>
            <a:r>
              <a:rPr lang="es-MX" sz="3600" b="1" i="1" dirty="0" smtClean="0">
                <a:solidFill>
                  <a:sysClr val="windowText" lastClr="000000"/>
                </a:solidFill>
              </a:rPr>
              <a:t>está también: </a:t>
            </a:r>
            <a:br>
              <a:rPr lang="es-MX" sz="3600" b="1" i="1" dirty="0" smtClean="0">
                <a:solidFill>
                  <a:sysClr val="windowText" lastClr="000000"/>
                </a:solidFill>
              </a:rPr>
            </a:br>
            <a:r>
              <a:rPr lang="es-MX" sz="3600" b="1" i="1" dirty="0" smtClean="0">
                <a:solidFill>
                  <a:schemeClr val="accent2">
                    <a:lumMod val="50000"/>
                  </a:schemeClr>
                </a:solidFill>
              </a:rPr>
              <a:t>NO TENTARAS </a:t>
            </a:r>
            <a:r>
              <a:rPr lang="es-MX" sz="3600" b="1" i="1" dirty="0" smtClean="0">
                <a:solidFill>
                  <a:sysClr val="windowText" lastClr="000000"/>
                </a:solidFill>
              </a:rPr>
              <a:t>al </a:t>
            </a:r>
            <a:r>
              <a:rPr lang="es-MX" sz="3600" b="1" i="1" dirty="0">
                <a:solidFill>
                  <a:sysClr val="windowText" lastClr="000000"/>
                </a:solidFill>
              </a:rPr>
              <a:t>Señor tu Dios.” </a:t>
            </a:r>
            <a:r>
              <a:rPr lang="es-MX" sz="3600" b="1" i="1" dirty="0" smtClean="0">
                <a:solidFill>
                  <a:sysClr val="windowText" lastClr="000000"/>
                </a:solidFill>
              </a:rPr>
              <a:t/>
            </a:r>
            <a:br>
              <a:rPr lang="es-MX" sz="3600" b="1" i="1" dirty="0" smtClean="0">
                <a:solidFill>
                  <a:sysClr val="windowText" lastClr="000000"/>
                </a:solidFill>
              </a:rPr>
            </a:br>
            <a:r>
              <a:rPr lang="es-MX" sz="3600" b="1" dirty="0" smtClean="0">
                <a:solidFill>
                  <a:sysClr val="windowText" lastClr="000000"/>
                </a:solidFill>
              </a:rPr>
              <a:t>Mateo </a:t>
            </a:r>
            <a:r>
              <a:rPr lang="es-MX" sz="3600" b="1" dirty="0">
                <a:solidFill>
                  <a:sysClr val="windowText" lastClr="000000"/>
                </a:solidFill>
              </a:rPr>
              <a:t>4:6-8</a:t>
            </a:r>
          </a:p>
        </p:txBody>
      </p:sp>
    </p:spTree>
    <p:extLst>
      <p:ext uri="{BB962C8B-B14F-4D97-AF65-F5344CB8AC3E}">
        <p14:creationId xmlns:p14="http://schemas.microsoft.com/office/powerpoint/2010/main" val="33683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5. LOS MURMURADORES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828800"/>
            <a:ext cx="8686800" cy="2743200"/>
          </a:xfrm>
          <a:solidFill>
            <a:schemeClr val="bg1">
              <a:lumMod val="75000"/>
              <a:alpha val="75000"/>
            </a:schemeClr>
          </a:solidFill>
        </p:spPr>
        <p:txBody>
          <a:bodyPr>
            <a:noAutofit/>
          </a:bodyPr>
          <a:lstStyle/>
          <a:p>
            <a:r>
              <a:rPr lang="es-MX" sz="4000" b="1" dirty="0" smtClean="0">
                <a:solidFill>
                  <a:sysClr val="windowText" lastClr="000000"/>
                </a:solidFill>
              </a:rPr>
              <a:t>Murmurar: Hablar de forma casi imperceptible, manifestando queja o enfado. Conversar en perjuicio de un asunto, censurando sus acciones</a:t>
            </a:r>
          </a:p>
        </p:txBody>
      </p:sp>
    </p:spTree>
    <p:extLst>
      <p:ext uri="{BB962C8B-B14F-4D97-AF65-F5344CB8AC3E}">
        <p14:creationId xmlns:p14="http://schemas.microsoft.com/office/powerpoint/2010/main" val="336802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5. LOS MURMURADORES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2133600"/>
            <a:ext cx="8686800" cy="2743200"/>
          </a:xfrm>
          <a:solidFill>
            <a:schemeClr val="bg1">
              <a:lumMod val="75000"/>
              <a:alpha val="75000"/>
            </a:schemeClr>
          </a:solidFill>
        </p:spPr>
        <p:txBody>
          <a:bodyPr>
            <a:noAutofit/>
          </a:bodyPr>
          <a:lstStyle/>
          <a:p>
            <a:pPr marL="0" indent="0" algn="ctr">
              <a:buNone/>
            </a:pPr>
            <a:r>
              <a:rPr lang="es-MX" sz="4000" b="1" i="1" dirty="0" smtClean="0">
                <a:solidFill>
                  <a:sysClr val="windowText" lastClr="000000"/>
                </a:solidFill>
              </a:rPr>
              <a:t>“Y toda la congregación de los hijos </a:t>
            </a:r>
            <a:br>
              <a:rPr lang="es-MX" sz="4000" b="1" i="1" dirty="0" smtClean="0">
                <a:solidFill>
                  <a:sysClr val="windowText" lastClr="000000"/>
                </a:solidFill>
              </a:rPr>
            </a:br>
            <a:r>
              <a:rPr lang="es-MX" sz="4000" b="1" i="1" dirty="0" smtClean="0">
                <a:solidFill>
                  <a:sysClr val="windowText" lastClr="000000"/>
                </a:solidFill>
              </a:rPr>
              <a:t>de Israel </a:t>
            </a:r>
            <a:r>
              <a:rPr lang="es-MX" sz="4000" b="1" i="1" dirty="0" smtClean="0">
                <a:solidFill>
                  <a:schemeClr val="accent2">
                    <a:lumMod val="50000"/>
                  </a:schemeClr>
                </a:solidFill>
              </a:rPr>
              <a:t>MURMURÓ </a:t>
            </a:r>
            <a:r>
              <a:rPr lang="es-MX" sz="4000" b="1" i="1" dirty="0" smtClean="0">
                <a:solidFill>
                  <a:sysClr val="windowText" lastClr="000000"/>
                </a:solidFill>
              </a:rPr>
              <a:t>contra Moisés </a:t>
            </a:r>
            <a:br>
              <a:rPr lang="es-MX" sz="4000" b="1" i="1" dirty="0" smtClean="0">
                <a:solidFill>
                  <a:sysClr val="windowText" lastClr="000000"/>
                </a:solidFill>
              </a:rPr>
            </a:br>
            <a:r>
              <a:rPr lang="es-MX" sz="4000" b="1" i="1" dirty="0" smtClean="0">
                <a:solidFill>
                  <a:sysClr val="windowText" lastClr="000000"/>
                </a:solidFill>
              </a:rPr>
              <a:t>y Aarón en el desierto.” </a:t>
            </a:r>
            <a:br>
              <a:rPr lang="es-MX" sz="4000" b="1" i="1" dirty="0" smtClean="0">
                <a:solidFill>
                  <a:sysClr val="windowText" lastClr="000000"/>
                </a:solidFill>
              </a:rPr>
            </a:br>
            <a:r>
              <a:rPr lang="es-MX" sz="4000" b="1" dirty="0" smtClean="0">
                <a:solidFill>
                  <a:sysClr val="windowText" lastClr="000000"/>
                </a:solidFill>
              </a:rPr>
              <a:t>Éxodo 16:2</a:t>
            </a:r>
          </a:p>
        </p:txBody>
      </p:sp>
    </p:spTree>
    <p:extLst>
      <p:ext uri="{BB962C8B-B14F-4D97-AF65-F5344CB8AC3E}">
        <p14:creationId xmlns:p14="http://schemas.microsoft.com/office/powerpoint/2010/main" val="336802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5. LOS MURMURADORES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2057400"/>
            <a:ext cx="8686800" cy="3581400"/>
          </a:xfrm>
          <a:solidFill>
            <a:schemeClr val="bg1">
              <a:lumMod val="75000"/>
              <a:alpha val="75000"/>
            </a:schemeClr>
          </a:solidFill>
        </p:spPr>
        <p:txBody>
          <a:bodyPr anchor="ctr">
            <a:noAutofit/>
          </a:bodyPr>
          <a:lstStyle/>
          <a:p>
            <a:pPr marL="0" indent="0" algn="ctr">
              <a:buNone/>
            </a:pPr>
            <a:r>
              <a:rPr lang="es-MX" sz="4000" b="1" i="1" dirty="0" smtClean="0">
                <a:solidFill>
                  <a:sysClr val="windowText" lastClr="000000"/>
                </a:solidFill>
              </a:rPr>
              <a:t>“Antes </a:t>
            </a:r>
            <a:r>
              <a:rPr lang="es-MX" sz="4000" b="1" i="1" dirty="0" smtClean="0">
                <a:solidFill>
                  <a:schemeClr val="accent2">
                    <a:lumMod val="50000"/>
                  </a:schemeClr>
                </a:solidFill>
              </a:rPr>
              <a:t>MURMURARON</a:t>
            </a:r>
            <a:r>
              <a:rPr lang="es-MX" sz="4000" b="1" i="1" dirty="0" smtClean="0">
                <a:solidFill>
                  <a:sysClr val="windowText" lastClr="000000"/>
                </a:solidFill>
              </a:rPr>
              <a:t> en sus tiendas, </a:t>
            </a:r>
            <a:br>
              <a:rPr lang="es-MX" sz="4000" b="1" i="1" dirty="0" smtClean="0">
                <a:solidFill>
                  <a:sysClr val="windowText" lastClr="000000"/>
                </a:solidFill>
              </a:rPr>
            </a:br>
            <a:r>
              <a:rPr lang="es-MX" sz="4000" b="1" i="1" dirty="0" smtClean="0">
                <a:solidFill>
                  <a:sysClr val="windowText" lastClr="000000"/>
                </a:solidFill>
              </a:rPr>
              <a:t>y no oyeron la voz de Jehová. </a:t>
            </a:r>
            <a:br>
              <a:rPr lang="es-MX" sz="4000" b="1" i="1" dirty="0" smtClean="0">
                <a:solidFill>
                  <a:sysClr val="windowText" lastClr="000000"/>
                </a:solidFill>
              </a:rPr>
            </a:br>
            <a:r>
              <a:rPr lang="es-MX" sz="4000" b="1" i="1" dirty="0" smtClean="0">
                <a:solidFill>
                  <a:sysClr val="windowText" lastClr="000000"/>
                </a:solidFill>
              </a:rPr>
              <a:t>Por lo tanto, alzo su mano contra ellos para abatirlos en el desierto.” </a:t>
            </a:r>
            <a:br>
              <a:rPr lang="es-MX" sz="4000" b="1" i="1" dirty="0" smtClean="0">
                <a:solidFill>
                  <a:sysClr val="windowText" lastClr="000000"/>
                </a:solidFill>
              </a:rPr>
            </a:br>
            <a:r>
              <a:rPr lang="es-MX" sz="4000" b="1" dirty="0" smtClean="0">
                <a:solidFill>
                  <a:sysClr val="windowText" lastClr="000000"/>
                </a:solidFill>
              </a:rPr>
              <a:t>Salmos 106:25-26</a:t>
            </a:r>
          </a:p>
        </p:txBody>
      </p:sp>
    </p:spTree>
    <p:extLst>
      <p:ext uri="{BB962C8B-B14F-4D97-AF65-F5344CB8AC3E}">
        <p14:creationId xmlns:p14="http://schemas.microsoft.com/office/powerpoint/2010/main" val="16358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3733800"/>
          </a:xfrm>
          <a:solidFill>
            <a:schemeClr val="bg1">
              <a:lumMod val="75000"/>
              <a:alpha val="75000"/>
            </a:schemeClr>
          </a:solidFill>
        </p:spPr>
        <p:txBody>
          <a:bodyPr anchor="t">
            <a:noAutofit/>
          </a:bodyPr>
          <a:lstStyle/>
          <a:p>
            <a:pPr marL="0" indent="0">
              <a:spcBef>
                <a:spcPts val="0"/>
              </a:spcBef>
              <a:tabLst>
                <a:tab pos="463550" algn="l"/>
              </a:tabLst>
            </a:pPr>
            <a:r>
              <a:rPr lang="es-MX" sz="4000" b="1" dirty="0" smtClean="0">
                <a:solidFill>
                  <a:sysClr val="windowText" lastClr="000000"/>
                </a:solidFill>
              </a:rPr>
              <a:t> 	Cuidado con murmurar:</a:t>
            </a:r>
          </a:p>
          <a:p>
            <a:pPr marL="0" indent="0">
              <a:spcBef>
                <a:spcPts val="0"/>
              </a:spcBef>
            </a:pPr>
            <a:endParaRPr lang="es-MX" sz="4000" b="1" dirty="0" smtClean="0">
              <a:solidFill>
                <a:sysClr val="windowText" lastClr="000000"/>
              </a:solidFill>
            </a:endParaRPr>
          </a:p>
          <a:p>
            <a:pPr marL="0" indent="0" algn="ctr">
              <a:spcBef>
                <a:spcPts val="0"/>
              </a:spcBef>
              <a:buNone/>
            </a:pPr>
            <a:r>
              <a:rPr lang="es-MX" sz="4000" b="1" i="1" dirty="0" smtClean="0">
                <a:solidFill>
                  <a:sysClr val="windowText" lastClr="000000"/>
                </a:solidFill>
              </a:rPr>
              <a:t>“La muerte y la vida están en poder de la lengua, y el que la ama comerá de sus frutos.” </a:t>
            </a:r>
            <a:r>
              <a:rPr lang="es-MX" sz="4000" b="1" dirty="0" smtClean="0">
                <a:solidFill>
                  <a:sysClr val="windowText" lastClr="000000"/>
                </a:solidFill>
              </a:rPr>
              <a:t>Proverbios 18:21</a:t>
            </a:r>
          </a:p>
        </p:txBody>
      </p:sp>
    </p:spTree>
    <p:extLst>
      <p:ext uri="{BB962C8B-B14F-4D97-AF65-F5344CB8AC3E}">
        <p14:creationId xmlns:p14="http://schemas.microsoft.com/office/powerpoint/2010/main" val="304475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876800"/>
          </a:xfrm>
          <a:solidFill>
            <a:schemeClr val="bg1">
              <a:lumMod val="75000"/>
              <a:alpha val="75000"/>
            </a:schemeClr>
          </a:solidFill>
        </p:spPr>
        <p:txBody>
          <a:bodyPr anchor="t">
            <a:noAutofit/>
          </a:bodyPr>
          <a:lstStyle/>
          <a:p>
            <a:pPr marL="0" indent="0" algn="ctr">
              <a:spcBef>
                <a:spcPts val="0"/>
              </a:spcBef>
              <a:buNone/>
            </a:pPr>
            <a:r>
              <a:rPr lang="es-MX" sz="4000" b="1" i="1" dirty="0" smtClean="0">
                <a:solidFill>
                  <a:sysClr val="windowText" lastClr="000000"/>
                </a:solidFill>
              </a:rPr>
              <a:t/>
            </a:r>
            <a:br>
              <a:rPr lang="es-MX" sz="4000" b="1" i="1" dirty="0" smtClean="0">
                <a:solidFill>
                  <a:sysClr val="windowText" lastClr="000000"/>
                </a:solidFill>
              </a:rPr>
            </a:br>
            <a:r>
              <a:rPr lang="es-MX" sz="4000" b="1" i="1" dirty="0" smtClean="0">
                <a:solidFill>
                  <a:sysClr val="windowText" lastClr="000000"/>
                </a:solidFill>
              </a:rPr>
              <a:t>“Y la lengua es un fuego, </a:t>
            </a:r>
            <a:br>
              <a:rPr lang="es-MX" sz="4000" b="1" i="1" dirty="0" smtClean="0">
                <a:solidFill>
                  <a:sysClr val="windowText" lastClr="000000"/>
                </a:solidFill>
              </a:rPr>
            </a:br>
            <a:r>
              <a:rPr lang="es-MX" sz="4000" b="1" i="1" dirty="0" smtClean="0">
                <a:solidFill>
                  <a:sysClr val="windowText" lastClr="000000"/>
                </a:solidFill>
              </a:rPr>
              <a:t>un mundo de maldad… pero ningún hombre puede domar la lengua, </a:t>
            </a:r>
            <a:br>
              <a:rPr lang="es-MX" sz="4000" b="1" i="1" dirty="0" smtClean="0">
                <a:solidFill>
                  <a:sysClr val="windowText" lastClr="000000"/>
                </a:solidFill>
              </a:rPr>
            </a:br>
            <a:r>
              <a:rPr lang="es-MX" sz="4000" b="1" i="1" dirty="0" smtClean="0">
                <a:solidFill>
                  <a:sysClr val="windowText" lastClr="000000"/>
                </a:solidFill>
              </a:rPr>
              <a:t>que es un mal que no puede ser refrenado, llena de veneno mortal.”</a:t>
            </a:r>
            <a:r>
              <a:rPr lang="es-MX" sz="4000" b="1" dirty="0" smtClean="0">
                <a:solidFill>
                  <a:sysClr val="windowText" lastClr="000000"/>
                </a:solidFill>
              </a:rPr>
              <a:t> Santiago 3:6-8</a:t>
            </a:r>
          </a:p>
        </p:txBody>
      </p:sp>
    </p:spTree>
    <p:extLst>
      <p:ext uri="{BB962C8B-B14F-4D97-AF65-F5344CB8AC3E}">
        <p14:creationId xmlns:p14="http://schemas.microsoft.com/office/powerpoint/2010/main" val="304475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ENTRANDO EN SU PRESENCIA</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chor="ctr">
            <a:noAutofit/>
          </a:bodyPr>
          <a:lstStyle/>
          <a:p>
            <a:pPr marL="0" indent="0" algn="ctr">
              <a:spcBef>
                <a:spcPts val="0"/>
              </a:spcBef>
              <a:buNone/>
            </a:pPr>
            <a:r>
              <a:rPr lang="es-MX" sz="3600" b="1" i="1" dirty="0" smtClean="0">
                <a:solidFill>
                  <a:sysClr val="windowText" lastClr="000000"/>
                </a:solidFill>
              </a:rPr>
              <a:t>“El Espíritu del Señor está sobre mí, </a:t>
            </a:r>
            <a:br>
              <a:rPr lang="es-MX" sz="3600" b="1" i="1" dirty="0" smtClean="0">
                <a:solidFill>
                  <a:sysClr val="windowText" lastClr="000000"/>
                </a:solidFill>
              </a:rPr>
            </a:br>
            <a:r>
              <a:rPr lang="es-MX" sz="3600" b="1" i="1" dirty="0" smtClean="0">
                <a:solidFill>
                  <a:sysClr val="windowText" lastClr="000000"/>
                </a:solidFill>
              </a:rPr>
              <a:t>por cuanto me ha ungido para dar buenas nuevas a los pobres; me ha enviado a </a:t>
            </a:r>
            <a:r>
              <a:rPr lang="es-MX" sz="3600" b="1" i="1" dirty="0" smtClean="0">
                <a:solidFill>
                  <a:schemeClr val="accent2">
                    <a:lumMod val="50000"/>
                  </a:schemeClr>
                </a:solidFill>
              </a:rPr>
              <a:t>SANAR </a:t>
            </a:r>
            <a:r>
              <a:rPr lang="es-MX" sz="3600" b="1" i="1" dirty="0" smtClean="0">
                <a:solidFill>
                  <a:sysClr val="windowText" lastClr="000000"/>
                </a:solidFill>
              </a:rPr>
              <a:t>a los </a:t>
            </a:r>
            <a:r>
              <a:rPr lang="es-MX" sz="3600" b="1" i="1" dirty="0" smtClean="0">
                <a:solidFill>
                  <a:schemeClr val="accent2">
                    <a:lumMod val="50000"/>
                  </a:schemeClr>
                </a:solidFill>
              </a:rPr>
              <a:t>QUEBRANTADOS</a:t>
            </a:r>
            <a:r>
              <a:rPr lang="es-MX" sz="3600" b="1" i="1" dirty="0" smtClean="0">
                <a:solidFill>
                  <a:sysClr val="windowText" lastClr="000000"/>
                </a:solidFill>
              </a:rPr>
              <a:t> de corazón; </a:t>
            </a:r>
            <a:br>
              <a:rPr lang="es-MX" sz="3600" b="1" i="1" dirty="0" smtClean="0">
                <a:solidFill>
                  <a:sysClr val="windowText" lastClr="000000"/>
                </a:solidFill>
              </a:rPr>
            </a:br>
            <a:r>
              <a:rPr lang="es-MX" sz="3600" b="1" i="1" dirty="0" smtClean="0">
                <a:solidFill>
                  <a:sysClr val="windowText" lastClr="000000"/>
                </a:solidFill>
              </a:rPr>
              <a:t>a pregonar </a:t>
            </a:r>
            <a:r>
              <a:rPr lang="es-MX" sz="3600" b="1" i="1" dirty="0" smtClean="0">
                <a:solidFill>
                  <a:schemeClr val="accent2">
                    <a:lumMod val="50000"/>
                  </a:schemeClr>
                </a:solidFill>
              </a:rPr>
              <a:t>LIBERTAD</a:t>
            </a:r>
            <a:r>
              <a:rPr lang="es-MX" sz="3600" b="1" i="1" dirty="0" smtClean="0">
                <a:solidFill>
                  <a:sysClr val="windowText" lastClr="000000"/>
                </a:solidFill>
              </a:rPr>
              <a:t> a los </a:t>
            </a:r>
            <a:r>
              <a:rPr lang="es-MX" sz="3600" b="1" i="1" dirty="0" smtClean="0">
                <a:solidFill>
                  <a:schemeClr val="accent2">
                    <a:lumMod val="50000"/>
                  </a:schemeClr>
                </a:solidFill>
              </a:rPr>
              <a:t>CAUTIVOS</a:t>
            </a:r>
            <a:r>
              <a:rPr lang="es-MX" sz="3600" b="1" i="1" dirty="0" smtClean="0">
                <a:solidFill>
                  <a:sysClr val="windowText" lastClr="000000"/>
                </a:solidFill>
              </a:rPr>
              <a:t>, </a:t>
            </a:r>
            <a:br>
              <a:rPr lang="es-MX" sz="3600" b="1" i="1" dirty="0" smtClean="0">
                <a:solidFill>
                  <a:sysClr val="windowText" lastClr="000000"/>
                </a:solidFill>
              </a:rPr>
            </a:br>
            <a:r>
              <a:rPr lang="es-MX" sz="3600" b="1" i="1" dirty="0" smtClean="0">
                <a:solidFill>
                  <a:sysClr val="windowText" lastClr="000000"/>
                </a:solidFill>
              </a:rPr>
              <a:t>y vista a los ciegos; </a:t>
            </a:r>
            <a:br>
              <a:rPr lang="es-MX" sz="3600" b="1" i="1" dirty="0" smtClean="0">
                <a:solidFill>
                  <a:sysClr val="windowText" lastClr="000000"/>
                </a:solidFill>
              </a:rPr>
            </a:br>
            <a:r>
              <a:rPr lang="es-MX" sz="3600" b="1" i="1" dirty="0" smtClean="0">
                <a:solidFill>
                  <a:sysClr val="windowText" lastClr="000000"/>
                </a:solidFill>
              </a:rPr>
              <a:t>a Poner en </a:t>
            </a:r>
            <a:r>
              <a:rPr lang="es-MX" sz="3600" b="1" i="1" dirty="0" smtClean="0">
                <a:solidFill>
                  <a:schemeClr val="accent2">
                    <a:lumMod val="50000"/>
                  </a:schemeClr>
                </a:solidFill>
              </a:rPr>
              <a:t>LIBERTAD</a:t>
            </a:r>
            <a:r>
              <a:rPr lang="es-MX" sz="3600" b="1" i="1" dirty="0" smtClean="0">
                <a:solidFill>
                  <a:sysClr val="windowText" lastClr="000000"/>
                </a:solidFill>
              </a:rPr>
              <a:t> los </a:t>
            </a:r>
            <a:r>
              <a:rPr lang="es-MX" sz="3600" b="1" i="1" dirty="0" smtClean="0">
                <a:solidFill>
                  <a:schemeClr val="accent2">
                    <a:lumMod val="50000"/>
                  </a:schemeClr>
                </a:solidFill>
              </a:rPr>
              <a:t>OPRIMIDOS</a:t>
            </a:r>
            <a:r>
              <a:rPr lang="es-MX" sz="3600" b="1" i="1" dirty="0" smtClean="0">
                <a:solidFill>
                  <a:sysClr val="windowText" lastClr="000000"/>
                </a:solidFill>
              </a:rPr>
              <a:t>.” </a:t>
            </a:r>
            <a:br>
              <a:rPr lang="es-MX" sz="3600" b="1" i="1" dirty="0" smtClean="0">
                <a:solidFill>
                  <a:sysClr val="windowText" lastClr="000000"/>
                </a:solidFill>
              </a:rPr>
            </a:br>
            <a:r>
              <a:rPr lang="es-MX" sz="3600" b="1" dirty="0" smtClean="0">
                <a:solidFill>
                  <a:sysClr val="windowText" lastClr="000000"/>
                </a:solidFill>
              </a:rPr>
              <a:t>Lucas 4:18</a:t>
            </a:r>
            <a:endParaRPr lang="es-MX" sz="3600" b="1" i="1" dirty="0" smtClean="0">
              <a:solidFill>
                <a:sysClr val="windowText" lastClr="000000"/>
              </a:solidFill>
            </a:endParaRPr>
          </a:p>
        </p:txBody>
      </p:sp>
    </p:spTree>
    <p:extLst>
      <p:ext uri="{BB962C8B-B14F-4D97-AF65-F5344CB8AC3E}">
        <p14:creationId xmlns:p14="http://schemas.microsoft.com/office/powerpoint/2010/main" val="23954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JESUCRISTO VINO A LIBERARNOS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chor="ctr">
            <a:noAutofit/>
          </a:bodyPr>
          <a:lstStyle/>
          <a:p>
            <a:pPr marL="0" indent="0" algn="ctr">
              <a:buNone/>
            </a:pPr>
            <a:r>
              <a:rPr lang="es-MX" sz="3600" b="1" i="1" dirty="0" smtClean="0">
                <a:solidFill>
                  <a:sysClr val="windowText" lastClr="000000"/>
                </a:solidFill>
              </a:rPr>
              <a:t>“El Espíritu del Señor está sobre mi, por cuanto me ha ungido para dar buenas nuevas a los pobres; me ha enviado a </a:t>
            </a:r>
            <a:r>
              <a:rPr lang="es-MX" sz="3600" b="1" i="1" dirty="0" smtClean="0">
                <a:solidFill>
                  <a:schemeClr val="accent2">
                    <a:lumMod val="50000"/>
                  </a:schemeClr>
                </a:solidFill>
              </a:rPr>
              <a:t>SANAR </a:t>
            </a:r>
            <a:r>
              <a:rPr lang="es-MX" sz="3600" b="1" i="1" dirty="0" smtClean="0">
                <a:solidFill>
                  <a:sysClr val="windowText" lastClr="000000"/>
                </a:solidFill>
              </a:rPr>
              <a:t>a los </a:t>
            </a:r>
            <a:r>
              <a:rPr lang="es-MX" sz="3600" b="1" i="1" dirty="0" smtClean="0">
                <a:solidFill>
                  <a:schemeClr val="accent2">
                    <a:lumMod val="50000"/>
                  </a:schemeClr>
                </a:solidFill>
              </a:rPr>
              <a:t>QUEBRANTADOS DE CORAZÓN</a:t>
            </a:r>
            <a:r>
              <a:rPr lang="es-MX" sz="3600" b="1" i="1" dirty="0" smtClean="0">
                <a:solidFill>
                  <a:sysClr val="windowText" lastClr="000000"/>
                </a:solidFill>
              </a:rPr>
              <a:t>; </a:t>
            </a:r>
            <a:br>
              <a:rPr lang="es-MX" sz="3600" b="1" i="1" dirty="0" smtClean="0">
                <a:solidFill>
                  <a:sysClr val="windowText" lastClr="000000"/>
                </a:solidFill>
              </a:rPr>
            </a:br>
            <a:r>
              <a:rPr lang="es-MX" sz="3600" b="1" i="1" dirty="0" smtClean="0">
                <a:solidFill>
                  <a:sysClr val="windowText" lastClr="000000"/>
                </a:solidFill>
              </a:rPr>
              <a:t>a pregonar </a:t>
            </a:r>
            <a:r>
              <a:rPr lang="es-MX" sz="3600" b="1" i="1" dirty="0" smtClean="0">
                <a:solidFill>
                  <a:schemeClr val="accent2">
                    <a:lumMod val="50000"/>
                  </a:schemeClr>
                </a:solidFill>
              </a:rPr>
              <a:t>LIBERTAD</a:t>
            </a:r>
            <a:r>
              <a:rPr lang="es-MX" sz="3600" b="1" i="1" dirty="0" smtClean="0">
                <a:solidFill>
                  <a:sysClr val="windowText" lastClr="000000"/>
                </a:solidFill>
              </a:rPr>
              <a:t> a los </a:t>
            </a:r>
            <a:r>
              <a:rPr lang="es-MX" sz="3600" b="1" i="1" dirty="0" smtClean="0">
                <a:solidFill>
                  <a:schemeClr val="accent2">
                    <a:lumMod val="50000"/>
                  </a:schemeClr>
                </a:solidFill>
              </a:rPr>
              <a:t>CAUTIVOS</a:t>
            </a:r>
            <a:r>
              <a:rPr lang="es-MX" sz="3600" b="1" i="1" dirty="0" smtClean="0">
                <a:solidFill>
                  <a:sysClr val="windowText" lastClr="000000"/>
                </a:solidFill>
              </a:rPr>
              <a:t>, </a:t>
            </a:r>
            <a:br>
              <a:rPr lang="es-MX" sz="3600" b="1" i="1" dirty="0" smtClean="0">
                <a:solidFill>
                  <a:sysClr val="windowText" lastClr="000000"/>
                </a:solidFill>
              </a:rPr>
            </a:br>
            <a:r>
              <a:rPr lang="es-MX" sz="3600" b="1" i="1" dirty="0" smtClean="0">
                <a:solidFill>
                  <a:sysClr val="windowText" lastClr="000000"/>
                </a:solidFill>
              </a:rPr>
              <a:t>y vista a los ciegos; a poner en </a:t>
            </a:r>
            <a:r>
              <a:rPr lang="es-MX" sz="3600" b="1" i="1" dirty="0" smtClean="0"/>
              <a:t>libertad</a:t>
            </a:r>
            <a:r>
              <a:rPr lang="es-MX" sz="3600" b="1" i="1" dirty="0" smtClean="0">
                <a:solidFill>
                  <a:sysClr val="windowText" lastClr="000000"/>
                </a:solidFill>
              </a:rPr>
              <a:t> </a:t>
            </a:r>
            <a:br>
              <a:rPr lang="es-MX" sz="3600" b="1" i="1" dirty="0" smtClean="0">
                <a:solidFill>
                  <a:sysClr val="windowText" lastClr="000000"/>
                </a:solidFill>
              </a:rPr>
            </a:br>
            <a:r>
              <a:rPr lang="es-MX" sz="3600" b="1" i="1" dirty="0" smtClean="0">
                <a:solidFill>
                  <a:sysClr val="windowText" lastClr="000000"/>
                </a:solidFill>
              </a:rPr>
              <a:t>los </a:t>
            </a:r>
            <a:r>
              <a:rPr lang="es-MX" sz="3600" b="1" i="1" dirty="0" smtClean="0">
                <a:solidFill>
                  <a:schemeClr val="accent2">
                    <a:lumMod val="50000"/>
                  </a:schemeClr>
                </a:solidFill>
              </a:rPr>
              <a:t>OPRIMIDOS</a:t>
            </a:r>
            <a:r>
              <a:rPr lang="es-MX" sz="3600" b="1" i="1" dirty="0" smtClean="0">
                <a:solidFill>
                  <a:sysClr val="windowText" lastClr="000000"/>
                </a:solidFill>
              </a:rPr>
              <a:t>.”   </a:t>
            </a:r>
            <a:r>
              <a:rPr lang="es-MX" sz="3600" b="1" dirty="0" smtClean="0">
                <a:solidFill>
                  <a:sysClr val="windowText" lastClr="000000"/>
                </a:solidFill>
              </a:rPr>
              <a:t>Lucas 4:18</a:t>
            </a:r>
          </a:p>
        </p:txBody>
      </p:sp>
    </p:spTree>
    <p:extLst>
      <p:ext uri="{BB962C8B-B14F-4D97-AF65-F5344CB8AC3E}">
        <p14:creationId xmlns:p14="http://schemas.microsoft.com/office/powerpoint/2010/main" val="110625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096000"/>
          </a:xfrm>
          <a:solidFill>
            <a:schemeClr val="bg1">
              <a:lumMod val="75000"/>
              <a:alpha val="75000"/>
            </a:schemeClr>
          </a:solidFill>
        </p:spPr>
        <p:txBody>
          <a:bodyPr anchor="ctr">
            <a:noAutofit/>
          </a:bodyPr>
          <a:lstStyle/>
          <a:p>
            <a:pPr marL="0" indent="0">
              <a:spcBef>
                <a:spcPts val="0"/>
              </a:spcBef>
              <a:buAutoNum type="arabicPeriod"/>
              <a:tabLst>
                <a:tab pos="576263" algn="l"/>
                <a:tab pos="1027113" algn="l"/>
              </a:tabLst>
            </a:pPr>
            <a:r>
              <a:rPr lang="es-MX" sz="4000" b="1" dirty="0" smtClean="0">
                <a:solidFill>
                  <a:sysClr val="windowText" lastClr="000000"/>
                </a:solidFill>
              </a:rPr>
              <a:t> 	Libres del Yugo de Esclavitud</a:t>
            </a:r>
          </a:p>
          <a:p>
            <a:pPr marL="0" indent="0">
              <a:spcBef>
                <a:spcPts val="0"/>
              </a:spcBef>
              <a:buAutoNum type="arabicPeriod"/>
              <a:tabLst>
                <a:tab pos="576263" algn="l"/>
                <a:tab pos="1027113" algn="l"/>
              </a:tabLst>
            </a:pPr>
            <a:endParaRPr lang="es-MX" sz="4000" b="1" dirty="0" smtClean="0">
              <a:solidFill>
                <a:sysClr val="windowText" lastClr="000000"/>
              </a:solidFill>
            </a:endParaRPr>
          </a:p>
          <a:p>
            <a:pPr marL="0" lvl="1" indent="0">
              <a:spcBef>
                <a:spcPts val="0"/>
              </a:spcBef>
              <a:buNone/>
              <a:tabLst>
                <a:tab pos="576263" algn="l"/>
                <a:tab pos="1027113" algn="l"/>
              </a:tabLst>
            </a:pPr>
            <a:r>
              <a:rPr lang="es-MX" sz="4000" b="1" dirty="0" smtClean="0">
                <a:solidFill>
                  <a:sysClr val="windowText" lastClr="000000"/>
                </a:solidFill>
              </a:rPr>
              <a:t>	•	La misericordia de Dios 					nos puede liberar</a:t>
            </a:r>
          </a:p>
          <a:p>
            <a:pPr marL="0" lvl="1" indent="0">
              <a:spcBef>
                <a:spcPts val="0"/>
              </a:spcBef>
              <a:buNone/>
              <a:tabLst>
                <a:tab pos="576263" algn="l"/>
                <a:tab pos="1027113" algn="l"/>
              </a:tabLst>
            </a:pPr>
            <a:endParaRPr lang="es-MX" sz="4000" b="1" dirty="0" smtClean="0">
              <a:solidFill>
                <a:sysClr val="windowText" lastClr="000000"/>
              </a:solidFill>
            </a:endParaRPr>
          </a:p>
          <a:p>
            <a:pPr marL="0" indent="0" algn="ctr">
              <a:spcBef>
                <a:spcPts val="0"/>
              </a:spcBef>
              <a:buNone/>
              <a:tabLst>
                <a:tab pos="576263" algn="l"/>
                <a:tab pos="1027113" algn="l"/>
              </a:tabLst>
            </a:pPr>
            <a:r>
              <a:rPr lang="es-MX" sz="4000" b="1" i="1" dirty="0" smtClean="0">
                <a:solidFill>
                  <a:sysClr val="windowText" lastClr="000000"/>
                </a:solidFill>
              </a:rPr>
              <a:t>“Estad, pues, firmes en la libertad con que Cristo nos hizo libres, y no estéis otra vez sujetos al </a:t>
            </a:r>
            <a:r>
              <a:rPr lang="es-MX" sz="4000" b="1" i="1" dirty="0" smtClean="0">
                <a:solidFill>
                  <a:schemeClr val="accent2">
                    <a:lumMod val="50000"/>
                  </a:schemeClr>
                </a:solidFill>
              </a:rPr>
              <a:t>YUGO</a:t>
            </a:r>
            <a:r>
              <a:rPr lang="es-MX" sz="4000" b="1" i="1" dirty="0" smtClean="0">
                <a:solidFill>
                  <a:sysClr val="windowText" lastClr="000000"/>
                </a:solidFill>
              </a:rPr>
              <a:t> de esclavitud.”</a:t>
            </a:r>
            <a:r>
              <a:rPr lang="es-MX" sz="4000" b="1" dirty="0" smtClean="0">
                <a:solidFill>
                  <a:sysClr val="windowText" lastClr="000000"/>
                </a:solidFill>
              </a:rPr>
              <a:t> Gálatas 5:1</a:t>
            </a:r>
          </a:p>
        </p:txBody>
      </p:sp>
    </p:spTree>
    <p:extLst>
      <p:ext uri="{BB962C8B-B14F-4D97-AF65-F5344CB8AC3E}">
        <p14:creationId xmlns:p14="http://schemas.microsoft.com/office/powerpoint/2010/main" val="403785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038600"/>
          </a:xfrm>
          <a:solidFill>
            <a:schemeClr val="bg1">
              <a:lumMod val="75000"/>
              <a:alpha val="75000"/>
            </a:schemeClr>
          </a:solidFill>
        </p:spPr>
        <p:txBody>
          <a:bodyPr anchor="ctr">
            <a:noAutofit/>
          </a:bodyPr>
          <a:lstStyle/>
          <a:p>
            <a:pPr marL="0" indent="0">
              <a:spcBef>
                <a:spcPts val="0"/>
              </a:spcBef>
              <a:buFont typeface="+mj-lt"/>
              <a:buAutoNum type="arabicPeriod" startAt="2"/>
              <a:tabLst>
                <a:tab pos="688975" algn="l"/>
                <a:tab pos="1195388" algn="l"/>
              </a:tabLst>
            </a:pPr>
            <a:r>
              <a:rPr lang="es-MX" sz="4000" b="1" dirty="0" smtClean="0">
                <a:solidFill>
                  <a:sysClr val="windowText" lastClr="000000"/>
                </a:solidFill>
              </a:rPr>
              <a:t> 	LIBRES DE HERENCIAS FAMILIARES 		DE MALDAD:</a:t>
            </a:r>
          </a:p>
          <a:p>
            <a:pPr marL="0" indent="0">
              <a:spcBef>
                <a:spcPts val="0"/>
              </a:spcBef>
              <a:buNone/>
              <a:tabLst>
                <a:tab pos="688975" algn="l"/>
                <a:tab pos="1195388" algn="l"/>
              </a:tabLst>
            </a:pPr>
            <a:endParaRPr lang="es-MX" sz="4000" b="1" dirty="0" smtClean="0">
              <a:solidFill>
                <a:sysClr val="windowText" lastClr="000000"/>
              </a:solidFill>
            </a:endParaRPr>
          </a:p>
          <a:p>
            <a:pPr marL="0" indent="0" algn="ctr">
              <a:spcBef>
                <a:spcPts val="0"/>
              </a:spcBef>
              <a:buNone/>
              <a:tabLst>
                <a:tab pos="688975" algn="l"/>
                <a:tab pos="1195388" algn="l"/>
              </a:tabLst>
            </a:pPr>
            <a:r>
              <a:rPr lang="es-MX" sz="4000" b="1" dirty="0" smtClean="0">
                <a:solidFill>
                  <a:sysClr val="windowText" lastClr="000000"/>
                </a:solidFill>
              </a:rPr>
              <a:t>Son herencias que los padres pasan a los hijos atreves del convivir diario.</a:t>
            </a:r>
          </a:p>
        </p:txBody>
      </p:sp>
    </p:spTree>
    <p:extLst>
      <p:ext uri="{BB962C8B-B14F-4D97-AF65-F5344CB8AC3E}">
        <p14:creationId xmlns:p14="http://schemas.microsoft.com/office/powerpoint/2010/main" val="208046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91200"/>
          </a:xfrm>
          <a:solidFill>
            <a:schemeClr val="bg1">
              <a:lumMod val="75000"/>
              <a:alpha val="75000"/>
            </a:schemeClr>
          </a:solidFill>
        </p:spPr>
        <p:txBody>
          <a:bodyPr anchor="ctr">
            <a:noAutofit/>
          </a:bodyPr>
          <a:lstStyle/>
          <a:p>
            <a:pPr marL="0" indent="0">
              <a:spcBef>
                <a:spcPts val="0"/>
              </a:spcBef>
              <a:buFontTx/>
              <a:buChar char="-"/>
              <a:tabLst>
                <a:tab pos="393700" algn="l"/>
              </a:tabLst>
            </a:pPr>
            <a:r>
              <a:rPr lang="es-MX" sz="3600" b="1" dirty="0" smtClean="0">
                <a:solidFill>
                  <a:sysClr val="windowText" lastClr="000000"/>
                </a:solidFill>
              </a:rPr>
              <a:t> 	Un niño abusado físicamente puede 	llegar a ser un gran golpeador</a:t>
            </a:r>
          </a:p>
          <a:p>
            <a:pPr marL="0" indent="0">
              <a:spcBef>
                <a:spcPts val="0"/>
              </a:spcBef>
              <a:buNone/>
              <a:tabLst>
                <a:tab pos="393700" algn="l"/>
              </a:tabLst>
            </a:pPr>
            <a:endParaRPr lang="es-MX" sz="3600" b="1" dirty="0">
              <a:solidFill>
                <a:sysClr val="windowText" lastClr="000000"/>
              </a:solidFill>
            </a:endParaRPr>
          </a:p>
          <a:p>
            <a:pPr marL="0" indent="0">
              <a:spcBef>
                <a:spcPts val="0"/>
              </a:spcBef>
              <a:buFontTx/>
              <a:buChar char="-"/>
              <a:tabLst>
                <a:tab pos="393700" algn="l"/>
              </a:tabLst>
            </a:pPr>
            <a:r>
              <a:rPr lang="es-MX" sz="3600" b="1" dirty="0" smtClean="0">
                <a:solidFill>
                  <a:sysClr val="windowText" lastClr="000000"/>
                </a:solidFill>
              </a:rPr>
              <a:t> 	Un niño que ve a sus padres tomar alcohol 	puede llegar a ser un alcohólico</a:t>
            </a:r>
          </a:p>
          <a:p>
            <a:pPr marL="0" indent="0">
              <a:spcBef>
                <a:spcPts val="0"/>
              </a:spcBef>
              <a:buNone/>
              <a:tabLst>
                <a:tab pos="393700" algn="l"/>
              </a:tabLst>
            </a:pPr>
            <a:endParaRPr lang="es-MX" sz="3600" b="1" dirty="0" smtClean="0">
              <a:solidFill>
                <a:sysClr val="windowText" lastClr="000000"/>
              </a:solidFill>
            </a:endParaRPr>
          </a:p>
          <a:p>
            <a:pPr marL="0" indent="0">
              <a:spcBef>
                <a:spcPts val="0"/>
              </a:spcBef>
              <a:buFontTx/>
              <a:buChar char="-"/>
              <a:tabLst>
                <a:tab pos="393700" algn="l"/>
              </a:tabLst>
            </a:pPr>
            <a:r>
              <a:rPr lang="es-MX" sz="3600" b="1" dirty="0" smtClean="0">
                <a:solidFill>
                  <a:sysClr val="windowText" lastClr="000000"/>
                </a:solidFill>
              </a:rPr>
              <a:t> 	Un niño que vive en un ambiente de 	violencia verbal será un ofensor en 	potencia</a:t>
            </a:r>
          </a:p>
        </p:txBody>
      </p:sp>
    </p:spTree>
    <p:extLst>
      <p:ext uri="{BB962C8B-B14F-4D97-AF65-F5344CB8AC3E}">
        <p14:creationId xmlns:p14="http://schemas.microsoft.com/office/powerpoint/2010/main" val="79515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800600"/>
          </a:xfrm>
          <a:solidFill>
            <a:schemeClr val="bg1">
              <a:lumMod val="75000"/>
              <a:alpha val="75000"/>
            </a:schemeClr>
          </a:solidFill>
        </p:spPr>
        <p:txBody>
          <a:bodyPr anchor="ctr">
            <a:noAutofit/>
          </a:bodyPr>
          <a:lstStyle/>
          <a:p>
            <a:pPr marL="0" indent="0" algn="ctr">
              <a:spcBef>
                <a:spcPts val="0"/>
              </a:spcBef>
              <a:buNone/>
            </a:pPr>
            <a:r>
              <a:rPr lang="es-MX" sz="4000" b="1" i="1" dirty="0" smtClean="0">
                <a:solidFill>
                  <a:sysClr val="windowText" lastClr="000000"/>
                </a:solidFill>
              </a:rPr>
              <a:t>“…Porque yo soy Jehová tu Dios, </a:t>
            </a:r>
            <a:br>
              <a:rPr lang="es-MX" sz="4000" b="1" i="1" dirty="0" smtClean="0">
                <a:solidFill>
                  <a:sysClr val="windowText" lastClr="000000"/>
                </a:solidFill>
              </a:rPr>
            </a:br>
            <a:r>
              <a:rPr lang="es-MX" sz="4000" b="1" i="1" dirty="0" smtClean="0">
                <a:solidFill>
                  <a:sysClr val="windowText" lastClr="000000"/>
                </a:solidFill>
              </a:rPr>
              <a:t>fuerte, celoso, que visito la maldad </a:t>
            </a:r>
            <a:br>
              <a:rPr lang="es-MX" sz="4000" b="1" i="1" dirty="0" smtClean="0">
                <a:solidFill>
                  <a:sysClr val="windowText" lastClr="000000"/>
                </a:solidFill>
              </a:rPr>
            </a:br>
            <a:r>
              <a:rPr lang="es-MX" sz="4000" b="1" i="1" dirty="0" smtClean="0">
                <a:solidFill>
                  <a:sysClr val="windowText" lastClr="000000"/>
                </a:solidFill>
              </a:rPr>
              <a:t>de los padres sobre los hijos hasta </a:t>
            </a:r>
            <a:br>
              <a:rPr lang="es-MX" sz="4000" b="1" i="1" dirty="0" smtClean="0">
                <a:solidFill>
                  <a:sysClr val="windowText" lastClr="000000"/>
                </a:solidFill>
              </a:rPr>
            </a:br>
            <a:r>
              <a:rPr lang="es-MX" sz="4000" b="1" i="1" dirty="0" smtClean="0">
                <a:solidFill>
                  <a:sysClr val="windowText" lastClr="000000"/>
                </a:solidFill>
              </a:rPr>
              <a:t>la tercera y cuarta generación </a:t>
            </a:r>
            <a:br>
              <a:rPr lang="es-MX" sz="4000" b="1" i="1" dirty="0" smtClean="0">
                <a:solidFill>
                  <a:sysClr val="windowText" lastClr="000000"/>
                </a:solidFill>
              </a:rPr>
            </a:br>
            <a:r>
              <a:rPr lang="es-MX" sz="4000" b="1" i="1" dirty="0" smtClean="0">
                <a:solidFill>
                  <a:sysClr val="windowText" lastClr="000000"/>
                </a:solidFill>
              </a:rPr>
              <a:t>de los que me aborrecen.” </a:t>
            </a:r>
            <a:br>
              <a:rPr lang="es-MX" sz="4000" b="1" i="1" dirty="0" smtClean="0">
                <a:solidFill>
                  <a:sysClr val="windowText" lastClr="000000"/>
                </a:solidFill>
              </a:rPr>
            </a:br>
            <a:r>
              <a:rPr lang="es-MX" sz="4000" b="1" dirty="0" smtClean="0">
                <a:solidFill>
                  <a:sysClr val="windowText" lastClr="000000"/>
                </a:solidFill>
              </a:rPr>
              <a:t>Génesis 20:5</a:t>
            </a:r>
          </a:p>
        </p:txBody>
      </p:sp>
    </p:spTree>
    <p:extLst>
      <p:ext uri="{BB962C8B-B14F-4D97-AF65-F5344CB8AC3E}">
        <p14:creationId xmlns:p14="http://schemas.microsoft.com/office/powerpoint/2010/main" val="25487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2590800"/>
          </a:xfrm>
          <a:solidFill>
            <a:schemeClr val="bg1">
              <a:lumMod val="75000"/>
              <a:alpha val="75000"/>
            </a:schemeClr>
          </a:solidFill>
        </p:spPr>
        <p:txBody>
          <a:bodyPr anchor="ctr">
            <a:noAutofit/>
          </a:bodyPr>
          <a:lstStyle/>
          <a:p>
            <a:pPr marL="0" indent="0" algn="ctr">
              <a:buNone/>
            </a:pPr>
            <a:r>
              <a:rPr lang="es-MX" sz="4000" b="1" i="1" dirty="0">
                <a:solidFill>
                  <a:sysClr val="windowText" lastClr="000000"/>
                </a:solidFill>
              </a:rPr>
              <a:t>“Y hago misericordia a millares, </a:t>
            </a:r>
            <a:r>
              <a:rPr lang="es-MX" sz="4000" b="1" i="1" dirty="0" smtClean="0">
                <a:solidFill>
                  <a:sysClr val="windowText" lastClr="000000"/>
                </a:solidFill>
              </a:rPr>
              <a:t/>
            </a:r>
            <a:br>
              <a:rPr lang="es-MX" sz="4000" b="1" i="1" dirty="0" smtClean="0">
                <a:solidFill>
                  <a:sysClr val="windowText" lastClr="000000"/>
                </a:solidFill>
              </a:rPr>
            </a:br>
            <a:r>
              <a:rPr lang="es-MX" sz="4000" b="1" i="1" dirty="0" smtClean="0">
                <a:solidFill>
                  <a:sysClr val="windowText" lastClr="000000"/>
                </a:solidFill>
              </a:rPr>
              <a:t>a </a:t>
            </a:r>
            <a:r>
              <a:rPr lang="es-MX" sz="4000" b="1" i="1" dirty="0">
                <a:solidFill>
                  <a:sysClr val="windowText" lastClr="000000"/>
                </a:solidFill>
              </a:rPr>
              <a:t>los que me aman y guardan </a:t>
            </a:r>
            <a:r>
              <a:rPr lang="es-MX" sz="4000" b="1" i="1" dirty="0" smtClean="0">
                <a:solidFill>
                  <a:sysClr val="windowText" lastClr="000000"/>
                </a:solidFill>
              </a:rPr>
              <a:t/>
            </a:r>
            <a:br>
              <a:rPr lang="es-MX" sz="4000" b="1" i="1" dirty="0" smtClean="0">
                <a:solidFill>
                  <a:sysClr val="windowText" lastClr="000000"/>
                </a:solidFill>
              </a:rPr>
            </a:br>
            <a:r>
              <a:rPr lang="es-MX" sz="4000" b="1" i="1" dirty="0" smtClean="0">
                <a:solidFill>
                  <a:sysClr val="windowText" lastClr="000000"/>
                </a:solidFill>
              </a:rPr>
              <a:t>mis </a:t>
            </a:r>
            <a:r>
              <a:rPr lang="es-MX" sz="4000" b="1" i="1" dirty="0">
                <a:solidFill>
                  <a:sysClr val="windowText" lastClr="000000"/>
                </a:solidFill>
              </a:rPr>
              <a:t>mandamientos.” </a:t>
            </a:r>
            <a:r>
              <a:rPr lang="es-MX" sz="4000" b="1" dirty="0">
                <a:solidFill>
                  <a:sysClr val="windowText" lastClr="000000"/>
                </a:solidFill>
              </a:rPr>
              <a:t>Éxodo </a:t>
            </a:r>
            <a:r>
              <a:rPr lang="es-MX" sz="4000" b="1" dirty="0" smtClean="0">
                <a:solidFill>
                  <a:sysClr val="windowText" lastClr="000000"/>
                </a:solidFill>
              </a:rPr>
              <a:t>20:6</a:t>
            </a:r>
          </a:p>
        </p:txBody>
      </p:sp>
    </p:spTree>
    <p:extLst>
      <p:ext uri="{BB962C8B-B14F-4D97-AF65-F5344CB8AC3E}">
        <p14:creationId xmlns:p14="http://schemas.microsoft.com/office/powerpoint/2010/main" val="10201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2590800"/>
          </a:xfrm>
          <a:solidFill>
            <a:schemeClr val="bg1">
              <a:lumMod val="75000"/>
              <a:alpha val="75000"/>
            </a:schemeClr>
          </a:solidFill>
        </p:spPr>
        <p:txBody>
          <a:bodyPr anchor="ctr">
            <a:noAutofit/>
          </a:bodyPr>
          <a:lstStyle/>
          <a:p>
            <a:r>
              <a:rPr lang="es-MX" sz="4000" b="1" dirty="0" smtClean="0">
                <a:solidFill>
                  <a:sysClr val="windowText" lastClr="000000"/>
                </a:solidFill>
              </a:rPr>
              <a:t>Cuando nos entregamos por amor a Cristo su sangre nos limpia de toda herencia de maldad</a:t>
            </a:r>
            <a:endParaRPr lang="es-MX" sz="4000" b="1" dirty="0">
              <a:solidFill>
                <a:sysClr val="windowText" lastClr="000000"/>
              </a:solidFill>
            </a:endParaRPr>
          </a:p>
        </p:txBody>
      </p:sp>
    </p:spTree>
    <p:extLst>
      <p:ext uri="{BB962C8B-B14F-4D97-AF65-F5344CB8AC3E}">
        <p14:creationId xmlns:p14="http://schemas.microsoft.com/office/powerpoint/2010/main" val="10201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JESUCRISTO VINO A LIBERARNOS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3733800"/>
          </a:xfrm>
          <a:solidFill>
            <a:schemeClr val="bg1">
              <a:lumMod val="75000"/>
              <a:alpha val="75000"/>
            </a:schemeClr>
          </a:solidFill>
        </p:spPr>
        <p:txBody>
          <a:bodyPr anchor="ctr">
            <a:noAutofit/>
          </a:bodyPr>
          <a:lstStyle/>
          <a:p>
            <a:pPr marL="742950" indent="-742950">
              <a:buFont typeface="+mj-lt"/>
              <a:buAutoNum type="arabicPeriod" startAt="3"/>
            </a:pPr>
            <a:r>
              <a:rPr lang="es-MX" sz="4000" b="1" dirty="0" smtClean="0">
                <a:solidFill>
                  <a:sysClr val="windowText" lastClr="000000"/>
                </a:solidFill>
              </a:rPr>
              <a:t>LIBRES DE LA MALDICIÓN DE LA LEY</a:t>
            </a:r>
          </a:p>
          <a:p>
            <a:pPr marL="0" indent="0">
              <a:buNone/>
            </a:pPr>
            <a:endParaRPr lang="es-MX" sz="4000" b="1" dirty="0">
              <a:solidFill>
                <a:sysClr val="windowText" lastClr="000000"/>
              </a:solidFill>
            </a:endParaRPr>
          </a:p>
          <a:p>
            <a:pPr marL="0" indent="0" algn="ctr">
              <a:buNone/>
            </a:pPr>
            <a:r>
              <a:rPr lang="es-MX" sz="4000" b="1" i="1" dirty="0" smtClean="0">
                <a:solidFill>
                  <a:sysClr val="windowText" lastClr="000000"/>
                </a:solidFill>
              </a:rPr>
              <a:t>“Cristo </a:t>
            </a:r>
            <a:r>
              <a:rPr lang="es-MX" sz="4000" b="1" i="1" dirty="0" smtClean="0">
                <a:solidFill>
                  <a:schemeClr val="accent2">
                    <a:lumMod val="50000"/>
                  </a:schemeClr>
                </a:solidFill>
              </a:rPr>
              <a:t>NOS REDIMIÓ DE LA MALDICIÓN DE LA LEY</a:t>
            </a:r>
            <a:r>
              <a:rPr lang="es-MX" sz="4000" b="1" i="1" dirty="0" smtClean="0">
                <a:solidFill>
                  <a:sysClr val="windowText" lastClr="000000"/>
                </a:solidFill>
              </a:rPr>
              <a:t>, hecho por nosotros maldición…” Gálatas 3:13</a:t>
            </a:r>
            <a:endParaRPr lang="es-MX" sz="4000" b="1" i="1" dirty="0">
              <a:solidFill>
                <a:sysClr val="windowText" lastClr="000000"/>
              </a:solidFill>
            </a:endParaRPr>
          </a:p>
        </p:txBody>
      </p:sp>
    </p:spTree>
    <p:extLst>
      <p:ext uri="{BB962C8B-B14F-4D97-AF65-F5344CB8AC3E}">
        <p14:creationId xmlns:p14="http://schemas.microsoft.com/office/powerpoint/2010/main" val="10729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3200400"/>
          </a:xfrm>
          <a:solidFill>
            <a:schemeClr val="bg1">
              <a:lumMod val="75000"/>
              <a:alpha val="75000"/>
            </a:schemeClr>
          </a:solidFill>
        </p:spPr>
        <p:txBody>
          <a:bodyPr anchor="ctr">
            <a:noAutofit/>
          </a:bodyPr>
          <a:lstStyle/>
          <a:p>
            <a:pPr marL="0" indent="0" algn="ctr">
              <a:buNone/>
            </a:pPr>
            <a:r>
              <a:rPr lang="es-MX" sz="4000" b="1" i="1" dirty="0" smtClean="0">
                <a:solidFill>
                  <a:sysClr val="windowText" lastClr="000000"/>
                </a:solidFill>
              </a:rPr>
              <a:t>“</a:t>
            </a:r>
            <a:r>
              <a:rPr lang="es-MX" sz="4000" b="1" i="1" dirty="0" smtClean="0">
                <a:solidFill>
                  <a:schemeClr val="accent2">
                    <a:lumMod val="50000"/>
                  </a:schemeClr>
                </a:solidFill>
              </a:rPr>
              <a:t>MALDITO</a:t>
            </a:r>
            <a:r>
              <a:rPr lang="es-MX" sz="4000" b="1" i="1" dirty="0" smtClean="0">
                <a:solidFill>
                  <a:sysClr val="windowText" lastClr="000000"/>
                </a:solidFill>
              </a:rPr>
              <a:t> todo aquel que no permaneciere en todas las cosas escritas en el libro de la ley, para hacerlas.”</a:t>
            </a:r>
            <a:r>
              <a:rPr lang="es-MX" sz="4000" b="1" dirty="0" smtClean="0">
                <a:solidFill>
                  <a:sysClr val="windowText" lastClr="000000"/>
                </a:solidFill>
              </a:rPr>
              <a:t> Gálatas 3:20</a:t>
            </a:r>
          </a:p>
        </p:txBody>
      </p:sp>
    </p:spTree>
    <p:extLst>
      <p:ext uri="{BB962C8B-B14F-4D97-AF65-F5344CB8AC3E}">
        <p14:creationId xmlns:p14="http://schemas.microsoft.com/office/powerpoint/2010/main" val="37230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3276600"/>
          </a:xfrm>
          <a:solidFill>
            <a:schemeClr val="bg1">
              <a:lumMod val="75000"/>
              <a:alpha val="75000"/>
            </a:schemeClr>
          </a:solidFill>
        </p:spPr>
        <p:txBody>
          <a:bodyPr anchor="ctr">
            <a:noAutofit/>
          </a:bodyPr>
          <a:lstStyle/>
          <a:p>
            <a:pPr marL="0" indent="0" algn="ctr">
              <a:buNone/>
            </a:pPr>
            <a:r>
              <a:rPr lang="es-MX" sz="4000" b="1" i="1" dirty="0" smtClean="0">
                <a:solidFill>
                  <a:sysClr val="windowText" lastClr="000000"/>
                </a:solidFill>
              </a:rPr>
              <a:t>“Para que </a:t>
            </a:r>
            <a:r>
              <a:rPr lang="es-MX" sz="4000" b="1" i="1" dirty="0" smtClean="0">
                <a:solidFill>
                  <a:schemeClr val="accent2">
                    <a:lumMod val="50000"/>
                  </a:schemeClr>
                </a:solidFill>
              </a:rPr>
              <a:t>REDIMIESE</a:t>
            </a:r>
            <a:r>
              <a:rPr lang="es-MX" sz="4000" b="1" i="1" dirty="0" smtClean="0">
                <a:solidFill>
                  <a:sysClr val="windowText" lastClr="000000"/>
                </a:solidFill>
              </a:rPr>
              <a:t> a los que </a:t>
            </a:r>
            <a:br>
              <a:rPr lang="es-MX" sz="4000" b="1" i="1" dirty="0" smtClean="0">
                <a:solidFill>
                  <a:sysClr val="windowText" lastClr="000000"/>
                </a:solidFill>
              </a:rPr>
            </a:br>
            <a:r>
              <a:rPr lang="es-MX" sz="4000" b="1" i="1" dirty="0" smtClean="0">
                <a:solidFill>
                  <a:sysClr val="windowText" lastClr="000000"/>
                </a:solidFill>
              </a:rPr>
              <a:t>estaban bajo la ley, a fin de que recibiésemos la adopción de hijos.”</a:t>
            </a:r>
            <a:r>
              <a:rPr lang="es-MX" sz="4000" b="1" dirty="0" smtClean="0">
                <a:solidFill>
                  <a:sysClr val="windowText" lastClr="000000"/>
                </a:solidFill>
              </a:rPr>
              <a:t> Gálatas 4:5</a:t>
            </a:r>
          </a:p>
        </p:txBody>
      </p:sp>
    </p:spTree>
    <p:extLst>
      <p:ext uri="{BB962C8B-B14F-4D97-AF65-F5344CB8AC3E}">
        <p14:creationId xmlns:p14="http://schemas.microsoft.com/office/powerpoint/2010/main" val="37230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ENTRANDO EN SU PRESENCIA</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905000"/>
            <a:ext cx="8686800" cy="4191000"/>
          </a:xfrm>
          <a:solidFill>
            <a:schemeClr val="bg1">
              <a:lumMod val="75000"/>
              <a:alpha val="75000"/>
            </a:schemeClr>
          </a:solidFill>
        </p:spPr>
        <p:txBody>
          <a:bodyPr anchor="t">
            <a:noAutofit/>
          </a:bodyPr>
          <a:lstStyle/>
          <a:p>
            <a:pPr>
              <a:spcBef>
                <a:spcPts val="0"/>
              </a:spcBef>
            </a:pPr>
            <a:r>
              <a:rPr lang="es-MX" sz="3600" b="1" dirty="0" smtClean="0">
                <a:solidFill>
                  <a:sysClr val="windowText" lastClr="000000"/>
                </a:solidFill>
              </a:rPr>
              <a:t>A NOSOTROS - Retos espirituales dan la seguridad que Dios va adelante para mostrar:</a:t>
            </a:r>
          </a:p>
          <a:p>
            <a:pPr lvl="1">
              <a:spcBef>
                <a:spcPts val="0"/>
              </a:spcBef>
              <a:buFontTx/>
              <a:buChar char="-"/>
            </a:pPr>
            <a:r>
              <a:rPr lang="es-MX" sz="3600" b="1" dirty="0">
                <a:solidFill>
                  <a:sysClr val="windowText" lastClr="000000"/>
                </a:solidFill>
              </a:rPr>
              <a:t>L</a:t>
            </a:r>
            <a:r>
              <a:rPr lang="es-MX" sz="3600" b="1" dirty="0" smtClean="0">
                <a:solidFill>
                  <a:sysClr val="windowText" lastClr="000000"/>
                </a:solidFill>
              </a:rPr>
              <a:t>a Senda de la </a:t>
            </a:r>
            <a:r>
              <a:rPr lang="es-MX" sz="3600" b="1" dirty="0" smtClean="0">
                <a:solidFill>
                  <a:schemeClr val="accent2">
                    <a:lumMod val="50000"/>
                  </a:schemeClr>
                </a:solidFill>
              </a:rPr>
              <a:t>VIDA</a:t>
            </a:r>
            <a:r>
              <a:rPr lang="es-MX" sz="3600" b="1" dirty="0" smtClean="0">
                <a:solidFill>
                  <a:sysClr val="windowText" lastClr="000000"/>
                </a:solidFill>
              </a:rPr>
              <a:t>.</a:t>
            </a:r>
          </a:p>
          <a:p>
            <a:pPr marL="347663" indent="0">
              <a:spcBef>
                <a:spcPts val="0"/>
              </a:spcBef>
              <a:buNone/>
            </a:pPr>
            <a:endParaRPr lang="es-MX" sz="3600" b="1" dirty="0" smtClean="0">
              <a:solidFill>
                <a:sysClr val="windowText" lastClr="000000"/>
              </a:solidFill>
            </a:endParaRPr>
          </a:p>
          <a:p>
            <a:pPr marL="347663" indent="0">
              <a:spcBef>
                <a:spcPts val="0"/>
              </a:spcBef>
              <a:buNone/>
            </a:pPr>
            <a:r>
              <a:rPr lang="es-MX" sz="3600" b="1" dirty="0" smtClean="0">
                <a:solidFill>
                  <a:sysClr val="windowText" lastClr="000000"/>
                </a:solidFill>
              </a:rPr>
              <a:t>Al dejar atrás:</a:t>
            </a:r>
          </a:p>
          <a:p>
            <a:pPr lvl="1">
              <a:spcBef>
                <a:spcPts val="0"/>
              </a:spcBef>
              <a:buFontTx/>
              <a:buChar char="-"/>
            </a:pPr>
            <a:r>
              <a:rPr lang="es-MX" sz="3600" b="1" dirty="0" smtClean="0">
                <a:solidFill>
                  <a:sysClr val="windowText" lastClr="000000"/>
                </a:solidFill>
              </a:rPr>
              <a:t>La Senda de la </a:t>
            </a:r>
            <a:r>
              <a:rPr lang="es-MX" sz="3600" b="1" dirty="0" smtClean="0">
                <a:solidFill>
                  <a:schemeClr val="accent2">
                    <a:lumMod val="50000"/>
                  </a:schemeClr>
                </a:solidFill>
              </a:rPr>
              <a:t>MUERTE</a:t>
            </a:r>
            <a:r>
              <a:rPr lang="es-MX" sz="3600" b="1" dirty="0" smtClean="0">
                <a:solidFill>
                  <a:sysClr val="windowText" lastClr="000000"/>
                </a:solidFill>
              </a:rPr>
              <a:t>.</a:t>
            </a:r>
          </a:p>
          <a:p>
            <a:pPr marL="0" indent="0">
              <a:spcBef>
                <a:spcPts val="0"/>
              </a:spcBef>
              <a:buNone/>
            </a:pPr>
            <a:endParaRPr lang="es-MX" sz="3600" b="1" dirty="0" smtClean="0">
              <a:solidFill>
                <a:sysClr val="windowText" lastClr="000000"/>
              </a:solidFill>
            </a:endParaRPr>
          </a:p>
        </p:txBody>
      </p:sp>
    </p:spTree>
    <p:extLst>
      <p:ext uri="{BB962C8B-B14F-4D97-AF65-F5344CB8AC3E}">
        <p14:creationId xmlns:p14="http://schemas.microsoft.com/office/powerpoint/2010/main" val="31549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JESUCRISTO VINO A LIBERARNOS</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00600"/>
          </a:xfrm>
          <a:solidFill>
            <a:schemeClr val="bg1">
              <a:lumMod val="75000"/>
              <a:alpha val="75000"/>
            </a:schemeClr>
          </a:solidFill>
        </p:spPr>
        <p:txBody>
          <a:bodyPr anchor="t">
            <a:noAutofit/>
          </a:bodyPr>
          <a:lstStyle/>
          <a:p>
            <a:pPr marL="0" indent="0">
              <a:spcBef>
                <a:spcPts val="0"/>
              </a:spcBef>
              <a:buFont typeface="+mj-lt"/>
              <a:buAutoNum type="arabicPeriod" startAt="4"/>
              <a:tabLst>
                <a:tab pos="633413" algn="l"/>
              </a:tabLst>
            </a:pPr>
            <a:r>
              <a:rPr lang="es-MX" sz="4000" b="1" dirty="0" smtClean="0">
                <a:solidFill>
                  <a:sysClr val="windowText" lastClr="000000"/>
                </a:solidFill>
              </a:rPr>
              <a:t> 	LIBRES PARA ACERCARNOS 			A LA PRESENCIA DE DIOS</a:t>
            </a:r>
          </a:p>
          <a:p>
            <a:pPr marL="0" lvl="1" indent="0">
              <a:spcBef>
                <a:spcPts val="0"/>
              </a:spcBef>
              <a:buNone/>
              <a:tabLst>
                <a:tab pos="633413" algn="l"/>
              </a:tabLst>
            </a:pPr>
            <a:endParaRPr lang="es-MX" sz="4000" b="1" dirty="0" smtClean="0">
              <a:solidFill>
                <a:sysClr val="windowText" lastClr="000000"/>
              </a:solidFill>
            </a:endParaRPr>
          </a:p>
          <a:p>
            <a:pPr marL="0" lvl="1" indent="0">
              <a:spcBef>
                <a:spcPts val="0"/>
              </a:spcBef>
              <a:buNone/>
              <a:tabLst>
                <a:tab pos="633413" algn="l"/>
              </a:tabLst>
            </a:pPr>
            <a:r>
              <a:rPr lang="es-MX" sz="3600" b="1" dirty="0" smtClean="0">
                <a:solidFill>
                  <a:sysClr val="windowText" lastClr="000000"/>
                </a:solidFill>
              </a:rPr>
              <a:t>	- 	Jesús traspasó los cielos e intercede 			por nosotros</a:t>
            </a:r>
          </a:p>
          <a:p>
            <a:pPr marL="0" lvl="1" indent="0">
              <a:spcBef>
                <a:spcPts val="0"/>
              </a:spcBef>
              <a:buNone/>
              <a:tabLst>
                <a:tab pos="633413" algn="l"/>
              </a:tabLst>
            </a:pPr>
            <a:endParaRPr lang="es-MX" sz="3600" b="1" dirty="0" smtClean="0">
              <a:solidFill>
                <a:sysClr val="windowText" lastClr="000000"/>
              </a:solidFill>
            </a:endParaRPr>
          </a:p>
          <a:p>
            <a:pPr marL="0" lvl="1" indent="0">
              <a:spcBef>
                <a:spcPts val="0"/>
              </a:spcBef>
              <a:buNone/>
              <a:tabLst>
                <a:tab pos="633413" algn="l"/>
              </a:tabLst>
            </a:pPr>
            <a:r>
              <a:rPr lang="es-MX" sz="3600" b="1" dirty="0" smtClean="0">
                <a:solidFill>
                  <a:sysClr val="windowText" lastClr="000000"/>
                </a:solidFill>
              </a:rPr>
              <a:t>	-	Somos libres para acercarnos 				al trono de la gracia</a:t>
            </a:r>
          </a:p>
        </p:txBody>
      </p:sp>
    </p:spTree>
    <p:extLst>
      <p:ext uri="{BB962C8B-B14F-4D97-AF65-F5344CB8AC3E}">
        <p14:creationId xmlns:p14="http://schemas.microsoft.com/office/powerpoint/2010/main" val="38051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096000"/>
          </a:xfrm>
          <a:solidFill>
            <a:schemeClr val="bg1">
              <a:lumMod val="75000"/>
              <a:alpha val="75000"/>
            </a:schemeClr>
          </a:solidFill>
        </p:spPr>
        <p:txBody>
          <a:bodyPr anchor="ctr">
            <a:noAutofit/>
          </a:bodyPr>
          <a:lstStyle/>
          <a:p>
            <a:pPr marL="0" indent="0" algn="ctr">
              <a:buNone/>
            </a:pPr>
            <a:r>
              <a:rPr lang="es-MX" sz="3600" b="1" i="1" dirty="0" smtClean="0">
                <a:solidFill>
                  <a:sysClr val="windowText" lastClr="000000"/>
                </a:solidFill>
              </a:rPr>
              <a:t>“Por tanto, teniendo un gran sumo sacerdote que traspaso los cielos, Jesús el Hijo de Dios, retengamos nuestra profesión. Porque no tenemos un sumo sacerdote que no pueda compadecerse de nuestras debilidades, sino uno que fue tentado en toda según nuestra semejanza, pero sin pecado. </a:t>
            </a:r>
            <a:r>
              <a:rPr lang="es-MX" sz="3600" b="1" i="1" dirty="0" smtClean="0">
                <a:solidFill>
                  <a:schemeClr val="accent2">
                    <a:lumMod val="50000"/>
                  </a:schemeClr>
                </a:solidFill>
              </a:rPr>
              <a:t>ACERQUÉMONOS</a:t>
            </a:r>
            <a:r>
              <a:rPr lang="es-MX" sz="3600" b="1" i="1" dirty="0" smtClean="0">
                <a:solidFill>
                  <a:sysClr val="windowText" lastClr="000000"/>
                </a:solidFill>
              </a:rPr>
              <a:t>, pues, confiadamente al trono de la gracia, para alcanzar misericordia y hallar gracia para el oportuno socorro.”   </a:t>
            </a:r>
            <a:r>
              <a:rPr lang="es-MX" sz="3600" b="1" dirty="0" smtClean="0">
                <a:solidFill>
                  <a:sysClr val="windowText" lastClr="000000"/>
                </a:solidFill>
              </a:rPr>
              <a:t>Hebreos 4:14-16</a:t>
            </a:r>
          </a:p>
        </p:txBody>
      </p:sp>
    </p:spTree>
    <p:extLst>
      <p:ext uri="{BB962C8B-B14F-4D97-AF65-F5344CB8AC3E}">
        <p14:creationId xmlns:p14="http://schemas.microsoft.com/office/powerpoint/2010/main" val="81014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953000"/>
          </a:xfrm>
          <a:solidFill>
            <a:schemeClr val="bg1">
              <a:lumMod val="75000"/>
              <a:alpha val="75000"/>
            </a:schemeClr>
          </a:solidFill>
        </p:spPr>
        <p:txBody>
          <a:bodyPr anchor="ctr">
            <a:noAutofit/>
          </a:bodyPr>
          <a:lstStyle/>
          <a:p>
            <a:pPr marL="0" indent="0">
              <a:spcBef>
                <a:spcPts val="0"/>
              </a:spcBef>
              <a:tabLst>
                <a:tab pos="520700" algn="l"/>
              </a:tabLst>
            </a:pPr>
            <a:r>
              <a:rPr lang="es-MX" sz="4000" b="1" dirty="0" smtClean="0">
                <a:solidFill>
                  <a:sysClr val="windowText" lastClr="000000"/>
                </a:solidFill>
              </a:rPr>
              <a:t> 	Libres para seguir las pisadas 		de Cristo en la </a:t>
            </a:r>
            <a:r>
              <a:rPr lang="es-MX" sz="4000" b="1" dirty="0">
                <a:solidFill>
                  <a:sysClr val="windowText" lastClr="000000"/>
                </a:solidFill>
              </a:rPr>
              <a:t>S</a:t>
            </a:r>
            <a:r>
              <a:rPr lang="es-MX" sz="4000" b="1" dirty="0" smtClean="0">
                <a:solidFill>
                  <a:sysClr val="windowText" lastClr="000000"/>
                </a:solidFill>
              </a:rPr>
              <a:t>enda de la Vida</a:t>
            </a:r>
          </a:p>
          <a:p>
            <a:pPr marL="0" indent="0">
              <a:spcBef>
                <a:spcPts val="0"/>
              </a:spcBef>
              <a:tabLst>
                <a:tab pos="520700" algn="l"/>
              </a:tabLst>
            </a:pPr>
            <a:endParaRPr lang="es-MX" sz="4000" b="1" dirty="0" smtClean="0">
              <a:solidFill>
                <a:sysClr val="windowText" lastClr="000000"/>
              </a:solidFill>
            </a:endParaRPr>
          </a:p>
          <a:p>
            <a:pPr marL="0" indent="0" algn="ctr">
              <a:spcBef>
                <a:spcPts val="0"/>
              </a:spcBef>
              <a:buNone/>
              <a:tabLst>
                <a:tab pos="520700" algn="l"/>
              </a:tabLst>
            </a:pPr>
            <a:r>
              <a:rPr lang="es-MX" sz="4000" b="1" i="1" dirty="0" smtClean="0">
                <a:solidFill>
                  <a:sysClr val="windowText" lastClr="000000"/>
                </a:solidFill>
              </a:rPr>
              <a:t>“Pues para esto fuisteis llamados; porque también Cristo padeció por nosotros, dejándonos ejemplo, para </a:t>
            </a:r>
            <a:br>
              <a:rPr lang="es-MX" sz="4000" b="1" i="1" dirty="0" smtClean="0">
                <a:solidFill>
                  <a:sysClr val="windowText" lastClr="000000"/>
                </a:solidFill>
              </a:rPr>
            </a:br>
            <a:r>
              <a:rPr lang="es-MX" sz="4000" b="1" i="1" dirty="0" smtClean="0">
                <a:solidFill>
                  <a:sysClr val="windowText" lastClr="000000"/>
                </a:solidFill>
              </a:rPr>
              <a:t>que sigáis sus pisadas.” </a:t>
            </a:r>
            <a:r>
              <a:rPr lang="es-MX" sz="4000" b="1" dirty="0" smtClean="0">
                <a:solidFill>
                  <a:sysClr val="windowText" lastClr="000000"/>
                </a:solidFill>
              </a:rPr>
              <a:t>1 Pedro 2:21</a:t>
            </a:r>
          </a:p>
        </p:txBody>
      </p:sp>
    </p:spTree>
    <p:extLst>
      <p:ext uri="{BB962C8B-B14F-4D97-AF65-F5344CB8AC3E}">
        <p14:creationId xmlns:p14="http://schemas.microsoft.com/office/powerpoint/2010/main" val="103360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771" y="1752600"/>
            <a:ext cx="9144000" cy="1981200"/>
          </a:xfrm>
          <a:solidFill>
            <a:schemeClr val="accent3">
              <a:lumMod val="75000"/>
              <a:alpha val="75000"/>
            </a:schemeClr>
          </a:solidFill>
          <a:effectLst/>
        </p:spPr>
        <p:txBody>
          <a:bodyPr anchor="ctr">
            <a:normAutofit/>
          </a:bodyPr>
          <a:lstStyle/>
          <a:p>
            <a:pPr algn="ctr"/>
            <a:r>
              <a:rPr lang="es-MX" sz="6000" b="1" dirty="0" smtClean="0">
                <a:ln w="3175">
                  <a:solidFill>
                    <a:schemeClr val="tx1"/>
                  </a:solidFill>
                </a:ln>
                <a:solidFill>
                  <a:schemeClr val="bg1"/>
                </a:solidFill>
                <a:effectLst>
                  <a:outerShdw blurRad="38100" dist="38100" dir="2700000" algn="tl">
                    <a:srgbClr val="000000">
                      <a:alpha val="43137"/>
                    </a:srgbClr>
                  </a:outerShdw>
                </a:effectLst>
                <a:latin typeface="Lucida Handwriting" pitchFamily="66" charset="0"/>
              </a:rPr>
              <a:t>El Retiro de </a:t>
            </a:r>
            <a:br>
              <a:rPr lang="es-MX" sz="6000" b="1" dirty="0" smtClean="0">
                <a:ln w="3175">
                  <a:solidFill>
                    <a:schemeClr val="tx1"/>
                  </a:solidFill>
                </a:ln>
                <a:solidFill>
                  <a:schemeClr val="bg1"/>
                </a:solidFill>
                <a:effectLst>
                  <a:outerShdw blurRad="38100" dist="38100" dir="2700000" algn="tl">
                    <a:srgbClr val="000000">
                      <a:alpha val="43137"/>
                    </a:srgbClr>
                  </a:outerShdw>
                </a:effectLst>
                <a:latin typeface="Lucida Handwriting" pitchFamily="66" charset="0"/>
              </a:rPr>
            </a:br>
            <a:r>
              <a:rPr lang="es-MX" sz="6000" b="1" dirty="0" smtClean="0">
                <a:ln w="3175">
                  <a:solidFill>
                    <a:schemeClr val="tx1"/>
                  </a:solidFill>
                </a:ln>
                <a:solidFill>
                  <a:schemeClr val="bg1"/>
                </a:solidFill>
                <a:effectLst>
                  <a:outerShdw blurRad="38100" dist="38100" dir="2700000" algn="tl">
                    <a:srgbClr val="000000">
                      <a:alpha val="43137"/>
                    </a:srgbClr>
                  </a:outerShdw>
                </a:effectLst>
                <a:latin typeface="Lucida Handwriting" pitchFamily="66" charset="0"/>
              </a:rPr>
              <a:t>Fin de Semana</a:t>
            </a:r>
            <a:endParaRPr lang="es-MX" sz="4400" i="1" dirty="0">
              <a:solidFill>
                <a:schemeClr val="tx1"/>
              </a:solidFill>
              <a:effectLst>
                <a:outerShdw blurRad="38100" dist="38100" dir="2700000" algn="tl">
                  <a:srgbClr val="000000">
                    <a:alpha val="43137"/>
                  </a:srgbClr>
                </a:outerShdw>
              </a:effectLst>
              <a:latin typeface="Myriad Pro Light" pitchFamily="34" charset="0"/>
            </a:endParaRPr>
          </a:p>
        </p:txBody>
      </p:sp>
    </p:spTree>
    <p:extLst>
      <p:ext uri="{BB962C8B-B14F-4D97-AF65-F5344CB8AC3E}">
        <p14:creationId xmlns:p14="http://schemas.microsoft.com/office/powerpoint/2010/main" val="74293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838200"/>
            <a:ext cx="8686800" cy="3170099"/>
          </a:xfrm>
          <a:prstGeom prst="rect">
            <a:avLst/>
          </a:prstGeom>
          <a:solidFill>
            <a:schemeClr val="bg1">
              <a:lumMod val="85000"/>
              <a:alpha val="75000"/>
            </a:schemeClr>
          </a:solidFill>
        </p:spPr>
        <p:txBody>
          <a:bodyPr wrap="square" rtlCol="0">
            <a:spAutoFit/>
          </a:bodyPr>
          <a:lstStyle/>
          <a:p>
            <a:pPr marL="742950" indent="-742950">
              <a:buAutoNum type="arabicPeriod"/>
            </a:pPr>
            <a:r>
              <a:rPr lang="es-MX" sz="4000" b="1" dirty="0" smtClean="0"/>
              <a:t>¿CÓMO ES EL RETIRO?</a:t>
            </a:r>
          </a:p>
          <a:p>
            <a:pPr marL="742950" indent="-742950">
              <a:buAutoNum type="arabicPeriod"/>
            </a:pPr>
            <a:endParaRPr lang="es-MX" sz="4000" b="1" dirty="0" smtClean="0"/>
          </a:p>
          <a:p>
            <a:pPr marL="742950" indent="-742950">
              <a:tabLst>
                <a:tab pos="1195388" algn="l"/>
              </a:tabLst>
            </a:pPr>
            <a:r>
              <a:rPr lang="es-MX" sz="4000" b="1" dirty="0" smtClean="0"/>
              <a:t>	-	Una forma de apartarse de las 	actividades diarias de la vida para 	ir a un lugar tranquilo y descansar.</a:t>
            </a:r>
          </a:p>
        </p:txBody>
      </p:sp>
    </p:spTree>
    <p:extLst>
      <p:ext uri="{BB962C8B-B14F-4D97-AF65-F5344CB8AC3E}">
        <p14:creationId xmlns:p14="http://schemas.microsoft.com/office/powerpoint/2010/main" val="74293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50000"/>
              <a:alpha val="75000"/>
            </a:schemeClr>
          </a:solidFill>
        </p:spPr>
        <p:txBody>
          <a:bodyPr>
            <a:noAutofit/>
          </a:bodyPr>
          <a:lstStyle/>
          <a:p>
            <a:r>
              <a:rPr lang="es-MX" sz="3600"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¿QUÉ ES LO QUE USTED PUEDE EXPERIMENTAR EN EL RETIRO?</a:t>
            </a:r>
            <a:endParaRPr lang="es-MX" sz="3600"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2133600"/>
            <a:ext cx="8686800" cy="2209800"/>
          </a:xfrm>
          <a:solidFill>
            <a:schemeClr val="bg1">
              <a:lumMod val="75000"/>
              <a:alpha val="75000"/>
            </a:schemeClr>
          </a:solidFill>
        </p:spPr>
        <p:txBody>
          <a:bodyPr>
            <a:noAutofit/>
          </a:bodyPr>
          <a:lstStyle/>
          <a:p>
            <a:pPr marL="0" indent="0">
              <a:spcBef>
                <a:spcPts val="0"/>
              </a:spcBef>
              <a:buNone/>
              <a:tabLst>
                <a:tab pos="338138" algn="l"/>
                <a:tab pos="688975" algn="l"/>
                <a:tab pos="1082675" algn="l"/>
              </a:tabLst>
            </a:pPr>
            <a:r>
              <a:rPr lang="es-MX" sz="3600" b="1" dirty="0" smtClean="0">
                <a:solidFill>
                  <a:sysClr val="windowText" lastClr="000000"/>
                </a:solidFill>
              </a:rPr>
              <a:t>•	Arrepentimiento:</a:t>
            </a:r>
          </a:p>
          <a:p>
            <a:pPr marL="0" lvl="1" indent="0">
              <a:spcBef>
                <a:spcPts val="0"/>
              </a:spcBef>
              <a:buNone/>
              <a:tabLst>
                <a:tab pos="338138" algn="l"/>
                <a:tab pos="688975" algn="l"/>
                <a:tab pos="1082675" algn="l"/>
              </a:tabLst>
            </a:pPr>
            <a:endParaRPr lang="es-MX" sz="3600" b="1" dirty="0" smtClean="0">
              <a:solidFill>
                <a:sysClr val="windowText" lastClr="000000"/>
              </a:solidFill>
            </a:endParaRPr>
          </a:p>
          <a:p>
            <a:pPr marL="0" lvl="1" indent="0">
              <a:spcBef>
                <a:spcPts val="0"/>
              </a:spcBef>
              <a:buNone/>
              <a:tabLst>
                <a:tab pos="338138" algn="l"/>
                <a:tab pos="688975" algn="l"/>
                <a:tab pos="1082675" algn="l"/>
              </a:tabLst>
            </a:pPr>
            <a:r>
              <a:rPr lang="es-MX" sz="3600" b="1" dirty="0" smtClean="0">
                <a:solidFill>
                  <a:sysClr val="windowText" lastClr="000000"/>
                </a:solidFill>
              </a:rPr>
              <a:t>	-	Se arrepiente de ofender a Dios y a otros</a:t>
            </a:r>
            <a:endParaRPr lang="es-MX" sz="3600" b="1" dirty="0">
              <a:solidFill>
                <a:sysClr val="windowText" lastClr="000000"/>
              </a:solidFill>
            </a:endParaRPr>
          </a:p>
        </p:txBody>
      </p:sp>
    </p:spTree>
    <p:extLst>
      <p:ext uri="{BB962C8B-B14F-4D97-AF65-F5344CB8AC3E}">
        <p14:creationId xmlns:p14="http://schemas.microsoft.com/office/powerpoint/2010/main" val="12877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50000"/>
              <a:alpha val="75000"/>
            </a:schemeClr>
          </a:solidFill>
        </p:spPr>
        <p:txBody>
          <a:bodyPr>
            <a:noAutofit/>
          </a:bodyPr>
          <a:lstStyle/>
          <a:p>
            <a:r>
              <a:rPr lang="es-MX" sz="3600"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¿QUÉ ES LO QUE USTED PUEDE EXPERIMENTAR EN EL RETIRO?</a:t>
            </a:r>
            <a:endParaRPr lang="es-MX" sz="3600"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981200"/>
            <a:ext cx="8686800" cy="3581400"/>
          </a:xfrm>
          <a:solidFill>
            <a:schemeClr val="bg1">
              <a:lumMod val="75000"/>
              <a:alpha val="75000"/>
            </a:schemeClr>
          </a:solidFill>
        </p:spPr>
        <p:txBody>
          <a:bodyPr>
            <a:noAutofit/>
          </a:bodyPr>
          <a:lstStyle/>
          <a:p>
            <a:pPr marL="0" indent="0">
              <a:spcBef>
                <a:spcPts val="0"/>
              </a:spcBef>
              <a:buNone/>
              <a:tabLst>
                <a:tab pos="338138" algn="l"/>
                <a:tab pos="688975" algn="l"/>
                <a:tab pos="1082675" algn="l"/>
              </a:tabLst>
            </a:pPr>
            <a:r>
              <a:rPr lang="es-MX" sz="3600" b="1" dirty="0" smtClean="0">
                <a:solidFill>
                  <a:sysClr val="windowText" lastClr="000000"/>
                </a:solidFill>
              </a:rPr>
              <a:t>•	Descanso Para Su Alma:</a:t>
            </a:r>
          </a:p>
          <a:p>
            <a:pPr marL="0" indent="0" algn="ctr">
              <a:spcBef>
                <a:spcPts val="0"/>
              </a:spcBef>
              <a:buNone/>
              <a:tabLst>
                <a:tab pos="338138" algn="l"/>
                <a:tab pos="688975" algn="l"/>
                <a:tab pos="1082675" algn="l"/>
              </a:tabLst>
            </a:pPr>
            <a:endParaRPr lang="es-MX" sz="3600" b="1" i="1" dirty="0" smtClean="0">
              <a:solidFill>
                <a:sysClr val="windowText" lastClr="000000"/>
              </a:solidFill>
            </a:endParaRPr>
          </a:p>
          <a:p>
            <a:pPr marL="0" indent="0" algn="ctr">
              <a:spcBef>
                <a:spcPts val="0"/>
              </a:spcBef>
              <a:buNone/>
              <a:tabLst>
                <a:tab pos="338138" algn="l"/>
                <a:tab pos="688975" algn="l"/>
                <a:tab pos="1082675" algn="l"/>
              </a:tabLst>
            </a:pPr>
            <a:r>
              <a:rPr lang="es-MX" sz="3600" b="1" i="1" dirty="0" smtClean="0">
                <a:solidFill>
                  <a:sysClr val="windowText" lastClr="000000"/>
                </a:solidFill>
              </a:rPr>
              <a:t>“Venid a mi todos los que estáis trabajados y cargados, y yo os hare </a:t>
            </a:r>
            <a:r>
              <a:rPr lang="es-MX" sz="3600" b="1" i="1" dirty="0" smtClean="0">
                <a:solidFill>
                  <a:srgbClr val="003300"/>
                </a:solidFill>
              </a:rPr>
              <a:t>DESCANSAR</a:t>
            </a:r>
            <a:r>
              <a:rPr lang="es-MX" sz="3600" b="1" i="1" dirty="0" smtClean="0">
                <a:solidFill>
                  <a:sysClr val="windowText" lastClr="000000"/>
                </a:solidFill>
              </a:rPr>
              <a:t>… y hallaréis </a:t>
            </a:r>
            <a:r>
              <a:rPr lang="es-MX" sz="3600" b="1" i="1" dirty="0" smtClean="0">
                <a:solidFill>
                  <a:srgbClr val="003300"/>
                </a:solidFill>
              </a:rPr>
              <a:t>DESCANSO</a:t>
            </a:r>
            <a:r>
              <a:rPr lang="es-MX" sz="3600" b="1" i="1" dirty="0" smtClean="0">
                <a:solidFill>
                  <a:sysClr val="windowText" lastClr="000000"/>
                </a:solidFill>
              </a:rPr>
              <a:t> para vuestras almas.”</a:t>
            </a:r>
            <a:r>
              <a:rPr lang="es-MX" sz="3600" b="1" dirty="0" smtClean="0">
                <a:solidFill>
                  <a:sysClr val="windowText" lastClr="000000"/>
                </a:solidFill>
              </a:rPr>
              <a:t> Mateo 11:28-29</a:t>
            </a:r>
            <a:endParaRPr lang="es-MX" sz="3600" b="1" dirty="0">
              <a:solidFill>
                <a:sysClr val="windowText" lastClr="000000"/>
              </a:solidFill>
            </a:endParaRPr>
          </a:p>
        </p:txBody>
      </p:sp>
    </p:spTree>
    <p:extLst>
      <p:ext uri="{BB962C8B-B14F-4D97-AF65-F5344CB8AC3E}">
        <p14:creationId xmlns:p14="http://schemas.microsoft.com/office/powerpoint/2010/main" val="12877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50000"/>
              <a:alpha val="75000"/>
            </a:schemeClr>
          </a:solidFill>
        </p:spPr>
        <p:txBody>
          <a:bodyPr>
            <a:noAutofit/>
          </a:bodyPr>
          <a:lstStyle/>
          <a:p>
            <a:r>
              <a:rPr lang="es-MX" sz="3600"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¿QUÉ ES LO QUE USTED PUEDE EXPERIMENTAR EN EL RETIRO?</a:t>
            </a:r>
            <a:endParaRPr lang="es-MX" sz="3600"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oAutofit/>
          </a:bodyPr>
          <a:lstStyle/>
          <a:p>
            <a:pPr marL="0" indent="0">
              <a:spcBef>
                <a:spcPts val="0"/>
              </a:spcBef>
              <a:buNone/>
              <a:tabLst>
                <a:tab pos="576263" algn="l"/>
              </a:tabLst>
            </a:pPr>
            <a:r>
              <a:rPr lang="es-MX" sz="4000" b="1" dirty="0" smtClean="0">
                <a:solidFill>
                  <a:sysClr val="windowText" lastClr="000000"/>
                </a:solidFill>
              </a:rPr>
              <a:t>• 	Sentirá Libertad:</a:t>
            </a:r>
          </a:p>
          <a:p>
            <a:pPr marL="0" indent="0">
              <a:spcBef>
                <a:spcPts val="0"/>
              </a:spcBef>
              <a:tabLst>
                <a:tab pos="576263" algn="l"/>
              </a:tabLst>
            </a:pPr>
            <a:endParaRPr lang="es-MX" sz="4000" b="1" dirty="0" smtClean="0">
              <a:solidFill>
                <a:sysClr val="windowText" lastClr="000000"/>
              </a:solidFill>
            </a:endParaRPr>
          </a:p>
          <a:p>
            <a:pPr marL="0" indent="0">
              <a:spcBef>
                <a:spcPts val="0"/>
              </a:spcBef>
              <a:buNone/>
              <a:tabLst>
                <a:tab pos="576263" algn="l"/>
              </a:tabLst>
            </a:pPr>
            <a:r>
              <a:rPr lang="es-MX" sz="3600" b="1" i="1" dirty="0" smtClean="0">
                <a:solidFill>
                  <a:sysClr val="windowText" lastClr="000000"/>
                </a:solidFill>
              </a:rPr>
              <a:t>“Porque el Señor es el Espíritu; y donde está el Espíritu del Señor, ahí hay libertad.”</a:t>
            </a:r>
            <a:r>
              <a:rPr lang="es-MX" sz="3600" b="1" dirty="0" smtClean="0">
                <a:solidFill>
                  <a:sysClr val="windowText" lastClr="000000"/>
                </a:solidFill>
              </a:rPr>
              <a:t> 								2 Corintios 3:17</a:t>
            </a:r>
          </a:p>
          <a:p>
            <a:pPr marL="0" indent="0">
              <a:spcBef>
                <a:spcPts val="0"/>
              </a:spcBef>
              <a:buNone/>
              <a:tabLst>
                <a:tab pos="576263" algn="l"/>
              </a:tabLst>
            </a:pPr>
            <a:endParaRPr lang="es-MX" sz="3600" b="1" i="1" dirty="0" smtClean="0">
              <a:solidFill>
                <a:sysClr val="windowText" lastClr="000000"/>
              </a:solidFill>
            </a:endParaRPr>
          </a:p>
          <a:p>
            <a:pPr marL="0" indent="0">
              <a:spcBef>
                <a:spcPts val="0"/>
              </a:spcBef>
              <a:buNone/>
              <a:tabLst>
                <a:tab pos="576263" algn="l"/>
              </a:tabLst>
            </a:pPr>
            <a:r>
              <a:rPr lang="es-MX" sz="3600" b="1" i="1" dirty="0" smtClean="0">
                <a:solidFill>
                  <a:sysClr val="windowText" lastClr="000000"/>
                </a:solidFill>
              </a:rPr>
              <a:t>“Así que, si el Hijo os libertare, seréis verdaderamente </a:t>
            </a:r>
            <a:r>
              <a:rPr lang="es-MX" sz="3600" b="1" i="1" dirty="0" smtClean="0">
                <a:solidFill>
                  <a:srgbClr val="003300"/>
                </a:solidFill>
              </a:rPr>
              <a:t>LIBRES</a:t>
            </a:r>
            <a:r>
              <a:rPr lang="es-MX" sz="3600" b="1" i="1" dirty="0" smtClean="0">
                <a:solidFill>
                  <a:sysClr val="windowText" lastClr="000000"/>
                </a:solidFill>
              </a:rPr>
              <a:t>.”</a:t>
            </a:r>
            <a:r>
              <a:rPr lang="es-MX" sz="3600" b="1" dirty="0" smtClean="0">
                <a:solidFill>
                  <a:sysClr val="windowText" lastClr="000000"/>
                </a:solidFill>
              </a:rPr>
              <a:t> Juan 8:36</a:t>
            </a:r>
            <a:endParaRPr lang="es-MX" sz="3600" b="1" dirty="0">
              <a:solidFill>
                <a:sysClr val="windowText" lastClr="000000"/>
              </a:solidFill>
            </a:endParaRPr>
          </a:p>
        </p:txBody>
      </p:sp>
    </p:spTree>
    <p:extLst>
      <p:ext uri="{BB962C8B-B14F-4D97-AF65-F5344CB8AC3E}">
        <p14:creationId xmlns:p14="http://schemas.microsoft.com/office/powerpoint/2010/main" val="59015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50000"/>
              <a:alpha val="75000"/>
            </a:schemeClr>
          </a:solidFill>
        </p:spPr>
        <p:txBody>
          <a:bodyPr>
            <a:noAutofit/>
          </a:bodyPr>
          <a:lstStyle/>
          <a:p>
            <a:r>
              <a:rPr lang="es-MX" sz="3600" b="1" dirty="0" smtClean="0">
                <a:solidFill>
                  <a:schemeClr val="bg1"/>
                </a:solidFill>
                <a:latin typeface="Myriad Pro Light" pitchFamily="34" charset="0"/>
                <a:ea typeface="Adobe Gothic Std B" pitchFamily="34" charset="-128"/>
              </a:rPr>
              <a:t>¿QUÉ ES LO QUE USTED PUEDE EXPERIMENTAR EN EL RETIRO?</a:t>
            </a:r>
            <a:endParaRPr lang="es-MX" sz="3600" b="1" dirty="0">
              <a:solidFill>
                <a:schemeClr val="bg1"/>
              </a:solidFill>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oAutofit/>
          </a:bodyPr>
          <a:lstStyle/>
          <a:p>
            <a:pPr marL="0" indent="0">
              <a:spcBef>
                <a:spcPts val="0"/>
              </a:spcBef>
              <a:buNone/>
              <a:tabLst>
                <a:tab pos="463550" algn="l"/>
              </a:tabLst>
            </a:pPr>
            <a:r>
              <a:rPr lang="es-MX" sz="4000" b="1" dirty="0" smtClean="0">
                <a:solidFill>
                  <a:sysClr val="windowText" lastClr="000000"/>
                </a:solidFill>
              </a:rPr>
              <a:t>•	Gozo:</a:t>
            </a:r>
          </a:p>
          <a:p>
            <a:pPr marL="0" indent="0">
              <a:spcBef>
                <a:spcPts val="0"/>
              </a:spcBef>
              <a:buNone/>
              <a:tabLst>
                <a:tab pos="463550" algn="l"/>
              </a:tabLst>
            </a:pPr>
            <a:endParaRPr lang="es-MX" sz="4000" b="1" dirty="0" smtClean="0">
              <a:solidFill>
                <a:sysClr val="windowText" lastClr="000000"/>
              </a:solidFill>
            </a:endParaRPr>
          </a:p>
          <a:p>
            <a:pPr marL="0" indent="0">
              <a:spcBef>
                <a:spcPts val="0"/>
              </a:spcBef>
              <a:buNone/>
              <a:tabLst>
                <a:tab pos="463550" algn="l"/>
              </a:tabLst>
            </a:pPr>
            <a:r>
              <a:rPr lang="es-MX" sz="4000" b="1" i="1" dirty="0" smtClean="0">
                <a:solidFill>
                  <a:sysClr val="windowText" lastClr="000000"/>
                </a:solidFill>
              </a:rPr>
              <a:t>“En tu presencia hay plenitud de </a:t>
            </a:r>
            <a:r>
              <a:rPr lang="es-MX" sz="4000" b="1" i="1" dirty="0" smtClean="0">
                <a:solidFill>
                  <a:srgbClr val="003300"/>
                </a:solidFill>
              </a:rPr>
              <a:t>gozo</a:t>
            </a:r>
            <a:r>
              <a:rPr lang="es-MX" sz="4000" b="1" i="1" dirty="0" smtClean="0">
                <a:solidFill>
                  <a:sysClr val="windowText" lastClr="000000"/>
                </a:solidFill>
              </a:rPr>
              <a:t>; delicias a tu diestra para siempre.”</a:t>
            </a:r>
            <a:r>
              <a:rPr lang="es-MX" sz="4000" b="1" dirty="0" smtClean="0">
                <a:solidFill>
                  <a:sysClr val="windowText" lastClr="000000"/>
                </a:solidFill>
              </a:rPr>
              <a:t> 								Salmos 16:11</a:t>
            </a:r>
          </a:p>
          <a:p>
            <a:pPr marL="0" indent="0">
              <a:spcBef>
                <a:spcPts val="0"/>
              </a:spcBef>
              <a:buNone/>
              <a:tabLst>
                <a:tab pos="463550" algn="l"/>
              </a:tabLst>
            </a:pPr>
            <a:endParaRPr lang="es-MX" sz="4000" b="1" dirty="0" smtClean="0">
              <a:solidFill>
                <a:sysClr val="windowText" lastClr="000000"/>
              </a:solidFill>
            </a:endParaRPr>
          </a:p>
          <a:p>
            <a:pPr marL="0" indent="0">
              <a:spcBef>
                <a:spcPts val="0"/>
              </a:spcBef>
              <a:buNone/>
              <a:tabLst>
                <a:tab pos="463550" algn="l"/>
              </a:tabLst>
            </a:pPr>
            <a:r>
              <a:rPr lang="es-MX" sz="4000" b="1" dirty="0" smtClean="0">
                <a:solidFill>
                  <a:sysClr val="windowText" lastClr="000000"/>
                </a:solidFill>
              </a:rPr>
              <a:t>•	Transformación por el Poder de Dios.</a:t>
            </a:r>
          </a:p>
        </p:txBody>
      </p:sp>
    </p:spTree>
    <p:extLst>
      <p:ext uri="{BB962C8B-B14F-4D97-AF65-F5344CB8AC3E}">
        <p14:creationId xmlns:p14="http://schemas.microsoft.com/office/powerpoint/2010/main" val="187364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50000"/>
              <a:alpha val="75000"/>
            </a:schemeClr>
          </a:solidFill>
        </p:spPr>
        <p:txBody>
          <a:bodyPr>
            <a:normAutofit fontScale="90000"/>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¿CÓMO PREPARARSE PARA EL RETIRO?</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oAutofit/>
          </a:bodyPr>
          <a:lstStyle/>
          <a:p>
            <a:pPr marL="0" indent="0">
              <a:spcBef>
                <a:spcPts val="0"/>
              </a:spcBef>
              <a:buNone/>
              <a:tabLst>
                <a:tab pos="463550" algn="l"/>
                <a:tab pos="858838" algn="l"/>
                <a:tab pos="1139825" algn="l"/>
              </a:tabLst>
            </a:pPr>
            <a:r>
              <a:rPr lang="es-MX" sz="4000" b="1" dirty="0" smtClean="0">
                <a:solidFill>
                  <a:sysClr val="windowText" lastClr="000000"/>
                </a:solidFill>
              </a:rPr>
              <a:t>•	Preparase emocional 					y espiritualmente:</a:t>
            </a:r>
          </a:p>
          <a:p>
            <a:pPr marL="0" lvl="1" indent="0">
              <a:spcBef>
                <a:spcPts val="0"/>
              </a:spcBef>
              <a:buNone/>
              <a:tabLst>
                <a:tab pos="463550" algn="l"/>
                <a:tab pos="858838" algn="l"/>
                <a:tab pos="1139825" algn="l"/>
              </a:tabLst>
            </a:pPr>
            <a:endParaRPr lang="es-MX" sz="4000" b="1" dirty="0" smtClean="0">
              <a:solidFill>
                <a:sysClr val="windowText" lastClr="000000"/>
              </a:solidFill>
            </a:endParaRPr>
          </a:p>
          <a:p>
            <a:pPr marL="0" lvl="1" indent="0">
              <a:spcBef>
                <a:spcPts val="0"/>
              </a:spcBef>
              <a:buNone/>
              <a:tabLst>
                <a:tab pos="463550" algn="l"/>
                <a:tab pos="858838" algn="l"/>
                <a:tab pos="1139825" algn="l"/>
              </a:tabLst>
            </a:pPr>
            <a:r>
              <a:rPr lang="es-MX" sz="3600" b="1" dirty="0" smtClean="0">
                <a:solidFill>
                  <a:sysClr val="windowText" lastClr="000000"/>
                </a:solidFill>
              </a:rPr>
              <a:t>	-	No traiga problemas familiares</a:t>
            </a:r>
          </a:p>
          <a:p>
            <a:pPr marL="0" lvl="1" indent="0">
              <a:spcBef>
                <a:spcPts val="0"/>
              </a:spcBef>
              <a:buNone/>
              <a:tabLst>
                <a:tab pos="463550" algn="l"/>
                <a:tab pos="858838" algn="l"/>
                <a:tab pos="1139825" algn="l"/>
              </a:tabLst>
            </a:pPr>
            <a:r>
              <a:rPr lang="es-MX" sz="3600" b="1" dirty="0" smtClean="0">
                <a:solidFill>
                  <a:sysClr val="windowText" lastClr="000000"/>
                </a:solidFill>
              </a:rPr>
              <a:t>	-	No vaya con su propia agenda</a:t>
            </a:r>
          </a:p>
          <a:p>
            <a:pPr marL="0" lvl="1" indent="0">
              <a:spcBef>
                <a:spcPts val="0"/>
              </a:spcBef>
              <a:buNone/>
              <a:tabLst>
                <a:tab pos="463550" algn="l"/>
                <a:tab pos="858838" algn="l"/>
                <a:tab pos="1139825" algn="l"/>
              </a:tabLst>
            </a:pPr>
            <a:r>
              <a:rPr lang="es-MX" sz="3600" b="1" dirty="0" smtClean="0">
                <a:solidFill>
                  <a:sysClr val="windowText" lastClr="000000"/>
                </a:solidFill>
              </a:rPr>
              <a:t>	-	Quite de su mente cualquier conceptos 		e ideas preconcebidas</a:t>
            </a:r>
          </a:p>
        </p:txBody>
      </p:sp>
    </p:spTree>
    <p:extLst>
      <p:ext uri="{BB962C8B-B14F-4D97-AF65-F5344CB8AC3E}">
        <p14:creationId xmlns:p14="http://schemas.microsoft.com/office/powerpoint/2010/main" val="31214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4876800"/>
          </a:xfrm>
          <a:solidFill>
            <a:schemeClr val="bg1">
              <a:lumMod val="75000"/>
              <a:alpha val="75000"/>
            </a:schemeClr>
          </a:solidFill>
        </p:spPr>
        <p:txBody>
          <a:bodyPr anchor="ctr">
            <a:noAutofit/>
          </a:bodyPr>
          <a:lstStyle/>
          <a:p>
            <a:pPr marL="0" lvl="1" indent="0">
              <a:spcBef>
                <a:spcPts val="0"/>
              </a:spcBef>
              <a:buClr>
                <a:schemeClr val="tx1"/>
              </a:buClr>
              <a:buFont typeface="Arial" pitchFamily="34" charset="0"/>
              <a:buChar char="•"/>
              <a:tabLst>
                <a:tab pos="463550" algn="l"/>
                <a:tab pos="858838" algn="l"/>
                <a:tab pos="1195388" algn="l"/>
              </a:tabLst>
            </a:pPr>
            <a:r>
              <a:rPr lang="es-MX" sz="4000" b="1" dirty="0" smtClean="0"/>
              <a:t> 	A ISRAEL - Dios los liberó de la mano 	opresora de Faraón:</a:t>
            </a:r>
          </a:p>
          <a:p>
            <a:pPr marL="0" lvl="2" indent="0">
              <a:spcBef>
                <a:spcPts val="0"/>
              </a:spcBef>
              <a:buClr>
                <a:schemeClr val="tx1"/>
              </a:buClr>
              <a:buNone/>
              <a:tabLst>
                <a:tab pos="463550" algn="l"/>
                <a:tab pos="858838" algn="l"/>
                <a:tab pos="1195388" algn="l"/>
              </a:tabLst>
            </a:pPr>
            <a:endParaRPr lang="es-MX" sz="4000" b="1" dirty="0" smtClean="0"/>
          </a:p>
          <a:p>
            <a:pPr marL="0" lvl="2" indent="0">
              <a:spcBef>
                <a:spcPts val="0"/>
              </a:spcBef>
              <a:buClr>
                <a:schemeClr val="tx1"/>
              </a:buClr>
              <a:buNone/>
              <a:tabLst>
                <a:tab pos="463550" algn="l"/>
                <a:tab pos="858838" algn="l"/>
                <a:tab pos="1195388" algn="l"/>
              </a:tabLst>
            </a:pPr>
            <a:r>
              <a:rPr lang="es-MX" sz="4000" b="1" dirty="0" smtClean="0"/>
              <a:t>	-	Los saco de la esclavitud de Egipto.</a:t>
            </a:r>
          </a:p>
          <a:p>
            <a:pPr marL="0" lvl="2" indent="0">
              <a:spcBef>
                <a:spcPts val="0"/>
              </a:spcBef>
              <a:buClr>
                <a:schemeClr val="tx1"/>
              </a:buClr>
              <a:buNone/>
              <a:tabLst>
                <a:tab pos="463550" algn="l"/>
                <a:tab pos="858838" algn="l"/>
                <a:tab pos="1195388" algn="l"/>
              </a:tabLst>
            </a:pPr>
            <a:endParaRPr lang="es-MX" sz="4000" b="1" dirty="0" smtClean="0"/>
          </a:p>
          <a:p>
            <a:pPr marL="0" lvl="2" indent="0">
              <a:spcBef>
                <a:spcPts val="0"/>
              </a:spcBef>
              <a:buClr>
                <a:schemeClr val="tx1"/>
              </a:buClr>
              <a:buNone/>
              <a:tabLst>
                <a:tab pos="463550" algn="l"/>
                <a:tab pos="858838" algn="l"/>
                <a:tab pos="1195388" algn="l"/>
              </a:tabLst>
            </a:pPr>
            <a:r>
              <a:rPr lang="es-MX" sz="4000" b="1" dirty="0" smtClean="0"/>
              <a:t>	-	Les mostró el camino de la libertad 		hacia la Tierra Prometida.</a:t>
            </a:r>
          </a:p>
        </p:txBody>
      </p:sp>
    </p:spTree>
    <p:extLst>
      <p:ext uri="{BB962C8B-B14F-4D97-AF65-F5344CB8AC3E}">
        <p14:creationId xmlns:p14="http://schemas.microsoft.com/office/powerpoint/2010/main" val="250557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50000"/>
              <a:alpha val="75000"/>
            </a:schemeClr>
          </a:solidFill>
        </p:spPr>
        <p:txBody>
          <a:bodyPr>
            <a:normAutofit fontScale="90000"/>
          </a:bodyPr>
          <a:lstStyle/>
          <a:p>
            <a:r>
              <a:rPr lang="es-MX"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¿CÓMO PREPARARSE PARA EL RETIRO?</a:t>
            </a:r>
            <a:endParaRPr lang="es-MX"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114800"/>
          </a:xfrm>
          <a:solidFill>
            <a:schemeClr val="bg1">
              <a:lumMod val="75000"/>
              <a:alpha val="75000"/>
            </a:schemeClr>
          </a:solidFill>
        </p:spPr>
        <p:txBody>
          <a:bodyPr>
            <a:noAutofit/>
          </a:bodyPr>
          <a:lstStyle/>
          <a:p>
            <a:pPr marL="0" indent="0">
              <a:spcBef>
                <a:spcPts val="0"/>
              </a:spcBef>
              <a:buNone/>
              <a:tabLst>
                <a:tab pos="463550" algn="l"/>
                <a:tab pos="858838" algn="l"/>
                <a:tab pos="1139825" algn="l"/>
              </a:tabLst>
            </a:pPr>
            <a:r>
              <a:rPr lang="es-ES" sz="4000" b="1" dirty="0" smtClean="0">
                <a:solidFill>
                  <a:sysClr val="windowText" lastClr="000000"/>
                </a:solidFill>
              </a:rPr>
              <a:t>•	Preparase en cuanto a las actividades 	cotidianas:</a:t>
            </a:r>
          </a:p>
          <a:p>
            <a:pPr marL="0" indent="0">
              <a:spcBef>
                <a:spcPts val="0"/>
              </a:spcBef>
              <a:buNone/>
              <a:tabLst>
                <a:tab pos="463550" algn="l"/>
                <a:tab pos="858838" algn="l"/>
                <a:tab pos="1139825" algn="l"/>
              </a:tabLst>
            </a:pPr>
            <a:endParaRPr lang="es-ES" sz="2400" b="1" dirty="0" smtClean="0">
              <a:solidFill>
                <a:sysClr val="windowText" lastClr="000000"/>
              </a:solidFill>
            </a:endParaRPr>
          </a:p>
          <a:p>
            <a:pPr marL="0" indent="0">
              <a:spcBef>
                <a:spcPts val="0"/>
              </a:spcBef>
              <a:buNone/>
              <a:tabLst>
                <a:tab pos="463550" algn="l"/>
                <a:tab pos="858838" algn="l"/>
                <a:tab pos="1139825" algn="l"/>
              </a:tabLst>
            </a:pPr>
            <a:r>
              <a:rPr lang="es-ES" sz="4000" b="1" dirty="0" smtClean="0">
                <a:solidFill>
                  <a:sysClr val="windowText" lastClr="000000"/>
                </a:solidFill>
              </a:rPr>
              <a:t>	</a:t>
            </a:r>
            <a:r>
              <a:rPr lang="es-ES" sz="3600" b="1" dirty="0" smtClean="0">
                <a:solidFill>
                  <a:sysClr val="windowText" lastClr="000000"/>
                </a:solidFill>
              </a:rPr>
              <a:t>-	Deje limpia y en orden su casa</a:t>
            </a:r>
          </a:p>
          <a:p>
            <a:pPr marL="0" indent="0">
              <a:spcBef>
                <a:spcPts val="0"/>
              </a:spcBef>
              <a:buNone/>
              <a:tabLst>
                <a:tab pos="463550" algn="l"/>
                <a:tab pos="858838" algn="l"/>
                <a:tab pos="1139825" algn="l"/>
              </a:tabLst>
            </a:pPr>
            <a:r>
              <a:rPr lang="es-ES" sz="3600" b="1" dirty="0" smtClean="0">
                <a:solidFill>
                  <a:sysClr val="windowText" lastClr="000000"/>
                </a:solidFill>
              </a:rPr>
              <a:t>	-	</a:t>
            </a:r>
            <a:r>
              <a:rPr lang="es-ES" sz="3600" b="1" spc="-150" dirty="0" smtClean="0">
                <a:solidFill>
                  <a:sysClr val="windowText" lastClr="000000"/>
                </a:solidFill>
              </a:rPr>
              <a:t>Asegure comida suficiente para la familia</a:t>
            </a:r>
          </a:p>
          <a:p>
            <a:pPr marL="0" indent="0">
              <a:spcBef>
                <a:spcPts val="0"/>
              </a:spcBef>
              <a:buNone/>
              <a:tabLst>
                <a:tab pos="463550" algn="l"/>
                <a:tab pos="858838" algn="l"/>
                <a:tab pos="1139825" algn="l"/>
              </a:tabLst>
            </a:pPr>
            <a:r>
              <a:rPr lang="es-ES" sz="3600" b="1" dirty="0" smtClean="0">
                <a:solidFill>
                  <a:sysClr val="windowText" lastClr="000000"/>
                </a:solidFill>
              </a:rPr>
              <a:t>	-	Deje los niños bajo cuidado adecuado</a:t>
            </a:r>
          </a:p>
          <a:p>
            <a:pPr marL="0" indent="0">
              <a:spcBef>
                <a:spcPts val="0"/>
              </a:spcBef>
              <a:buNone/>
              <a:tabLst>
                <a:tab pos="463550" algn="l"/>
                <a:tab pos="858838" algn="l"/>
                <a:tab pos="1139825" algn="l"/>
              </a:tabLst>
            </a:pPr>
            <a:r>
              <a:rPr lang="es-ES" sz="3600" b="1" dirty="0" smtClean="0">
                <a:solidFill>
                  <a:sysClr val="windowText" lastClr="000000"/>
                </a:solidFill>
              </a:rPr>
              <a:t>	-	Pida permiso a su patrón con tiempo</a:t>
            </a:r>
          </a:p>
        </p:txBody>
      </p:sp>
    </p:spTree>
    <p:extLst>
      <p:ext uri="{BB962C8B-B14F-4D97-AF65-F5344CB8AC3E}">
        <p14:creationId xmlns:p14="http://schemas.microsoft.com/office/powerpoint/2010/main" val="31214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4038600"/>
          </a:xfrm>
          <a:solidFill>
            <a:schemeClr val="bg1">
              <a:lumMod val="75000"/>
              <a:alpha val="75000"/>
            </a:schemeClr>
          </a:solidFill>
        </p:spPr>
        <p:txBody>
          <a:bodyPr anchor="ctr">
            <a:noAutofit/>
          </a:bodyPr>
          <a:lstStyle/>
          <a:p>
            <a:pPr marL="0" lvl="1" indent="0">
              <a:spcBef>
                <a:spcPts val="0"/>
              </a:spcBef>
              <a:buClr>
                <a:schemeClr val="tx1"/>
              </a:buClr>
              <a:buNone/>
              <a:tabLst>
                <a:tab pos="463550" algn="l"/>
                <a:tab pos="858838" algn="l"/>
                <a:tab pos="1195388" algn="l"/>
              </a:tabLst>
            </a:pPr>
            <a:r>
              <a:rPr lang="es-MX" sz="4000" b="1" dirty="0" smtClean="0"/>
              <a:t>•	Todos pasaron el Mar Rojo y 	recibieron las mismas bendiciones:</a:t>
            </a:r>
          </a:p>
          <a:p>
            <a:pPr marL="0" lvl="2" indent="0">
              <a:spcBef>
                <a:spcPts val="0"/>
              </a:spcBef>
              <a:buClr>
                <a:schemeClr val="tx1"/>
              </a:buClr>
              <a:buNone/>
              <a:tabLst>
                <a:tab pos="463550" algn="l"/>
                <a:tab pos="858838" algn="l"/>
                <a:tab pos="1195388" algn="l"/>
              </a:tabLst>
            </a:pPr>
            <a:endParaRPr lang="es-MX" sz="4000" b="1" dirty="0" smtClean="0"/>
          </a:p>
          <a:p>
            <a:pPr marL="0" lvl="2" indent="0">
              <a:spcBef>
                <a:spcPts val="0"/>
              </a:spcBef>
              <a:buClr>
                <a:schemeClr val="tx1"/>
              </a:buClr>
              <a:buNone/>
              <a:tabLst>
                <a:tab pos="463550" algn="l"/>
                <a:tab pos="858838" algn="l"/>
                <a:tab pos="1195388" algn="l"/>
              </a:tabLst>
            </a:pPr>
            <a:r>
              <a:rPr lang="es-MX" sz="4000" b="1" dirty="0" smtClean="0"/>
              <a:t>	-	Unos llegaron.</a:t>
            </a:r>
          </a:p>
          <a:p>
            <a:pPr marL="0" lvl="2" indent="0">
              <a:spcBef>
                <a:spcPts val="0"/>
              </a:spcBef>
              <a:buClr>
                <a:schemeClr val="tx1"/>
              </a:buClr>
              <a:buNone/>
              <a:tabLst>
                <a:tab pos="463550" algn="l"/>
                <a:tab pos="858838" algn="l"/>
                <a:tab pos="1195388" algn="l"/>
              </a:tabLst>
            </a:pPr>
            <a:endParaRPr lang="es-MX" sz="4000" b="1" dirty="0" smtClean="0"/>
          </a:p>
          <a:p>
            <a:pPr marL="0" lvl="2" indent="0">
              <a:spcBef>
                <a:spcPts val="0"/>
              </a:spcBef>
              <a:buClr>
                <a:schemeClr val="tx1"/>
              </a:buClr>
              <a:buNone/>
              <a:tabLst>
                <a:tab pos="463550" algn="l"/>
                <a:tab pos="858838" algn="l"/>
                <a:tab pos="1195388" algn="l"/>
              </a:tabLst>
            </a:pPr>
            <a:r>
              <a:rPr lang="es-MX" sz="4000" b="1" dirty="0" smtClean="0"/>
              <a:t>	-	Otros ¡NO!</a:t>
            </a:r>
          </a:p>
        </p:txBody>
      </p:sp>
    </p:spTree>
    <p:extLst>
      <p:ext uri="{BB962C8B-B14F-4D97-AF65-F5344CB8AC3E}">
        <p14:creationId xmlns:p14="http://schemas.microsoft.com/office/powerpoint/2010/main" val="250557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a:solidFill>
            <a:schemeClr val="bg1">
              <a:lumMod val="75000"/>
              <a:alpha val="75000"/>
            </a:schemeClr>
          </a:solidFill>
        </p:spPr>
        <p:txBody>
          <a:bodyPr anchor="ctr">
            <a:normAutofit/>
          </a:bodyPr>
          <a:lstStyle/>
          <a:p>
            <a:pPr marL="0" lvl="1" indent="0" algn="ctr">
              <a:spcBef>
                <a:spcPts val="0"/>
              </a:spcBef>
              <a:buClr>
                <a:schemeClr val="tx1"/>
              </a:buClr>
              <a:buNone/>
            </a:pPr>
            <a:r>
              <a:rPr lang="es-MX" sz="4000" b="1" i="1" dirty="0" smtClean="0"/>
              <a:t>“…Todos estuvieron bajo la nube, </a:t>
            </a:r>
            <a:br>
              <a:rPr lang="es-MX" sz="4000" b="1" i="1" dirty="0" smtClean="0"/>
            </a:br>
            <a:r>
              <a:rPr lang="es-MX" sz="4000" b="1" i="1" dirty="0" smtClean="0"/>
              <a:t>todos pasaron el mar; todos en Moisés fueron bautizados en la nube y en el mar, y todos comieron el mismo alimento espiritual, y todas bebieron </a:t>
            </a:r>
            <a:br>
              <a:rPr lang="es-MX" sz="4000" b="1" i="1" dirty="0" smtClean="0"/>
            </a:br>
            <a:r>
              <a:rPr lang="es-MX" sz="4000" b="1" i="1" dirty="0" smtClean="0"/>
              <a:t>la misma bebida espiritual; </a:t>
            </a:r>
            <a:br>
              <a:rPr lang="es-MX" sz="4000" b="1" i="1" dirty="0" smtClean="0"/>
            </a:br>
            <a:r>
              <a:rPr lang="es-MX" sz="4000" b="1" i="1" dirty="0" smtClean="0"/>
              <a:t>porque bebían de la roca espiritual </a:t>
            </a:r>
            <a:br>
              <a:rPr lang="es-MX" sz="4000" b="1" i="1" dirty="0" smtClean="0"/>
            </a:br>
            <a:r>
              <a:rPr lang="es-MX" sz="4000" b="1" i="1" dirty="0" smtClean="0"/>
              <a:t>que los seguía, y la roca era Cristo.”</a:t>
            </a:r>
            <a:br>
              <a:rPr lang="es-MX" sz="4000" b="1" i="1" dirty="0" smtClean="0"/>
            </a:br>
            <a:r>
              <a:rPr lang="es-MX" sz="4000" b="1" dirty="0" smtClean="0"/>
              <a:t>1 Corintios 10:1-4</a:t>
            </a:r>
          </a:p>
        </p:txBody>
      </p:sp>
    </p:spTree>
    <p:extLst>
      <p:ext uri="{BB962C8B-B14F-4D97-AF65-F5344CB8AC3E}">
        <p14:creationId xmlns:p14="http://schemas.microsoft.com/office/powerpoint/2010/main" val="102133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4648200"/>
          </a:xfrm>
          <a:solidFill>
            <a:schemeClr val="bg1">
              <a:lumMod val="75000"/>
              <a:alpha val="75000"/>
            </a:schemeClr>
          </a:solidFill>
        </p:spPr>
        <p:txBody>
          <a:bodyPr anchor="ctr">
            <a:normAutofit/>
          </a:bodyPr>
          <a:lstStyle/>
          <a:p>
            <a:pPr marL="0" lvl="1" indent="0" algn="ctr">
              <a:buClr>
                <a:schemeClr val="tx1"/>
              </a:buClr>
              <a:buNone/>
            </a:pPr>
            <a:r>
              <a:rPr lang="es-MX" sz="4400" b="1" i="1" dirty="0" smtClean="0"/>
              <a:t>“…De los mas de ellos no se </a:t>
            </a:r>
            <a:br>
              <a:rPr lang="es-MX" sz="4400" b="1" i="1" dirty="0" smtClean="0"/>
            </a:br>
            <a:r>
              <a:rPr lang="es-MX" sz="4400" b="1" i="1" dirty="0" smtClean="0"/>
              <a:t>agrado Dios; por lo cual quedaron postrados en el desierto. </a:t>
            </a:r>
            <a:br>
              <a:rPr lang="es-MX" sz="4400" b="1" i="1" dirty="0" smtClean="0"/>
            </a:br>
            <a:r>
              <a:rPr lang="es-MX" sz="4400" b="1" i="1" dirty="0" smtClean="0"/>
              <a:t>Mas estas cosas sucedieron </a:t>
            </a:r>
            <a:br>
              <a:rPr lang="es-MX" sz="4400" b="1" i="1" dirty="0" smtClean="0"/>
            </a:br>
            <a:r>
              <a:rPr lang="es-MX" sz="4400" b="1" i="1" dirty="0" smtClean="0"/>
              <a:t>como ejemplos para nosotros…”</a:t>
            </a:r>
            <a:br>
              <a:rPr lang="es-MX" sz="4400" b="1" i="1" dirty="0" smtClean="0"/>
            </a:br>
            <a:r>
              <a:rPr lang="es-MX" sz="4400" b="1" i="1" dirty="0" smtClean="0"/>
              <a:t>1 Corintios 10:5-6</a:t>
            </a:r>
          </a:p>
        </p:txBody>
      </p:sp>
    </p:spTree>
    <p:extLst>
      <p:ext uri="{BB962C8B-B14F-4D97-AF65-F5344CB8AC3E}">
        <p14:creationId xmlns:p14="http://schemas.microsoft.com/office/powerpoint/2010/main" val="26465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25000"/>
              <a:alpha val="75000"/>
            </a:schemeClr>
          </a:solidFill>
        </p:spPr>
        <p:txBody>
          <a:bodyPr>
            <a:normAutofit/>
          </a:bodyPr>
          <a:lstStyle/>
          <a:p>
            <a:r>
              <a:rPr lang="es-MX" sz="3600" b="1" dirty="0" smtClean="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rPr>
              <a:t>LOS QUE SE QUEDARON EN EL DESIERTO</a:t>
            </a:r>
            <a:endParaRPr lang="es-MX" sz="3600" b="1" dirty="0">
              <a:solidFill>
                <a:schemeClr val="bg1"/>
              </a:solidFill>
              <a:effectLst>
                <a:outerShdw blurRad="38100" dist="38100" dir="2700000" algn="tl">
                  <a:srgbClr val="000000">
                    <a:alpha val="43137"/>
                  </a:srgbClr>
                </a:outerShdw>
              </a:effectLst>
              <a:latin typeface="Myriad Pro Light" pitchFamily="34" charset="0"/>
              <a:ea typeface="Adobe Gothic Std B" pitchFamily="34" charset="-128"/>
            </a:endParaRPr>
          </a:p>
        </p:txBody>
      </p:sp>
      <p:sp>
        <p:nvSpPr>
          <p:cNvPr id="3" name="Content Placeholder 2"/>
          <p:cNvSpPr>
            <a:spLocks noGrp="1"/>
          </p:cNvSpPr>
          <p:nvPr>
            <p:ph idx="1"/>
          </p:nvPr>
        </p:nvSpPr>
        <p:spPr>
          <a:xfrm>
            <a:off x="228600" y="1600200"/>
            <a:ext cx="8686800" cy="4876800"/>
          </a:xfrm>
          <a:solidFill>
            <a:schemeClr val="bg1">
              <a:lumMod val="75000"/>
              <a:alpha val="75000"/>
            </a:schemeClr>
          </a:solidFill>
        </p:spPr>
        <p:txBody>
          <a:bodyPr>
            <a:noAutofit/>
          </a:bodyPr>
          <a:lstStyle/>
          <a:p>
            <a:pPr marL="0" lvl="0" indent="0" algn="ctr">
              <a:buNone/>
            </a:pPr>
            <a:r>
              <a:rPr lang="es-MX" sz="3400" b="1" i="1" dirty="0" smtClean="0">
                <a:solidFill>
                  <a:sysClr val="windowText" lastClr="000000"/>
                </a:solidFill>
              </a:rPr>
              <a:t>“…Para que </a:t>
            </a:r>
            <a:r>
              <a:rPr lang="es-MX" sz="3400" b="1" i="1" dirty="0" smtClean="0">
                <a:solidFill>
                  <a:schemeClr val="accent2">
                    <a:lumMod val="50000"/>
                  </a:schemeClr>
                </a:solidFill>
              </a:rPr>
              <a:t>NO CODICIEMOS </a:t>
            </a:r>
            <a:r>
              <a:rPr lang="es-MX" sz="3400" b="1" i="1" dirty="0" smtClean="0">
                <a:solidFill>
                  <a:sysClr val="windowText" lastClr="000000"/>
                </a:solidFill>
              </a:rPr>
              <a:t>cosas malas, como ellos codiciaron. NI Seáis </a:t>
            </a:r>
            <a:r>
              <a:rPr lang="es-MX" sz="3400" b="1" i="1" dirty="0" smtClean="0">
                <a:solidFill>
                  <a:schemeClr val="accent2">
                    <a:lumMod val="50000"/>
                  </a:schemeClr>
                </a:solidFill>
              </a:rPr>
              <a:t>IDOLATRAS</a:t>
            </a:r>
            <a:r>
              <a:rPr lang="es-MX" sz="3400" b="1" i="1" dirty="0" smtClean="0">
                <a:solidFill>
                  <a:sysClr val="windowText" lastClr="000000"/>
                </a:solidFill>
              </a:rPr>
              <a:t>, como algunos de ellos… Ni </a:t>
            </a:r>
            <a:r>
              <a:rPr lang="es-MX" sz="3400" b="1" i="1" dirty="0" smtClean="0">
                <a:solidFill>
                  <a:schemeClr val="accent2">
                    <a:lumMod val="50000"/>
                  </a:schemeClr>
                </a:solidFill>
              </a:rPr>
              <a:t>FORNIQUEMOS</a:t>
            </a:r>
            <a:r>
              <a:rPr lang="es-MX" sz="3400" b="1" i="1" dirty="0" smtClean="0">
                <a:solidFill>
                  <a:sysClr val="windowText" lastClr="000000"/>
                </a:solidFill>
              </a:rPr>
              <a:t>, como algunos de ellos fornicaron y cayeron en un día veintitrés mil. Ni </a:t>
            </a:r>
            <a:r>
              <a:rPr lang="es-MX" sz="3400" b="1" i="1" dirty="0" smtClean="0">
                <a:solidFill>
                  <a:schemeClr val="accent2">
                    <a:lumMod val="50000"/>
                  </a:schemeClr>
                </a:solidFill>
              </a:rPr>
              <a:t>TENTAMOS AL SEÑOR</a:t>
            </a:r>
            <a:r>
              <a:rPr lang="es-MX" sz="3400" b="1" i="1" dirty="0" smtClean="0">
                <a:solidFill>
                  <a:sysClr val="windowText" lastClr="000000"/>
                </a:solidFill>
              </a:rPr>
              <a:t>, como también algunos de ellos le tentaron, y perecieron por las serpientes. Ni </a:t>
            </a:r>
            <a:r>
              <a:rPr lang="es-MX" sz="3400" b="1" i="1" dirty="0" smtClean="0">
                <a:solidFill>
                  <a:schemeClr val="accent2">
                    <a:lumMod val="50000"/>
                  </a:schemeClr>
                </a:solidFill>
              </a:rPr>
              <a:t>MURMURÉIS</a:t>
            </a:r>
            <a:r>
              <a:rPr lang="es-MX" sz="3400" b="1" i="1" dirty="0" smtClean="0">
                <a:solidFill>
                  <a:sysClr val="windowText" lastClr="000000"/>
                </a:solidFill>
              </a:rPr>
              <a:t>, como algunos de ellos murmuraron y perecieron por el destructor.” </a:t>
            </a:r>
            <a:r>
              <a:rPr lang="es-MX" sz="2800" b="1" dirty="0" smtClean="0">
                <a:solidFill>
                  <a:sysClr val="windowText" lastClr="000000"/>
                </a:solidFill>
              </a:rPr>
              <a:t>1 Corintios 10:6-11</a:t>
            </a:r>
            <a:endParaRPr lang="es-MX" sz="3400" b="1" dirty="0" smtClean="0">
              <a:solidFill>
                <a:sysClr val="windowText" lastClr="000000"/>
              </a:solidFill>
            </a:endParaRPr>
          </a:p>
          <a:p>
            <a:pPr marL="0" indent="0">
              <a:buNone/>
            </a:pPr>
            <a:endParaRPr lang="es-MX" sz="800" b="1" dirty="0" smtClean="0">
              <a:solidFill>
                <a:sysClr val="windowText" lastClr="000000"/>
              </a:solidFill>
            </a:endParaRPr>
          </a:p>
        </p:txBody>
      </p:sp>
    </p:spTree>
    <p:extLst>
      <p:ext uri="{BB962C8B-B14F-4D97-AF65-F5344CB8AC3E}">
        <p14:creationId xmlns:p14="http://schemas.microsoft.com/office/powerpoint/2010/main" val="3560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1001</Words>
  <Application>Microsoft Office PowerPoint</Application>
  <PresentationFormat>Presentación en pantalla (4:3)</PresentationFormat>
  <Paragraphs>223</Paragraphs>
  <Slides>50</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Adobe Gothic Std B</vt:lpstr>
      <vt:lpstr>Myriad Pro Light</vt:lpstr>
      <vt:lpstr>Lucida Handwriting</vt:lpstr>
      <vt:lpstr>Calibri</vt:lpstr>
      <vt:lpstr>Office Theme</vt:lpstr>
      <vt:lpstr>Entrando En Su Presencia</vt:lpstr>
      <vt:lpstr>ENTRANDO EN SU PRESENCIA</vt:lpstr>
      <vt:lpstr>ENTRANDO EN SU PRESENCIA</vt:lpstr>
      <vt:lpstr>ENTRANDO EN SU PRESENCIA</vt:lpstr>
      <vt:lpstr>Presentación de PowerPoint</vt:lpstr>
      <vt:lpstr>Presentación de PowerPoint</vt:lpstr>
      <vt:lpstr>Presentación de PowerPoint</vt:lpstr>
      <vt:lpstr>Presentación de PowerPoint</vt:lpstr>
      <vt:lpstr>LOS QUE SE QUEDARON EN EL DESIERTO</vt:lpstr>
      <vt:lpstr>1. LOS CODICIADORES</vt:lpstr>
      <vt:lpstr>1. LOS CODICIADORES</vt:lpstr>
      <vt:lpstr>1. LOS CODICIADORES</vt:lpstr>
      <vt:lpstr>1. LOS CODICIADORES</vt:lpstr>
      <vt:lpstr>1. LOS CODICIADORES</vt:lpstr>
      <vt:lpstr>2. LOS IDÓLATRAS</vt:lpstr>
      <vt:lpstr>2. LOS IDÓLATRAS</vt:lpstr>
      <vt:lpstr>Presentación de PowerPoint</vt:lpstr>
      <vt:lpstr>Presentación de PowerPoint</vt:lpstr>
      <vt:lpstr>3. LOS FORNICARIOS</vt:lpstr>
      <vt:lpstr>3. LOS FORNICARIOS</vt:lpstr>
      <vt:lpstr>3. LOS FORNICARIOS</vt:lpstr>
      <vt:lpstr>3. LOS FORNICARIOS</vt:lpstr>
      <vt:lpstr>4. LOS TENTADORES</vt:lpstr>
      <vt:lpstr>4. LOS TENTADORES</vt:lpstr>
      <vt:lpstr>5. LOS MURMURADORES</vt:lpstr>
      <vt:lpstr>5. LOS MURMURADORES</vt:lpstr>
      <vt:lpstr>5. LOS MURMURADORES</vt:lpstr>
      <vt:lpstr>Presentación de PowerPoint</vt:lpstr>
      <vt:lpstr>Presentación de PowerPoint</vt:lpstr>
      <vt:lpstr>JESUCRISTO VINO A LIBERARNOS</vt:lpstr>
      <vt:lpstr>Presentación de PowerPoint</vt:lpstr>
      <vt:lpstr>Presentación de PowerPoint</vt:lpstr>
      <vt:lpstr>Presentación de PowerPoint</vt:lpstr>
      <vt:lpstr>Presentación de PowerPoint</vt:lpstr>
      <vt:lpstr>Presentación de PowerPoint</vt:lpstr>
      <vt:lpstr>Presentación de PowerPoint</vt:lpstr>
      <vt:lpstr>JESUCRISTO VINO A LIBERARNOS</vt:lpstr>
      <vt:lpstr>Presentación de PowerPoint</vt:lpstr>
      <vt:lpstr>Presentación de PowerPoint</vt:lpstr>
      <vt:lpstr>JESUCRISTO VINO A LIBERARNOS</vt:lpstr>
      <vt:lpstr>Presentación de PowerPoint</vt:lpstr>
      <vt:lpstr>Presentación de PowerPoint</vt:lpstr>
      <vt:lpstr>Presentación de PowerPoint</vt:lpstr>
      <vt:lpstr>Presentación de PowerPoint</vt:lpstr>
      <vt:lpstr>¿QUÉ ES LO QUE USTED PUEDE EXPERIMENTAR EN EL RETIRO?</vt:lpstr>
      <vt:lpstr>¿QUÉ ES LO QUE USTED PUEDE EXPERIMENTAR EN EL RETIRO?</vt:lpstr>
      <vt:lpstr>¿QUÉ ES LO QUE USTED PUEDE EXPERIMENTAR EN EL RETIRO?</vt:lpstr>
      <vt:lpstr>¿QUÉ ES LO QUE USTED PUEDE EXPERIMENTAR EN EL RETIRO?</vt:lpstr>
      <vt:lpstr>¿CÓMO PREPARARSE PARA EL RETIRO?</vt:lpstr>
      <vt:lpstr>¿CÓMO PREPARARSE PARA EL RETIRO?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Decisión de Seguir a Cristo</dc:title>
  <dc:creator>Ben Macias</dc:creator>
  <cp:lastModifiedBy>CRISTINA</cp:lastModifiedBy>
  <cp:revision>96</cp:revision>
  <dcterms:created xsi:type="dcterms:W3CDTF">2012-04-02T23:48:32Z</dcterms:created>
  <dcterms:modified xsi:type="dcterms:W3CDTF">2012-12-29T02:28:06Z</dcterms:modified>
</cp:coreProperties>
</file>